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7" r:id="rId5"/>
    <p:sldId id="263" r:id="rId6"/>
    <p:sldId id="268" r:id="rId7"/>
    <p:sldId id="264" r:id="rId8"/>
    <p:sldId id="274" r:id="rId9"/>
    <p:sldId id="273" r:id="rId10"/>
    <p:sldId id="304" r:id="rId11"/>
    <p:sldId id="330" r:id="rId12"/>
    <p:sldId id="310" r:id="rId13"/>
    <p:sldId id="317" r:id="rId14"/>
    <p:sldId id="318" r:id="rId15"/>
    <p:sldId id="324" r:id="rId16"/>
    <p:sldId id="323" r:id="rId17"/>
    <p:sldId id="325" r:id="rId18"/>
    <p:sldId id="326" r:id="rId19"/>
    <p:sldId id="311" r:id="rId20"/>
    <p:sldId id="265" r:id="rId21"/>
    <p:sldId id="290" r:id="rId22"/>
    <p:sldId id="270" r:id="rId23"/>
    <p:sldId id="272" r:id="rId24"/>
    <p:sldId id="271" r:id="rId25"/>
    <p:sldId id="303" r:id="rId26"/>
    <p:sldId id="315" r:id="rId27"/>
    <p:sldId id="275" r:id="rId28"/>
    <p:sldId id="276" r:id="rId29"/>
    <p:sldId id="301" r:id="rId30"/>
    <p:sldId id="277" r:id="rId31"/>
    <p:sldId id="308" r:id="rId32"/>
    <p:sldId id="309" r:id="rId33"/>
    <p:sldId id="316" r:id="rId34"/>
    <p:sldId id="279" r:id="rId35"/>
    <p:sldId id="280" r:id="rId36"/>
    <p:sldId id="281" r:id="rId37"/>
    <p:sldId id="282" r:id="rId38"/>
    <p:sldId id="312" r:id="rId39"/>
    <p:sldId id="313" r:id="rId40"/>
    <p:sldId id="314" r:id="rId41"/>
    <p:sldId id="283" r:id="rId42"/>
    <p:sldId id="284" r:id="rId43"/>
    <p:sldId id="288" r:id="rId44"/>
    <p:sldId id="285" r:id="rId45"/>
    <p:sldId id="286" r:id="rId46"/>
    <p:sldId id="287" r:id="rId47"/>
    <p:sldId id="289" r:id="rId48"/>
    <p:sldId id="319" r:id="rId49"/>
    <p:sldId id="320" r:id="rId50"/>
    <p:sldId id="321" r:id="rId51"/>
    <p:sldId id="322" r:id="rId52"/>
    <p:sldId id="332" r:id="rId53"/>
    <p:sldId id="333" r:id="rId54"/>
    <p:sldId id="334" r:id="rId55"/>
    <p:sldId id="299" r:id="rId56"/>
    <p:sldId id="305" r:id="rId57"/>
    <p:sldId id="298" r:id="rId58"/>
    <p:sldId id="295" r:id="rId59"/>
    <p:sldId id="296" r:id="rId60"/>
    <p:sldId id="293" r:id="rId61"/>
    <p:sldId id="297" r:id="rId62"/>
    <p:sldId id="331" r:id="rId63"/>
    <p:sldId id="302" r:id="rId64"/>
    <p:sldId id="306" r:id="rId65"/>
    <p:sldId id="327" r:id="rId66"/>
    <p:sldId id="307" r:id="rId67"/>
    <p:sldId id="269" r:id="rId68"/>
    <p:sldId id="300" r:id="rId69"/>
    <p:sldId id="328" r:id="rId70"/>
    <p:sldId id="32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0" d="100"/>
          <a:sy n="110" d="100"/>
        </p:scale>
        <p:origin x="43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9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04149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49108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5456" y="257695"/>
            <a:ext cx="6833060" cy="3252268"/>
          </a:xfrm>
        </p:spPr>
        <p:txBody>
          <a:bodyPr anchor="b"/>
          <a:lstStyle>
            <a:lvl1pPr algn="ctr">
              <a:defRPr sz="6000" b="1">
                <a:solidFill>
                  <a:schemeClr val="bg1"/>
                </a:solidFill>
              </a:defRPr>
            </a:lvl1pPr>
          </a:lstStyle>
          <a:p>
            <a:r>
              <a:rPr lang="en-US" dirty="0"/>
              <a:t>Session Title</a:t>
            </a:r>
          </a:p>
        </p:txBody>
      </p:sp>
      <p:sp>
        <p:nvSpPr>
          <p:cNvPr id="3" name="Subtitle 2"/>
          <p:cNvSpPr>
            <a:spLocks noGrp="1"/>
          </p:cNvSpPr>
          <p:nvPr>
            <p:ph type="subTitle" idx="1" hasCustomPrompt="1"/>
          </p:nvPr>
        </p:nvSpPr>
        <p:spPr>
          <a:xfrm>
            <a:off x="5195456" y="3740583"/>
            <a:ext cx="6833059" cy="1671925"/>
          </a:xfrm>
        </p:spPr>
        <p:txBody>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br>
              <a:rPr lang="en-US" dirty="0"/>
            </a:br>
            <a:r>
              <a:rPr lang="en-US" b="0" dirty="0"/>
              <a:t>Speaker Institution</a:t>
            </a:r>
            <a:endParaRPr lang="en-US" dirty="0"/>
          </a:p>
        </p:txBody>
      </p:sp>
    </p:spTree>
    <p:extLst>
      <p:ext uri="{BB962C8B-B14F-4D97-AF65-F5344CB8AC3E}">
        <p14:creationId xmlns:p14="http://schemas.microsoft.com/office/powerpoint/2010/main" val="76097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9931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2E7260-98A2-4B3E-BC0D-F34B56742F26}"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84078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E7260-98A2-4B3E-BC0D-F34B56742F26}"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28753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2E7260-98A2-4B3E-BC0D-F34B56742F26}" type="datetimeFigureOut">
              <a:rPr lang="en-US" smtClean="0"/>
              <a:t>12/16/2020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0730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2E7260-98A2-4B3E-BC0D-F34B56742F26}" type="datetimeFigureOut">
              <a:rPr lang="en-US" smtClean="0"/>
              <a:t>12/16/2020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5820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E7260-98A2-4B3E-BC0D-F34B56742F26}" type="datetimeFigureOut">
              <a:rPr lang="en-US" smtClean="0"/>
              <a:t>12/16/2020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427170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069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25962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E7260-98A2-4B3E-BC0D-F34B56742F26}" type="datetimeFigureOut">
              <a:rPr lang="en-US" smtClean="0"/>
              <a:t>12/16/2020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A224-759A-4BB5-9A94-C09FF052618D}" type="slidenum">
              <a:rPr lang="en-US" smtClean="0"/>
              <a:t>‹#›</a:t>
            </a:fld>
            <a:endParaRPr lang="en-US"/>
          </a:p>
        </p:txBody>
      </p:sp>
    </p:spTree>
    <p:extLst>
      <p:ext uri="{BB962C8B-B14F-4D97-AF65-F5344CB8AC3E}">
        <p14:creationId xmlns:p14="http://schemas.microsoft.com/office/powerpoint/2010/main" val="7946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jp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6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0.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8B250AD-5EEA-C24D-8F00-A6428F0E3A78}"/>
              </a:ext>
            </a:extLst>
          </p:cNvPr>
          <p:cNvSpPr>
            <a:spLocks noGrp="1" noChangeArrowheads="1"/>
          </p:cNvSpPr>
          <p:nvPr>
            <p:ph type="ctrTitle"/>
          </p:nvPr>
        </p:nvSpPr>
        <p:spPr>
          <a:xfrm>
            <a:off x="5311775" y="1122363"/>
            <a:ext cx="6564313" cy="2387600"/>
          </a:xfrm>
        </p:spPr>
        <p:txBody>
          <a:bodyPr>
            <a:normAutofit fontScale="90000"/>
          </a:bodyPr>
          <a:lstStyle/>
          <a:p>
            <a:r>
              <a:rPr lang="en-US" sz="4400" dirty="0"/>
              <a:t>Review of peripheral blood and bone marrow morphology – Non-malignant hematology</a:t>
            </a:r>
            <a:endParaRPr lang="en-US" altLang="en-US" sz="4400" dirty="0"/>
          </a:p>
        </p:txBody>
      </p:sp>
      <p:sp>
        <p:nvSpPr>
          <p:cNvPr id="14338" name="Subtitle 2">
            <a:extLst>
              <a:ext uri="{FF2B5EF4-FFF2-40B4-BE49-F238E27FC236}">
                <a16:creationId xmlns:a16="http://schemas.microsoft.com/office/drawing/2014/main" id="{252F0D66-137E-FE47-8C21-F6B35E5632DD}"/>
              </a:ext>
            </a:extLst>
          </p:cNvPr>
          <p:cNvSpPr>
            <a:spLocks noGrp="1" noChangeArrowheads="1"/>
          </p:cNvSpPr>
          <p:nvPr>
            <p:ph type="subTitle" idx="1"/>
          </p:nvPr>
        </p:nvSpPr>
        <p:spPr>
          <a:xfrm>
            <a:off x="5311774" y="3758155"/>
            <a:ext cx="6564314" cy="1737270"/>
          </a:xfrm>
        </p:spPr>
        <p:txBody>
          <a:bodyPr wrap="square" anchor="t">
            <a:spAutoFit/>
          </a:bodyPr>
          <a:lstStyle/>
          <a:p>
            <a:pPr>
              <a:lnSpc>
                <a:spcPct val="120000"/>
              </a:lnSpc>
            </a:pPr>
            <a:r>
              <a:rPr lang="en-US" dirty="0"/>
              <a:t>Matthew Oberley MD, PhD</a:t>
            </a:r>
          </a:p>
          <a:p>
            <a:pPr>
              <a:lnSpc>
                <a:spcPct val="120000"/>
              </a:lnSpc>
            </a:pPr>
            <a:r>
              <a:rPr lang="en-US" altLang="en-US" dirty="0"/>
              <a:t>Caris Life Sciences</a:t>
            </a:r>
            <a:br>
              <a:rPr lang="en-US" dirty="0"/>
            </a:br>
            <a:r>
              <a:rPr lang="en-US" dirty="0"/>
              <a:t>Children’s Hospital Los Angeles</a:t>
            </a:r>
          </a:p>
        </p:txBody>
      </p:sp>
    </p:spTree>
    <p:extLst>
      <p:ext uri="{BB962C8B-B14F-4D97-AF65-F5344CB8AC3E}">
        <p14:creationId xmlns:p14="http://schemas.microsoft.com/office/powerpoint/2010/main" val="1872410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Rectangle 4"/>
          <p:cNvSpPr/>
          <p:nvPr/>
        </p:nvSpPr>
        <p:spPr>
          <a:xfrm>
            <a:off x="9039224" y="0"/>
            <a:ext cx="3152775" cy="5909310"/>
          </a:xfrm>
          <a:prstGeom prst="rect">
            <a:avLst/>
          </a:prstGeom>
        </p:spPr>
        <p:txBody>
          <a:bodyPr wrap="square">
            <a:spAutoFit/>
          </a:bodyPr>
          <a:lstStyle/>
          <a:p>
            <a:pPr>
              <a:lnSpc>
                <a:spcPct val="105000"/>
              </a:lnSpc>
            </a:pPr>
            <a:endParaRPr lang="en-US" altLang="en-US" dirty="0"/>
          </a:p>
          <a:p>
            <a:pPr marL="285750" indent="-285750">
              <a:lnSpc>
                <a:spcPct val="105000"/>
              </a:lnSpc>
              <a:buFont typeface="Arial" panose="020B0604020202020204" pitchFamily="34" charset="0"/>
              <a:buChar char="•"/>
            </a:pPr>
            <a:r>
              <a:rPr lang="en-US" altLang="en-US" dirty="0"/>
              <a:t>The neutrophils on this peripheral smear all had the same morphology: A bilobed nucleus with normal cytoplasmic granulation</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a:t>This child has Pelger-Huet anomaly</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a:t>This is caused by mutations in the Lamin B receptor</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a:t>Heterozygotes have bilobed neutrophils while homozygotes have neutrophils with round unilobed nuclei</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endParaRPr lang="en-US" altLang="en-US" dirty="0"/>
          </a:p>
        </p:txBody>
      </p:sp>
    </p:spTree>
    <p:extLst>
      <p:ext uri="{BB962C8B-B14F-4D97-AF65-F5344CB8AC3E}">
        <p14:creationId xmlns:p14="http://schemas.microsoft.com/office/powerpoint/2010/main" val="96678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Rectangle 4"/>
          <p:cNvSpPr/>
          <p:nvPr/>
        </p:nvSpPr>
        <p:spPr>
          <a:xfrm>
            <a:off x="9039224" y="0"/>
            <a:ext cx="3152775" cy="5909310"/>
          </a:xfrm>
          <a:prstGeom prst="rect">
            <a:avLst/>
          </a:prstGeom>
        </p:spPr>
        <p:txBody>
          <a:bodyPr wrap="square">
            <a:spAutoFit/>
          </a:bodyPr>
          <a:lstStyle/>
          <a:p>
            <a:pPr>
              <a:lnSpc>
                <a:spcPct val="105000"/>
              </a:lnSpc>
            </a:pPr>
            <a:endParaRPr lang="en-US" altLang="en-US" dirty="0"/>
          </a:p>
          <a:p>
            <a:pPr marL="285750" indent="-285750">
              <a:lnSpc>
                <a:spcPct val="105000"/>
              </a:lnSpc>
              <a:buFont typeface="Arial" panose="020B0604020202020204" pitchFamily="34" charset="0"/>
              <a:buChar char="•"/>
            </a:pPr>
            <a:r>
              <a:rPr lang="en-US" altLang="en-US" dirty="0"/>
              <a:t>Similar morphology in neutrophils can also be seen with:</a:t>
            </a:r>
          </a:p>
          <a:p>
            <a:pPr marL="285750"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a:t>Myelodysplastic syndrome</a:t>
            </a:r>
          </a:p>
          <a:p>
            <a:pPr marL="742950" lvl="1"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a:t>Medications</a:t>
            </a:r>
          </a:p>
          <a:p>
            <a:pPr marL="742950" lvl="1"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a:t>Infection</a:t>
            </a:r>
          </a:p>
          <a:p>
            <a:pPr marL="742950" lvl="1"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r>
              <a:rPr lang="en-US" altLang="en-US" dirty="0"/>
              <a:t>In these cases, the morphologist will refer to these cells as:</a:t>
            </a:r>
          </a:p>
          <a:p>
            <a:pPr marL="285750" indent="-285750">
              <a:lnSpc>
                <a:spcPct val="105000"/>
              </a:lnSpc>
              <a:buFont typeface="Arial" panose="020B0604020202020204" pitchFamily="34" charset="0"/>
              <a:buChar char="•"/>
            </a:pPr>
            <a:endParaRPr lang="en-US" altLang="en-US" dirty="0"/>
          </a:p>
          <a:p>
            <a:pPr marL="742950" lvl="1" indent="-285750">
              <a:lnSpc>
                <a:spcPct val="105000"/>
              </a:lnSpc>
              <a:buFont typeface="Arial" panose="020B0604020202020204" pitchFamily="34" charset="0"/>
              <a:buChar char="•"/>
            </a:pPr>
            <a:r>
              <a:rPr lang="en-US" altLang="en-US" dirty="0"/>
              <a:t>Pseudo Pelger-Huet cells</a:t>
            </a:r>
          </a:p>
          <a:p>
            <a:pPr marL="285750" indent="-285750">
              <a:lnSpc>
                <a:spcPct val="105000"/>
              </a:lnSpc>
              <a:buFont typeface="Arial" panose="020B0604020202020204" pitchFamily="34" charset="0"/>
              <a:buChar char="•"/>
            </a:pPr>
            <a:endParaRPr lang="en-US" altLang="en-US" dirty="0"/>
          </a:p>
          <a:p>
            <a:pPr marL="285750" indent="-285750">
              <a:lnSpc>
                <a:spcPct val="105000"/>
              </a:lnSpc>
              <a:buFont typeface="Arial" panose="020B0604020202020204" pitchFamily="34" charset="0"/>
              <a:buChar char="•"/>
            </a:pPr>
            <a:endParaRPr lang="en-US" altLang="en-US" dirty="0"/>
          </a:p>
        </p:txBody>
      </p:sp>
    </p:spTree>
    <p:extLst>
      <p:ext uri="{BB962C8B-B14F-4D97-AF65-F5344CB8AC3E}">
        <p14:creationId xmlns:p14="http://schemas.microsoft.com/office/powerpoint/2010/main" val="11015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4354"/>
            <a:ext cx="8743950" cy="6858000"/>
          </a:xfrm>
          <a:prstGeom prst="rect">
            <a:avLst/>
          </a:prstGeom>
        </p:spPr>
      </p:pic>
      <p:sp>
        <p:nvSpPr>
          <p:cNvPr id="3" name="Rectangle 2"/>
          <p:cNvSpPr/>
          <p:nvPr/>
        </p:nvSpPr>
        <p:spPr>
          <a:xfrm>
            <a:off x="8943974" y="4353"/>
            <a:ext cx="3248025" cy="3693319"/>
          </a:xfrm>
          <a:prstGeom prst="rect">
            <a:avLst/>
          </a:prstGeom>
        </p:spPr>
        <p:txBody>
          <a:bodyPr wrap="square">
            <a:spAutoFit/>
          </a:bodyPr>
          <a:lstStyle/>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The prominent azurophilic granulation seen in the leukocytes are an example of the Alder-Reilly anomaly.</a:t>
            </a:r>
          </a:p>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This finding is seen in patients with mucopolysaccharidoses where there is lysosomal build up of </a:t>
            </a:r>
            <a:r>
              <a:rPr lang="en-US" altLang="x-none" dirty="0">
                <a:solidFill>
                  <a:srgbClr val="000000"/>
                </a:solidFill>
              </a:rPr>
              <a:t>mucopolysaccharide due to impaired catabolism.</a:t>
            </a:r>
            <a:endParaRPr lang="en-US" altLang="en-US" dirty="0">
              <a:solidFill>
                <a:srgbClr val="000000"/>
              </a:solidFill>
            </a:endParaRPr>
          </a:p>
        </p:txBody>
      </p:sp>
    </p:spTree>
    <p:extLst>
      <p:ext uri="{BB962C8B-B14F-4D97-AF65-F5344CB8AC3E}">
        <p14:creationId xmlns:p14="http://schemas.microsoft.com/office/powerpoint/2010/main" val="279358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3974" y="4353"/>
            <a:ext cx="3248025" cy="4524315"/>
          </a:xfrm>
          <a:prstGeom prst="rect">
            <a:avLst/>
          </a:prstGeom>
        </p:spPr>
        <p:txBody>
          <a:bodyPr wrap="square">
            <a:spAutoFit/>
          </a:bodyPr>
          <a:lstStyle/>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The prominent azurophilic granulation seen in the leukocytes are an example of the Alder-Reilly anomaly.</a:t>
            </a:r>
          </a:p>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This finding is seen in patients with mucopolysaccharidoses where there is lysosomal build up of </a:t>
            </a:r>
            <a:r>
              <a:rPr lang="en-US" altLang="x-none" dirty="0">
                <a:solidFill>
                  <a:srgbClr val="000000"/>
                </a:solidFill>
              </a:rPr>
              <a:t>mucopolysaccharide due to impaired catabolism.</a:t>
            </a:r>
          </a:p>
          <a:p>
            <a:pPr marL="285750" indent="-285750">
              <a:buFont typeface="Arial" panose="020B0604020202020204" pitchFamily="34" charset="0"/>
              <a:buChar char="•"/>
            </a:pPr>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Abnormal granulation can also be seen in lymphocytes…</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Tree>
    <p:extLst>
      <p:ext uri="{BB962C8B-B14F-4D97-AF65-F5344CB8AC3E}">
        <p14:creationId xmlns:p14="http://schemas.microsoft.com/office/powerpoint/2010/main" val="2085763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3974" y="4353"/>
            <a:ext cx="3248025" cy="5078313"/>
          </a:xfrm>
          <a:prstGeom prst="rect">
            <a:avLst/>
          </a:prstGeom>
        </p:spPr>
        <p:txBody>
          <a:bodyPr wrap="square">
            <a:spAutoFit/>
          </a:bodyPr>
          <a:lstStyle/>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The prominent azurophilic granulation seen in the leukocytes are an example of the Alder-Reilly anomaly.</a:t>
            </a:r>
          </a:p>
          <a:p>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This finding is seen in patients with mucopolysaccharidoses where there is lysosomal build up of </a:t>
            </a:r>
            <a:r>
              <a:rPr lang="en-US" altLang="x-none" dirty="0">
                <a:solidFill>
                  <a:srgbClr val="000000"/>
                </a:solidFill>
              </a:rPr>
              <a:t>mucopolysaccharide due to impaired catabolism.</a:t>
            </a:r>
          </a:p>
          <a:p>
            <a:pPr marL="285750" indent="-285750">
              <a:buFont typeface="Arial" panose="020B0604020202020204" pitchFamily="34" charset="0"/>
              <a:buChar char="•"/>
            </a:pPr>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Abnormal granulation can also be seen in lymphocytes…</a:t>
            </a:r>
          </a:p>
          <a:p>
            <a:pPr marL="285750" indent="-285750">
              <a:buFont typeface="Arial" panose="020B0604020202020204" pitchFamily="34" charset="0"/>
              <a:buChar char="•"/>
            </a:pPr>
            <a:endParaRPr lang="en-US" altLang="en-US" dirty="0">
              <a:solidFill>
                <a:srgbClr val="000000"/>
              </a:solidFill>
            </a:endParaRPr>
          </a:p>
          <a:p>
            <a:pPr marL="285750" indent="-285750">
              <a:buFont typeface="Arial" panose="020B0604020202020204" pitchFamily="34" charset="0"/>
              <a:buChar char="•"/>
            </a:pPr>
            <a:r>
              <a:rPr lang="en-US" altLang="en-US" dirty="0">
                <a:solidFill>
                  <a:srgbClr val="000000"/>
                </a:solidFill>
              </a:rPr>
              <a:t>And monocytes</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4353"/>
            <a:ext cx="8743950" cy="6858000"/>
          </a:xfrm>
          <a:prstGeom prst="rect">
            <a:avLst/>
          </a:prstGeom>
        </p:spPr>
      </p:pic>
    </p:spTree>
    <p:extLst>
      <p:ext uri="{BB962C8B-B14F-4D97-AF65-F5344CB8AC3E}">
        <p14:creationId xmlns:p14="http://schemas.microsoft.com/office/powerpoint/2010/main" val="3530335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Bone marrow – Immature lymphocytes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726" t="25971" r="17211" b="16945"/>
          <a:stretch/>
        </p:blipFill>
        <p:spPr>
          <a:xfrm>
            <a:off x="1704975" y="1781175"/>
            <a:ext cx="6038850" cy="3914776"/>
          </a:xfrm>
          <a:prstGeom prst="rect">
            <a:avLst/>
          </a:prstGeom>
          <a:ln w="19050">
            <a:solidFill>
              <a:schemeClr val="tx1"/>
            </a:solidFill>
          </a:ln>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6362" t="5833" r="54466" b="68889"/>
          <a:stretch/>
        </p:blipFill>
        <p:spPr>
          <a:xfrm>
            <a:off x="8972550" y="1781175"/>
            <a:ext cx="1676400" cy="1733550"/>
          </a:xfrm>
          <a:prstGeom prst="rect">
            <a:avLst/>
          </a:prstGeom>
          <a:ln w="19050">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3855" t="24723" r="6972" b="49999"/>
          <a:stretch/>
        </p:blipFill>
        <p:spPr>
          <a:xfrm>
            <a:off x="8972550" y="3962401"/>
            <a:ext cx="1676400" cy="1733550"/>
          </a:xfrm>
          <a:prstGeom prst="rect">
            <a:avLst/>
          </a:prstGeom>
          <a:ln w="19050">
            <a:solidFill>
              <a:schemeClr val="tx1"/>
            </a:solidFill>
          </a:ln>
        </p:spPr>
      </p:pic>
      <p:sp>
        <p:nvSpPr>
          <p:cNvPr id="3" name="TextBox 2"/>
          <p:cNvSpPr txBox="1"/>
          <p:nvPr/>
        </p:nvSpPr>
        <p:spPr>
          <a:xfrm>
            <a:off x="2962275" y="5848350"/>
            <a:ext cx="4152900" cy="369332"/>
          </a:xfrm>
          <a:prstGeom prst="rect">
            <a:avLst/>
          </a:prstGeom>
          <a:noFill/>
        </p:spPr>
        <p:txBody>
          <a:bodyPr wrap="square" rtlCol="0">
            <a:spAutoFit/>
          </a:bodyPr>
          <a:lstStyle/>
          <a:p>
            <a:pPr algn="ctr"/>
            <a:r>
              <a:rPr lang="en-US" dirty="0"/>
              <a:t>Hematogones – Immature B cells</a:t>
            </a:r>
          </a:p>
        </p:txBody>
      </p:sp>
      <p:sp>
        <p:nvSpPr>
          <p:cNvPr id="7" name="TextBox 6"/>
          <p:cNvSpPr txBox="1"/>
          <p:nvPr/>
        </p:nvSpPr>
        <p:spPr>
          <a:xfrm>
            <a:off x="8905875" y="5772150"/>
            <a:ext cx="1933575" cy="369332"/>
          </a:xfrm>
          <a:prstGeom prst="rect">
            <a:avLst/>
          </a:prstGeom>
          <a:noFill/>
        </p:spPr>
        <p:txBody>
          <a:bodyPr wrap="square" rtlCol="0">
            <a:spAutoFit/>
          </a:bodyPr>
          <a:lstStyle/>
          <a:p>
            <a:pPr algn="ctr"/>
            <a:r>
              <a:rPr lang="en-US" dirty="0"/>
              <a:t>Mature lymphs</a:t>
            </a:r>
          </a:p>
        </p:txBody>
      </p:sp>
    </p:spTree>
    <p:extLst>
      <p:ext uri="{BB962C8B-B14F-4D97-AF65-F5344CB8AC3E}">
        <p14:creationId xmlns:p14="http://schemas.microsoft.com/office/powerpoint/2010/main" val="265566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a:t>Reactive changes: Lymphocyte activation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251" t="27362" r="21678" b="4861"/>
          <a:stretch/>
        </p:blipFill>
        <p:spPr>
          <a:xfrm>
            <a:off x="3219450" y="1771649"/>
            <a:ext cx="5514975" cy="4648201"/>
          </a:xfrm>
          <a:prstGeom prst="rect">
            <a:avLst/>
          </a:prstGeom>
          <a:ln w="19050">
            <a:solidFill>
              <a:schemeClr val="tx1"/>
            </a:solidFill>
          </a:ln>
        </p:spPr>
      </p:pic>
      <p:sp>
        <p:nvSpPr>
          <p:cNvPr id="2" name="TextBox 1"/>
          <p:cNvSpPr txBox="1"/>
          <p:nvPr/>
        </p:nvSpPr>
        <p:spPr>
          <a:xfrm>
            <a:off x="9258300" y="1771649"/>
            <a:ext cx="269557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Can be prominent with viral infections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Sometimes referred to as ‘atypical lymphocytes’</a:t>
            </a:r>
          </a:p>
        </p:txBody>
      </p:sp>
    </p:spTree>
    <p:extLst>
      <p:ext uri="{BB962C8B-B14F-4D97-AF65-F5344CB8AC3E}">
        <p14:creationId xmlns:p14="http://schemas.microsoft.com/office/powerpoint/2010/main" val="2218471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2" name="TextBox 1"/>
          <p:cNvSpPr txBox="1"/>
          <p:nvPr/>
        </p:nvSpPr>
        <p:spPr>
          <a:xfrm>
            <a:off x="8867775" y="180975"/>
            <a:ext cx="3200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4 year old child with paroxysmal cough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WBC of 47,000/</a:t>
            </a:r>
            <a:r>
              <a:rPr lang="en-US" dirty="0" err="1"/>
              <a:t>uL</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65% lymphocytes </a:t>
            </a:r>
          </a:p>
        </p:txBody>
      </p:sp>
    </p:spTree>
    <p:extLst>
      <p:ext uri="{BB962C8B-B14F-4D97-AF65-F5344CB8AC3E}">
        <p14:creationId xmlns:p14="http://schemas.microsoft.com/office/powerpoint/2010/main" val="3766639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TextBox 2"/>
          <p:cNvSpPr txBox="1"/>
          <p:nvPr/>
        </p:nvSpPr>
        <p:spPr>
          <a:xfrm>
            <a:off x="8858250" y="114300"/>
            <a:ext cx="3200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The lymphocytosis consists of small mature lymphocytes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lymphocytes have prominent nuclear clefting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a:t>Bordetella pertussis </a:t>
            </a:r>
            <a:r>
              <a:rPr lang="en-US" dirty="0"/>
              <a:t>causes notable lymphocytosis through release of pertussis toxin</a:t>
            </a:r>
            <a:endParaRPr lang="en-US" i="1" dirty="0"/>
          </a:p>
        </p:txBody>
      </p:sp>
      <p:cxnSp>
        <p:nvCxnSpPr>
          <p:cNvPr id="5" name="Straight Arrow Connector 4"/>
          <p:cNvCxnSpPr/>
          <p:nvPr/>
        </p:nvCxnSpPr>
        <p:spPr>
          <a:xfrm flipH="1">
            <a:off x="4591050" y="3162300"/>
            <a:ext cx="657225" cy="5524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00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489075"/>
            <a:ext cx="4762500" cy="4752975"/>
          </a:xfrm>
          <a:prstGeom prst="rect">
            <a:avLst/>
          </a:prstGeom>
        </p:spPr>
      </p:pic>
      <p:sp>
        <p:nvSpPr>
          <p:cNvPr id="3" name="Rectangle 2"/>
          <p:cNvSpPr/>
          <p:nvPr/>
        </p:nvSpPr>
        <p:spPr>
          <a:xfrm>
            <a:off x="7058025" y="1831639"/>
            <a:ext cx="4305300" cy="3194721"/>
          </a:xfrm>
          <a:prstGeom prst="rect">
            <a:avLst/>
          </a:prstGeom>
        </p:spPr>
        <p:txBody>
          <a:bodyPr wrap="square">
            <a:spAutoFit/>
          </a:bodyPr>
          <a:lstStyle/>
          <a:p>
            <a:pPr marL="533400" indent="-533400">
              <a:lnSpc>
                <a:spcPct val="80000"/>
              </a:lnSpc>
              <a:buFont typeface="Arial" panose="020B0604020202020204" pitchFamily="34" charset="0"/>
              <a:buChar char="•"/>
            </a:pPr>
            <a:r>
              <a:rPr lang="en-US" altLang="en-US" dirty="0"/>
              <a:t>The cells shown are lymphocytes with cytoplasmic vacuoles which should make you think of lysosomal storage disorders.</a:t>
            </a:r>
          </a:p>
          <a:p>
            <a:pPr marL="533400" indent="-533400">
              <a:lnSpc>
                <a:spcPct val="80000"/>
              </a:lnSpc>
            </a:pPr>
            <a:endParaRPr lang="en-US" altLang="en-US" dirty="0"/>
          </a:p>
          <a:p>
            <a:pPr marL="533400" indent="-533400">
              <a:lnSpc>
                <a:spcPct val="80000"/>
              </a:lnSpc>
              <a:buFont typeface="Arial" panose="020B0604020202020204" pitchFamily="34" charset="0"/>
              <a:buChar char="•"/>
            </a:pPr>
            <a:r>
              <a:rPr lang="en-US" altLang="en-US" dirty="0"/>
              <a:t>Specific disorders reported to have vacuolated lymphocytes include:</a:t>
            </a:r>
          </a:p>
          <a:p>
            <a:pPr marL="533400" indent="-533400">
              <a:lnSpc>
                <a:spcPct val="80000"/>
              </a:lnSpc>
            </a:pPr>
            <a:endParaRPr lang="en-US" altLang="en-US" dirty="0"/>
          </a:p>
          <a:p>
            <a:pPr marL="742950" lvl="1" indent="-285750">
              <a:lnSpc>
                <a:spcPct val="80000"/>
              </a:lnSpc>
              <a:buFont typeface="Arial" panose="020B0604020202020204" pitchFamily="34" charset="0"/>
              <a:buChar char="•"/>
            </a:pPr>
            <a:r>
              <a:rPr lang="en-US" dirty="0"/>
              <a:t>Mucopolysaccharidosis </a:t>
            </a:r>
          </a:p>
          <a:p>
            <a:pPr marL="742950" lvl="1" indent="-285750">
              <a:lnSpc>
                <a:spcPct val="80000"/>
              </a:lnSpc>
              <a:buFont typeface="Arial" panose="020B0604020202020204" pitchFamily="34" charset="0"/>
              <a:buChar char="•"/>
            </a:pPr>
            <a:r>
              <a:rPr lang="en-US" dirty="0"/>
              <a:t>Galactosialidosis</a:t>
            </a:r>
          </a:p>
          <a:p>
            <a:pPr marL="742950" lvl="1" indent="-285750">
              <a:lnSpc>
                <a:spcPct val="80000"/>
              </a:lnSpc>
              <a:buFont typeface="Arial" panose="020B0604020202020204" pitchFamily="34" charset="0"/>
              <a:buChar char="•"/>
            </a:pPr>
            <a:r>
              <a:rPr lang="en-US" dirty="0"/>
              <a:t>Mucolipidosis</a:t>
            </a:r>
          </a:p>
          <a:p>
            <a:pPr marL="742950" lvl="1" indent="-285750">
              <a:lnSpc>
                <a:spcPct val="80000"/>
              </a:lnSpc>
              <a:buFont typeface="Arial" panose="020B0604020202020204" pitchFamily="34" charset="0"/>
              <a:buChar char="•"/>
            </a:pPr>
            <a:r>
              <a:rPr lang="en-US" dirty="0"/>
              <a:t>Juvenile neuronal ceroid 	lipofuscinosis</a:t>
            </a:r>
          </a:p>
          <a:p>
            <a:pPr marL="742950" lvl="1" indent="-285750">
              <a:lnSpc>
                <a:spcPct val="80000"/>
              </a:lnSpc>
              <a:buFont typeface="Arial" panose="020B0604020202020204" pitchFamily="34" charset="0"/>
              <a:buChar char="•"/>
            </a:pPr>
            <a:r>
              <a:rPr lang="en-US" dirty="0"/>
              <a:t>GM</a:t>
            </a:r>
            <a:r>
              <a:rPr lang="en-US" baseline="-25000" dirty="0"/>
              <a:t>1</a:t>
            </a:r>
            <a:r>
              <a:rPr lang="en-US" dirty="0"/>
              <a:t> gangliosidoses</a:t>
            </a:r>
            <a:endParaRPr lang="en-US" altLang="en-US" dirty="0"/>
          </a:p>
        </p:txBody>
      </p:sp>
      <p:sp>
        <p:nvSpPr>
          <p:cNvPr id="5" name="Title 1"/>
          <p:cNvSpPr txBox="1">
            <a:spLocks/>
          </p:cNvSpPr>
          <p:nvPr/>
        </p:nvSpPr>
        <p:spPr>
          <a:xfrm>
            <a:off x="2981325" y="166086"/>
            <a:ext cx="6229350" cy="8784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Vacuolated Lymphocytes</a:t>
            </a:r>
          </a:p>
        </p:txBody>
      </p:sp>
    </p:spTree>
    <p:extLst>
      <p:ext uri="{BB962C8B-B14F-4D97-AF65-F5344CB8AC3E}">
        <p14:creationId xmlns:p14="http://schemas.microsoft.com/office/powerpoint/2010/main" val="279992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1000"/>
            <a:ext cx="10515600" cy="1325563"/>
          </a:xfrm>
        </p:spPr>
        <p:txBody>
          <a:bodyPr>
            <a:normAutofit fontScale="90000"/>
          </a:bodyPr>
          <a:lstStyle/>
          <a:p>
            <a:pPr algn="ctr"/>
            <a:r>
              <a:rPr lang="en-US" dirty="0"/>
              <a:t>Review of peripheral blood and bone marrow morphology – Benign hematology</a:t>
            </a:r>
            <a:br>
              <a:rPr lang="en-US" dirty="0"/>
            </a:br>
            <a:br>
              <a:rPr lang="en-US" dirty="0"/>
            </a:br>
            <a:r>
              <a:rPr lang="en-US" dirty="0"/>
              <a:t>Matthew Oberley MD, PhD</a:t>
            </a:r>
          </a:p>
        </p:txBody>
      </p:sp>
      <p:sp>
        <p:nvSpPr>
          <p:cNvPr id="3" name="Content Placeholder 2"/>
          <p:cNvSpPr>
            <a:spLocks noGrp="1"/>
          </p:cNvSpPr>
          <p:nvPr>
            <p:ph idx="1"/>
          </p:nvPr>
        </p:nvSpPr>
        <p:spPr>
          <a:xfrm>
            <a:off x="4902993" y="4302125"/>
            <a:ext cx="2602707" cy="2555875"/>
          </a:xfrm>
        </p:spPr>
        <p:txBody>
          <a:bodyPr>
            <a:normAutofit/>
          </a:bodyPr>
          <a:lstStyle/>
          <a:p>
            <a:pPr marL="514350" indent="-514350">
              <a:buFont typeface="+mj-lt"/>
              <a:buAutoNum type="arabicPeriod"/>
            </a:pPr>
            <a:r>
              <a:rPr lang="en-US" sz="4000" dirty="0">
                <a:latin typeface="+mj-lt"/>
              </a:rPr>
              <a:t>WBC</a:t>
            </a:r>
          </a:p>
          <a:p>
            <a:pPr marL="514350" indent="-514350">
              <a:buFont typeface="+mj-lt"/>
              <a:buAutoNum type="arabicPeriod"/>
            </a:pPr>
            <a:r>
              <a:rPr lang="en-US" sz="4000" dirty="0">
                <a:latin typeface="+mj-lt"/>
              </a:rPr>
              <a:t>RBC</a:t>
            </a:r>
          </a:p>
          <a:p>
            <a:pPr marL="514350" indent="-514350">
              <a:buFont typeface="+mj-lt"/>
              <a:buAutoNum type="arabicPeriod"/>
            </a:pPr>
            <a:r>
              <a:rPr lang="en-US" sz="4000" dirty="0">
                <a:latin typeface="+mj-lt"/>
              </a:rPr>
              <a:t>Platelets</a:t>
            </a:r>
          </a:p>
        </p:txBody>
      </p:sp>
    </p:spTree>
    <p:extLst>
      <p:ext uri="{BB962C8B-B14F-4D97-AF65-F5344CB8AC3E}">
        <p14:creationId xmlns:p14="http://schemas.microsoft.com/office/powerpoint/2010/main" val="2782849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81200" y="371475"/>
            <a:ext cx="8229600" cy="723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t>RBC – Normal red cell maturation</a:t>
            </a:r>
          </a:p>
        </p:txBody>
      </p:sp>
      <p:sp>
        <p:nvSpPr>
          <p:cNvPr id="5" name="Text Box 14"/>
          <p:cNvSpPr txBox="1">
            <a:spLocks noChangeArrowheads="1"/>
          </p:cNvSpPr>
          <p:nvPr/>
        </p:nvSpPr>
        <p:spPr bwMode="auto">
          <a:xfrm>
            <a:off x="1885950" y="36195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Proerythroblast</a:t>
            </a:r>
          </a:p>
        </p:txBody>
      </p:sp>
      <p:sp>
        <p:nvSpPr>
          <p:cNvPr id="6" name="Text Box 15"/>
          <p:cNvSpPr txBox="1">
            <a:spLocks noChangeArrowheads="1"/>
          </p:cNvSpPr>
          <p:nvPr/>
        </p:nvSpPr>
        <p:spPr bwMode="auto">
          <a:xfrm>
            <a:off x="4324350" y="361950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Basophilic</a:t>
            </a:r>
          </a:p>
          <a:p>
            <a:pPr eaLnBrk="1" hangingPunct="1"/>
            <a:r>
              <a:rPr lang="en-US" altLang="en-US"/>
              <a:t>Erythroblast</a:t>
            </a:r>
          </a:p>
        </p:txBody>
      </p:sp>
      <p:sp>
        <p:nvSpPr>
          <p:cNvPr id="7" name="Text Box 16"/>
          <p:cNvSpPr txBox="1">
            <a:spLocks noChangeArrowheads="1"/>
          </p:cNvSpPr>
          <p:nvPr/>
        </p:nvSpPr>
        <p:spPr bwMode="auto">
          <a:xfrm>
            <a:off x="6038850" y="3619500"/>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Polychromatic</a:t>
            </a:r>
          </a:p>
          <a:p>
            <a:pPr eaLnBrk="1" hangingPunct="1"/>
            <a:r>
              <a:rPr lang="en-US" altLang="en-US"/>
              <a:t>Erythroblast (early)</a:t>
            </a:r>
          </a:p>
        </p:txBody>
      </p:sp>
      <p:sp>
        <p:nvSpPr>
          <p:cNvPr id="8" name="Text Box 17"/>
          <p:cNvSpPr txBox="1">
            <a:spLocks noChangeArrowheads="1"/>
          </p:cNvSpPr>
          <p:nvPr/>
        </p:nvSpPr>
        <p:spPr bwMode="auto">
          <a:xfrm>
            <a:off x="6426200" y="57531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Mature </a:t>
            </a:r>
          </a:p>
          <a:p>
            <a:pPr eaLnBrk="1" hangingPunct="1"/>
            <a:r>
              <a:rPr lang="en-US" altLang="en-US"/>
              <a:t>Erythrocyte</a:t>
            </a:r>
          </a:p>
        </p:txBody>
      </p:sp>
      <p:sp>
        <p:nvSpPr>
          <p:cNvPr id="9" name="Text Box 18"/>
          <p:cNvSpPr txBox="1">
            <a:spLocks noChangeArrowheads="1"/>
          </p:cNvSpPr>
          <p:nvPr/>
        </p:nvSpPr>
        <p:spPr bwMode="auto">
          <a:xfrm>
            <a:off x="4552950" y="58293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Reticulocyte</a:t>
            </a:r>
          </a:p>
        </p:txBody>
      </p:sp>
      <p:sp>
        <p:nvSpPr>
          <p:cNvPr id="10" name="Text Box 19"/>
          <p:cNvSpPr txBox="1">
            <a:spLocks noChangeArrowheads="1"/>
          </p:cNvSpPr>
          <p:nvPr/>
        </p:nvSpPr>
        <p:spPr bwMode="auto">
          <a:xfrm>
            <a:off x="2184400" y="5829300"/>
            <a:ext cx="174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Orthochromatic</a:t>
            </a:r>
          </a:p>
          <a:p>
            <a:pPr eaLnBrk="1" hangingPunct="1"/>
            <a:r>
              <a:rPr lang="en-US" altLang="en-US"/>
              <a:t>Erythroblast</a:t>
            </a:r>
          </a:p>
        </p:txBody>
      </p:sp>
      <p:sp>
        <p:nvSpPr>
          <p:cNvPr id="11" name="Text Box 20"/>
          <p:cNvSpPr txBox="1">
            <a:spLocks noChangeArrowheads="1"/>
          </p:cNvSpPr>
          <p:nvPr/>
        </p:nvSpPr>
        <p:spPr bwMode="auto">
          <a:xfrm>
            <a:off x="8280400" y="3619500"/>
            <a:ext cx="198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Polychromatic</a:t>
            </a:r>
          </a:p>
          <a:p>
            <a:pPr eaLnBrk="1" hangingPunct="1"/>
            <a:r>
              <a:rPr lang="en-US" altLang="en-US"/>
              <a:t>Erythroblast (late)</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8090" t="46296" r="48741" b="37778"/>
          <a:stretch/>
        </p:blipFill>
        <p:spPr>
          <a:xfrm>
            <a:off x="2114550" y="1714500"/>
            <a:ext cx="1504950" cy="1427488"/>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900" t="47778" r="40831" b="37778"/>
          <a:stretch/>
        </p:blipFill>
        <p:spPr>
          <a:xfrm>
            <a:off x="4001029" y="1714499"/>
            <a:ext cx="1972678" cy="1463675"/>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7948" t="64444" r="38380" b="20124"/>
          <a:stretch/>
        </p:blipFill>
        <p:spPr>
          <a:xfrm>
            <a:off x="6250369" y="1706032"/>
            <a:ext cx="1558859" cy="1380068"/>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583" t="39482" r="54340" b="41858"/>
          <a:stretch/>
        </p:blipFill>
        <p:spPr>
          <a:xfrm>
            <a:off x="8280401" y="1706033"/>
            <a:ext cx="1987550" cy="1380068"/>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7343" t="30000" r="51307" b="46296"/>
          <a:stretch/>
        </p:blipFill>
        <p:spPr>
          <a:xfrm>
            <a:off x="2063749" y="4144433"/>
            <a:ext cx="1937280" cy="1686882"/>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9870" t="54676" r="52052" b="35555"/>
          <a:stretch/>
        </p:blipFill>
        <p:spPr>
          <a:xfrm>
            <a:off x="4857750" y="4848225"/>
            <a:ext cx="706382" cy="669925"/>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3264" t="50000" r="48888" b="40648"/>
          <a:stretch/>
        </p:blipFill>
        <p:spPr>
          <a:xfrm>
            <a:off x="6610350" y="4883150"/>
            <a:ext cx="686238" cy="641350"/>
          </a:xfrm>
          <a:prstGeom prst="rect">
            <a:avLst/>
          </a:prstGeom>
        </p:spPr>
      </p:pic>
    </p:spTree>
    <p:extLst>
      <p:ext uri="{BB962C8B-B14F-4D97-AF65-F5344CB8AC3E}">
        <p14:creationId xmlns:p14="http://schemas.microsoft.com/office/powerpoint/2010/main" val="4223777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9048750" y="962025"/>
            <a:ext cx="3048000" cy="3416320"/>
          </a:xfrm>
          <a:prstGeom prst="rect">
            <a:avLst/>
          </a:prstGeom>
        </p:spPr>
        <p:txBody>
          <a:bodyPr wrap="square">
            <a:spAutoFit/>
          </a:bodyPr>
          <a:lstStyle/>
          <a:p>
            <a:pPr marL="285750" indent="-285750">
              <a:buFont typeface="Arial" panose="020B0604020202020204" pitchFamily="34" charset="0"/>
              <a:buChar char="•"/>
            </a:pPr>
            <a:r>
              <a:rPr lang="en-US" altLang="en-US" dirty="0"/>
              <a:t>The peripheral blood smear is normal and the patient Hgb level is normal for age.</a:t>
            </a:r>
          </a:p>
          <a:p>
            <a:endParaRPr lang="en-US" altLang="en-US" dirty="0"/>
          </a:p>
          <a:p>
            <a:pPr marL="285750" indent="-285750">
              <a:buFont typeface="Arial" panose="020B0604020202020204" pitchFamily="34" charset="0"/>
              <a:buChar char="•"/>
            </a:pPr>
            <a:r>
              <a:rPr lang="en-US" altLang="en-US" dirty="0"/>
              <a:t>Various red cell morphologic findings (spherocytosis, stomatocytosis, schistocytes, etc.) at levels of 1% or less are commonly seen on normal peripheral blood smears.</a:t>
            </a:r>
          </a:p>
        </p:txBody>
      </p:sp>
      <p:cxnSp>
        <p:nvCxnSpPr>
          <p:cNvPr id="5" name="Straight Arrow Connector 4"/>
          <p:cNvCxnSpPr/>
          <p:nvPr/>
        </p:nvCxnSpPr>
        <p:spPr>
          <a:xfrm flipH="1">
            <a:off x="5724525" y="1524000"/>
            <a:ext cx="619125" cy="1428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43649" y="3552825"/>
            <a:ext cx="619125" cy="1428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17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TextBox 2"/>
          <p:cNvSpPr txBox="1"/>
          <p:nvPr/>
        </p:nvSpPr>
        <p:spPr>
          <a:xfrm>
            <a:off x="9096375" y="504825"/>
            <a:ext cx="2933700" cy="5632311"/>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The findings on the peripheral blood smear include small dense round microspherocytes (black arrow)</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Polychromasia (blue arrow)</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Red cells with central pallor which is often smaller than normal (red arrow)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Typically normocytic hemolytic anemia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Elevated MCHC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Elevated RDW</a:t>
            </a:r>
          </a:p>
        </p:txBody>
      </p:sp>
      <p:cxnSp>
        <p:nvCxnSpPr>
          <p:cNvPr id="5" name="Straight Arrow Connector 4"/>
          <p:cNvCxnSpPr/>
          <p:nvPr/>
        </p:nvCxnSpPr>
        <p:spPr>
          <a:xfrm flipH="1">
            <a:off x="2185988" y="3676650"/>
            <a:ext cx="58578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248150" y="4210050"/>
            <a:ext cx="657225" cy="31432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477000" y="3886200"/>
            <a:ext cx="219075" cy="4810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9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Hereditary spherocytosis</a:t>
            </a:r>
          </a:p>
        </p:txBody>
      </p:sp>
      <p:sp>
        <p:nvSpPr>
          <p:cNvPr id="3" name="Content Placeholder 2"/>
          <p:cNvSpPr>
            <a:spLocks noGrp="1"/>
          </p:cNvSpPr>
          <p:nvPr>
            <p:ph idx="1"/>
          </p:nvPr>
        </p:nvSpPr>
        <p:spPr/>
        <p:txBody>
          <a:bodyPr>
            <a:normAutofit/>
          </a:bodyPr>
          <a:lstStyle/>
          <a:p>
            <a:r>
              <a:rPr lang="en-US" altLang="en-US" dirty="0"/>
              <a:t>Hereditary spherocytosis is caused by mutations in membrane skeletal proteins: </a:t>
            </a:r>
            <a:r>
              <a:rPr lang="en-US" altLang="en-US" b="1" dirty="0"/>
              <a:t>ankyrin, </a:t>
            </a:r>
            <a:r>
              <a:rPr lang="el-GR" altLang="en-US" b="1" dirty="0"/>
              <a:t>α</a:t>
            </a:r>
            <a:r>
              <a:rPr lang="en-US" altLang="en-US" b="1" dirty="0"/>
              <a:t>-spectrin, </a:t>
            </a:r>
            <a:r>
              <a:rPr lang="el-GR" altLang="en-US" b="1" dirty="0"/>
              <a:t>β</a:t>
            </a:r>
            <a:r>
              <a:rPr lang="en-US" altLang="en-US" b="1" dirty="0"/>
              <a:t>-spectrin, band 3, or protein 4.2</a:t>
            </a:r>
          </a:p>
          <a:p>
            <a:r>
              <a:rPr lang="en-US" altLang="en-US" dirty="0"/>
              <a:t>Hereditary elliptocytosis is typically caused by heterozygous mutations in </a:t>
            </a:r>
            <a:r>
              <a:rPr lang="el-GR" altLang="en-US" dirty="0"/>
              <a:t>α</a:t>
            </a:r>
            <a:r>
              <a:rPr lang="en-US" altLang="en-US" dirty="0"/>
              <a:t>-spectrin, </a:t>
            </a:r>
            <a:r>
              <a:rPr lang="el-GR" altLang="en-US" dirty="0"/>
              <a:t>β</a:t>
            </a:r>
            <a:r>
              <a:rPr lang="en-US" altLang="en-US" dirty="0"/>
              <a:t>-spectrin, or protein 4.1</a:t>
            </a:r>
          </a:p>
          <a:p>
            <a:r>
              <a:rPr lang="en-US" altLang="en-US" dirty="0"/>
              <a:t>Hereditary pyropoikilocytosis is typically caused by homozygous mutations in </a:t>
            </a:r>
            <a:r>
              <a:rPr lang="el-GR" altLang="en-US" dirty="0"/>
              <a:t>α</a:t>
            </a:r>
            <a:r>
              <a:rPr lang="en-US" altLang="en-US" dirty="0"/>
              <a:t>-spectrin, </a:t>
            </a:r>
            <a:r>
              <a:rPr lang="el-GR" altLang="en-US" dirty="0"/>
              <a:t>β</a:t>
            </a:r>
            <a:r>
              <a:rPr lang="en-US" altLang="en-US" dirty="0"/>
              <a:t>-spectrin, or protein 4.1</a:t>
            </a:r>
          </a:p>
          <a:p>
            <a:r>
              <a:rPr lang="en-US" altLang="en-US" dirty="0"/>
              <a:t>The peripheral smear findings of hemolytic anemia with spherocytes can also be seen with autoimmune hemolytic anemia, ABO hemolytic disease of the newborn, and rarely with thermal injuries</a:t>
            </a:r>
          </a:p>
          <a:p>
            <a:endParaRPr lang="en-US" dirty="0"/>
          </a:p>
        </p:txBody>
      </p:sp>
    </p:spTree>
    <p:extLst>
      <p:ext uri="{BB962C8B-B14F-4D97-AF65-F5344CB8AC3E}">
        <p14:creationId xmlns:p14="http://schemas.microsoft.com/office/powerpoint/2010/main" val="73106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TextBox 2"/>
          <p:cNvSpPr txBox="1"/>
          <p:nvPr/>
        </p:nvSpPr>
        <p:spPr>
          <a:xfrm>
            <a:off x="9029700" y="295275"/>
            <a:ext cx="2933700" cy="5816977"/>
          </a:xfrm>
          <a:prstGeom prst="rect">
            <a:avLst/>
          </a:prstGeom>
          <a:noFill/>
        </p:spPr>
        <p:txBody>
          <a:bodyPr wrap="square" rtlCol="0">
            <a:spAutoFit/>
          </a:bodyPr>
          <a:lstStyle/>
          <a:p>
            <a:pPr marL="609600" indent="-609600">
              <a:buFont typeface="Arial" panose="020B0604020202020204" pitchFamily="34" charset="0"/>
              <a:buChar char="•"/>
            </a:pPr>
            <a:r>
              <a:rPr lang="en-US" altLang="en-US" dirty="0"/>
              <a:t>The peripheral blood smear shows a severe sickling crisis seen in patients with S/S or S/</a:t>
            </a:r>
            <a:r>
              <a:rPr lang="el-GR" altLang="en-US" dirty="0"/>
              <a:t>β</a:t>
            </a:r>
            <a:r>
              <a:rPr lang="en-US" altLang="en-US" baseline="30000" dirty="0"/>
              <a:t>0 </a:t>
            </a:r>
            <a:r>
              <a:rPr lang="en-US" altLang="en-US" dirty="0"/>
              <a:t>genotypes.</a:t>
            </a:r>
          </a:p>
          <a:p>
            <a:pPr marL="609600" indent="-609600"/>
            <a:endParaRPr lang="en-US" altLang="en-US" baseline="30000" dirty="0">
              <a:cs typeface="Arial" charset="0"/>
            </a:endParaRPr>
          </a:p>
          <a:p>
            <a:pPr marL="609600" indent="-609600">
              <a:buFont typeface="Arial" panose="020B0604020202020204" pitchFamily="34" charset="0"/>
              <a:buChar char="•"/>
            </a:pPr>
            <a:r>
              <a:rPr lang="en-US" altLang="en-US" dirty="0">
                <a:cs typeface="Arial" charset="0"/>
              </a:rPr>
              <a:t>Substitution of the normal hydrophilic glutamic acid residue for the hydrophobic valine residue leads to pathologic polymerization when deoxygenated.</a:t>
            </a:r>
          </a:p>
          <a:p>
            <a:pPr marL="609600" indent="-609600"/>
            <a:endParaRPr lang="en-US" altLang="en-US" dirty="0">
              <a:cs typeface="Arial" charset="0"/>
            </a:endParaRPr>
          </a:p>
          <a:p>
            <a:pPr marL="609600" indent="-609600">
              <a:buFont typeface="Arial" panose="020B0604020202020204" pitchFamily="34" charset="0"/>
              <a:buChar char="•"/>
            </a:pPr>
            <a:r>
              <a:rPr lang="en-US" altLang="en-US" dirty="0">
                <a:cs typeface="Arial" charset="0"/>
              </a:rPr>
              <a:t>Patients with sickle cell </a:t>
            </a:r>
            <a:r>
              <a:rPr lang="en-US" altLang="en-US" i="1" u="sng" dirty="0">
                <a:cs typeface="Arial" charset="0"/>
              </a:rPr>
              <a:t>trait</a:t>
            </a:r>
            <a:r>
              <a:rPr lang="en-US" altLang="en-US" dirty="0">
                <a:cs typeface="Arial" charset="0"/>
              </a:rPr>
              <a:t> do not typically show any sickling on a peripheral blood smear</a:t>
            </a:r>
          </a:p>
        </p:txBody>
      </p:sp>
    </p:spTree>
    <p:extLst>
      <p:ext uri="{BB962C8B-B14F-4D97-AF65-F5344CB8AC3E}">
        <p14:creationId xmlns:p14="http://schemas.microsoft.com/office/powerpoint/2010/main" val="334593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9067800" y="380911"/>
            <a:ext cx="3124200" cy="2585323"/>
          </a:xfrm>
          <a:prstGeom prst="rect">
            <a:avLst/>
          </a:prstGeom>
        </p:spPr>
        <p:txBody>
          <a:bodyPr wrap="square">
            <a:spAutoFit/>
          </a:bodyPr>
          <a:lstStyle/>
          <a:p>
            <a:r>
              <a:rPr lang="en-US" altLang="en-US" dirty="0"/>
              <a:t>The peripheral smear shows normocytic normochromic anemia with many target cells and rare sickled cells. The smear is consistent with Hemoglobin SC and confirmation would be made with hemoglobin electrophoresis.</a:t>
            </a:r>
          </a:p>
        </p:txBody>
      </p:sp>
    </p:spTree>
    <p:extLst>
      <p:ext uri="{BB962C8B-B14F-4D97-AF65-F5344CB8AC3E}">
        <p14:creationId xmlns:p14="http://schemas.microsoft.com/office/powerpoint/2010/main" val="2799728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Sickled cells on the Peripheral smear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4203113"/>
              </p:ext>
            </p:extLst>
          </p:nvPr>
        </p:nvGraphicFramePr>
        <p:xfrm>
          <a:off x="361950" y="1825625"/>
          <a:ext cx="11591928" cy="741680"/>
        </p:xfrm>
        <a:graphic>
          <a:graphicData uri="http://schemas.openxmlformats.org/drawingml/2006/table">
            <a:tbl>
              <a:tblPr firstRow="1" bandRow="1">
                <a:tableStyleId>{5C22544A-7EE6-4342-B048-85BDC9FD1C3A}</a:tableStyleId>
              </a:tblPr>
              <a:tblGrid>
                <a:gridCol w="1931988">
                  <a:extLst>
                    <a:ext uri="{9D8B030D-6E8A-4147-A177-3AD203B41FA5}">
                      <a16:colId xmlns:a16="http://schemas.microsoft.com/office/drawing/2014/main" val="20000"/>
                    </a:ext>
                  </a:extLst>
                </a:gridCol>
                <a:gridCol w="1931988">
                  <a:extLst>
                    <a:ext uri="{9D8B030D-6E8A-4147-A177-3AD203B41FA5}">
                      <a16:colId xmlns:a16="http://schemas.microsoft.com/office/drawing/2014/main" val="20001"/>
                    </a:ext>
                  </a:extLst>
                </a:gridCol>
                <a:gridCol w="1931988">
                  <a:extLst>
                    <a:ext uri="{9D8B030D-6E8A-4147-A177-3AD203B41FA5}">
                      <a16:colId xmlns:a16="http://schemas.microsoft.com/office/drawing/2014/main" val="20002"/>
                    </a:ext>
                  </a:extLst>
                </a:gridCol>
                <a:gridCol w="1931988">
                  <a:extLst>
                    <a:ext uri="{9D8B030D-6E8A-4147-A177-3AD203B41FA5}">
                      <a16:colId xmlns:a16="http://schemas.microsoft.com/office/drawing/2014/main" val="20003"/>
                    </a:ext>
                  </a:extLst>
                </a:gridCol>
                <a:gridCol w="1931988">
                  <a:extLst>
                    <a:ext uri="{9D8B030D-6E8A-4147-A177-3AD203B41FA5}">
                      <a16:colId xmlns:a16="http://schemas.microsoft.com/office/drawing/2014/main" val="20004"/>
                    </a:ext>
                  </a:extLst>
                </a:gridCol>
                <a:gridCol w="1931988">
                  <a:extLst>
                    <a:ext uri="{9D8B030D-6E8A-4147-A177-3AD203B41FA5}">
                      <a16:colId xmlns:a16="http://schemas.microsoft.com/office/drawing/2014/main" val="20005"/>
                    </a:ext>
                  </a:extLst>
                </a:gridCol>
              </a:tblGrid>
              <a:tr h="370840">
                <a:tc>
                  <a:txBody>
                    <a:bodyPr/>
                    <a:lstStyle/>
                    <a:p>
                      <a:r>
                        <a:rPr lang="en-US" dirty="0"/>
                        <a:t>S trait</a:t>
                      </a:r>
                    </a:p>
                  </a:txBody>
                  <a:tcPr/>
                </a:tc>
                <a:tc>
                  <a:txBody>
                    <a:bodyPr/>
                    <a:lstStyle/>
                    <a:p>
                      <a:r>
                        <a:rPr lang="en-US" dirty="0"/>
                        <a:t>SS</a:t>
                      </a:r>
                    </a:p>
                  </a:txBody>
                  <a:tcPr/>
                </a:tc>
                <a:tc>
                  <a:txBody>
                    <a:bodyPr/>
                    <a:lstStyle/>
                    <a:p>
                      <a:r>
                        <a:rPr lang="en-US" dirty="0"/>
                        <a:t>S-</a:t>
                      </a:r>
                      <a:r>
                        <a:rPr lang="el-GR" dirty="0"/>
                        <a:t>β</a:t>
                      </a:r>
                      <a:r>
                        <a:rPr lang="en-US" baseline="30000" dirty="0"/>
                        <a:t>0</a:t>
                      </a:r>
                    </a:p>
                  </a:txBody>
                  <a:tcPr/>
                </a:tc>
                <a:tc>
                  <a:txBody>
                    <a:bodyPr/>
                    <a:lstStyle/>
                    <a:p>
                      <a:r>
                        <a:rPr lang="en-US" dirty="0"/>
                        <a:t>S-</a:t>
                      </a:r>
                      <a:r>
                        <a:rPr lang="el-GR" dirty="0"/>
                        <a:t>β</a:t>
                      </a:r>
                      <a:r>
                        <a:rPr lang="en-US" baseline="30000" dirty="0"/>
                        <a:t>+</a:t>
                      </a:r>
                    </a:p>
                  </a:txBody>
                  <a:tcPr/>
                </a:tc>
                <a:tc>
                  <a:txBody>
                    <a:bodyPr/>
                    <a:lstStyle/>
                    <a:p>
                      <a:r>
                        <a:rPr lang="en-US" dirty="0"/>
                        <a:t>SC</a:t>
                      </a:r>
                    </a:p>
                  </a:txBody>
                  <a:tcPr/>
                </a:tc>
                <a:tc>
                  <a:txBody>
                    <a:bodyPr/>
                    <a:lstStyle/>
                    <a:p>
                      <a:r>
                        <a:rPr lang="en-US" dirty="0"/>
                        <a:t>SD</a:t>
                      </a:r>
                    </a:p>
                  </a:txBody>
                  <a:tcPr/>
                </a:tc>
                <a:extLst>
                  <a:ext uri="{0D108BD9-81ED-4DB2-BD59-A6C34878D82A}">
                    <a16:rowId xmlns:a16="http://schemas.microsoft.com/office/drawing/2014/main" val="10000"/>
                  </a:ext>
                </a:extLst>
              </a:tr>
              <a:tr h="370840">
                <a:tc>
                  <a:txBody>
                    <a:bodyPr/>
                    <a:lstStyle/>
                    <a:p>
                      <a:r>
                        <a:rPr lang="en-US" dirty="0"/>
                        <a:t>-</a:t>
                      </a:r>
                    </a:p>
                  </a:txBody>
                  <a:tcPr/>
                </a:tc>
                <a:tc>
                  <a:txBody>
                    <a:bodyPr/>
                    <a:lstStyle/>
                    <a:p>
                      <a:r>
                        <a:rPr lang="en-US" dirty="0"/>
                        <a:t>+</a:t>
                      </a:r>
                      <a:r>
                        <a:rPr lang="en-US" dirty="0">
                          <a:sym typeface="Wingdings" panose="05000000000000000000" pitchFamily="2" charset="2"/>
                        </a:rPr>
                        <a:t>++++</a:t>
                      </a:r>
                      <a:endParaRPr lang="en-US" dirty="0"/>
                    </a:p>
                  </a:txBody>
                  <a:tcPr/>
                </a:tc>
                <a:tc>
                  <a:txBody>
                    <a:bodyPr/>
                    <a:lstStyle/>
                    <a:p>
                      <a:r>
                        <a:rPr lang="en-US" dirty="0"/>
                        <a:t>+</a:t>
                      </a:r>
                      <a:r>
                        <a:rPr lang="en-US" dirty="0">
                          <a:sym typeface="Wingdings" panose="05000000000000000000" pitchFamily="2" charset="2"/>
                        </a:rPr>
                        <a:t>+++</a:t>
                      </a:r>
                      <a:endParaRPr lang="en-US" dirty="0"/>
                    </a:p>
                  </a:txBody>
                  <a:tcPr/>
                </a:tc>
                <a:tc>
                  <a:txBody>
                    <a:bodyPr/>
                    <a:lstStyle/>
                    <a:p>
                      <a:r>
                        <a:rPr lang="en-US" dirty="0"/>
                        <a:t>+</a:t>
                      </a:r>
                      <a:r>
                        <a:rPr lang="en-US" dirty="0">
                          <a:sym typeface="Wingdings" panose="05000000000000000000" pitchFamily="2" charset="2"/>
                        </a:rPr>
                        <a:t>++</a:t>
                      </a:r>
                      <a:endParaRPr lang="en-US" dirty="0"/>
                    </a:p>
                  </a:txBody>
                  <a:tcPr/>
                </a:tc>
                <a:tc>
                  <a:txBody>
                    <a:bodyPr/>
                    <a:lstStyle/>
                    <a:p>
                      <a:r>
                        <a:rPr lang="en-US" dirty="0"/>
                        <a:t>+</a:t>
                      </a:r>
                      <a:r>
                        <a:rPr lang="en-US" dirty="0">
                          <a:sym typeface="Wingdings" panose="05000000000000000000" pitchFamily="2" charset="2"/>
                        </a:rPr>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a:sym typeface="Wingdings" panose="05000000000000000000" pitchFamily="2" charset="2"/>
                        </a:rPr>
                        <a:t>++</a:t>
                      </a:r>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1627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TextBox 4"/>
          <p:cNvSpPr txBox="1"/>
          <p:nvPr/>
        </p:nvSpPr>
        <p:spPr>
          <a:xfrm>
            <a:off x="9096375" y="257175"/>
            <a:ext cx="2933700" cy="4524315"/>
          </a:xfrm>
          <a:prstGeom prst="rect">
            <a:avLst/>
          </a:prstGeom>
          <a:noFill/>
        </p:spPr>
        <p:txBody>
          <a:bodyPr wrap="square" rtlCol="0">
            <a:spAutoFit/>
          </a:bodyPr>
          <a:lstStyle/>
          <a:p>
            <a:endParaRPr lang="en-US" altLang="en-US" dirty="0"/>
          </a:p>
          <a:p>
            <a:pPr marL="285750" indent="-285750">
              <a:buFont typeface="Arial" panose="020B0604020202020204" pitchFamily="34" charset="0"/>
              <a:buChar char="•"/>
            </a:pPr>
            <a:r>
              <a:rPr lang="en-US" altLang="en-US" dirty="0"/>
              <a:t>The peripheral smears shows hypochromic microcytic anemia with anisopoikilocytosis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Elliptical (pencil) cells are present (red arrow).</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There is mild thrombocytosis.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These findings are consistent with iron deficiency anemia.</a:t>
            </a:r>
          </a:p>
          <a:p>
            <a:pPr marL="285750" indent="-285750">
              <a:buFont typeface="Arial" panose="020B0604020202020204" pitchFamily="34" charset="0"/>
              <a:buChar char="•"/>
            </a:pPr>
            <a:endParaRPr lang="en-US" dirty="0"/>
          </a:p>
        </p:txBody>
      </p:sp>
      <p:cxnSp>
        <p:nvCxnSpPr>
          <p:cNvPr id="3" name="Straight Arrow Connector 2"/>
          <p:cNvCxnSpPr/>
          <p:nvPr/>
        </p:nvCxnSpPr>
        <p:spPr>
          <a:xfrm>
            <a:off x="3324225" y="5353050"/>
            <a:ext cx="600075" cy="1333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0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Iron deficiency anemia</a:t>
            </a:r>
          </a:p>
        </p:txBody>
      </p:sp>
      <p:sp>
        <p:nvSpPr>
          <p:cNvPr id="3" name="Content Placeholder 2"/>
          <p:cNvSpPr>
            <a:spLocks noGrp="1"/>
          </p:cNvSpPr>
          <p:nvPr>
            <p:ph idx="1"/>
          </p:nvPr>
        </p:nvSpPr>
        <p:spPr>
          <a:xfrm>
            <a:off x="838200" y="1825624"/>
            <a:ext cx="10515600" cy="4803775"/>
          </a:xfrm>
        </p:spPr>
        <p:txBody>
          <a:bodyPr>
            <a:normAutofit fontScale="70000" lnSpcReduction="20000"/>
          </a:bodyPr>
          <a:lstStyle/>
          <a:p>
            <a:pPr marL="0" indent="0">
              <a:buNone/>
            </a:pPr>
            <a:r>
              <a:rPr lang="en-US" altLang="en-US" dirty="0"/>
              <a:t>			IDA		</a:t>
            </a:r>
          </a:p>
          <a:p>
            <a:pPr marL="0" indent="0">
              <a:buNone/>
            </a:pPr>
            <a:r>
              <a:rPr lang="en-US" altLang="en-US" dirty="0"/>
              <a:t>Red Cell			 ↓</a:t>
            </a:r>
          </a:p>
          <a:p>
            <a:pPr marL="0" indent="0">
              <a:buNone/>
            </a:pPr>
            <a:r>
              <a:rPr lang="en-US" altLang="en-US" dirty="0"/>
              <a:t>MCV			 ↓</a:t>
            </a:r>
          </a:p>
          <a:p>
            <a:pPr marL="0" indent="0">
              <a:buNone/>
            </a:pPr>
            <a:r>
              <a:rPr lang="en-US" altLang="en-US" dirty="0"/>
              <a:t>MCHC			 ↓</a:t>
            </a:r>
          </a:p>
          <a:p>
            <a:pPr marL="0" indent="0">
              <a:buNone/>
            </a:pPr>
            <a:r>
              <a:rPr lang="en-US" altLang="en-US" dirty="0"/>
              <a:t>RDW			 ↑</a:t>
            </a:r>
          </a:p>
          <a:p>
            <a:pPr marL="0" indent="0">
              <a:buNone/>
            </a:pPr>
            <a:r>
              <a:rPr lang="en-US" altLang="en-US" dirty="0"/>
              <a:t>PLT			 ↑/N</a:t>
            </a:r>
          </a:p>
          <a:p>
            <a:pPr marL="0" indent="0">
              <a:buNone/>
            </a:pPr>
            <a:r>
              <a:rPr lang="en-US" altLang="en-US" dirty="0"/>
              <a:t>Basophilic stippling	  -/+</a:t>
            </a:r>
          </a:p>
          <a:p>
            <a:pPr marL="0" indent="0">
              <a:buNone/>
            </a:pPr>
            <a:r>
              <a:rPr lang="en-US" altLang="en-US" dirty="0"/>
              <a:t>Howell-Jolly bodies	  -/+		</a:t>
            </a:r>
          </a:p>
          <a:p>
            <a:pPr marL="0" indent="0">
              <a:buNone/>
            </a:pPr>
            <a:r>
              <a:rPr lang="en-US" altLang="en-US" dirty="0"/>
              <a:t>Pappenheimer bodies	  -</a:t>
            </a:r>
          </a:p>
          <a:p>
            <a:pPr marL="0" indent="0">
              <a:buNone/>
            </a:pPr>
            <a:r>
              <a:rPr lang="en-US" altLang="en-US" dirty="0"/>
              <a:t>Dimorphic pop.		  -</a:t>
            </a:r>
          </a:p>
          <a:p>
            <a:pPr marL="0" indent="0">
              <a:buNone/>
            </a:pPr>
            <a:r>
              <a:rPr lang="en-US" altLang="en-US" dirty="0"/>
              <a:t>Serum Fe		 ↓</a:t>
            </a:r>
          </a:p>
          <a:p>
            <a:pPr marL="0" indent="0">
              <a:buNone/>
            </a:pPr>
            <a:r>
              <a:rPr lang="en-US" altLang="en-US" dirty="0"/>
              <a:t>TIBC			 ↑</a:t>
            </a:r>
          </a:p>
          <a:p>
            <a:pPr marL="0" indent="0">
              <a:buNone/>
            </a:pPr>
            <a:r>
              <a:rPr lang="en-US" altLang="en-US" dirty="0"/>
              <a:t>Transferrin Sat.		 ↓</a:t>
            </a:r>
          </a:p>
          <a:p>
            <a:pPr marL="0" indent="0">
              <a:buNone/>
            </a:pPr>
            <a:r>
              <a:rPr lang="en-US" altLang="en-US" dirty="0"/>
              <a:t>Ferritin			 ↓</a:t>
            </a:r>
          </a:p>
          <a:p>
            <a:pPr marL="0" indent="0">
              <a:buNone/>
            </a:pPr>
            <a:endParaRPr lang="en-US" altLang="en-US" dirty="0"/>
          </a:p>
          <a:p>
            <a:pPr marL="0" indent="0">
              <a:buNone/>
            </a:pPr>
            <a:endParaRPr lang="en-US" altLang="en-US" dirty="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7788"/>
            <a:ext cx="4219575"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59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0025" y="0"/>
            <a:ext cx="8743950" cy="6858000"/>
            <a:chOff x="200025" y="0"/>
            <a:chExt cx="8743950"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3732" t="48765" r="36154" b="23334"/>
            <a:stretch/>
          </p:blipFill>
          <p:spPr>
            <a:xfrm>
              <a:off x="6007100" y="264319"/>
              <a:ext cx="2633134" cy="1913467"/>
            </a:xfrm>
            <a:prstGeom prst="rect">
              <a:avLst/>
            </a:prstGeom>
            <a:ln>
              <a:solidFill>
                <a:schemeClr val="tx2"/>
              </a:solidFill>
            </a:ln>
          </p:spPr>
        </p:pic>
      </p:grpSp>
      <p:sp>
        <p:nvSpPr>
          <p:cNvPr id="7" name="Rectangle 6"/>
          <p:cNvSpPr/>
          <p:nvPr/>
        </p:nvSpPr>
        <p:spPr>
          <a:xfrm>
            <a:off x="8953500" y="612754"/>
            <a:ext cx="3238500" cy="1205843"/>
          </a:xfrm>
          <a:prstGeom prst="rect">
            <a:avLst/>
          </a:prstGeom>
        </p:spPr>
        <p:txBody>
          <a:bodyPr wrap="square">
            <a:spAutoFit/>
          </a:bodyPr>
          <a:lstStyle/>
          <a:p>
            <a:pPr>
              <a:lnSpc>
                <a:spcPct val="80000"/>
              </a:lnSpc>
            </a:pPr>
            <a:r>
              <a:rPr lang="en-US" altLang="en-US" dirty="0"/>
              <a:t>The findings on the peripheral smear include hypochromic microcytic anemia with anisopoikilocytosis, target cells, and </a:t>
            </a:r>
            <a:r>
              <a:rPr lang="en-US" altLang="en-US" dirty="0" err="1"/>
              <a:t>basophillic</a:t>
            </a:r>
            <a:r>
              <a:rPr lang="en-US" altLang="en-US" dirty="0"/>
              <a:t> stippling.</a:t>
            </a:r>
          </a:p>
        </p:txBody>
      </p:sp>
    </p:spTree>
    <p:extLst>
      <p:ext uri="{BB962C8B-B14F-4D97-AF65-F5344CB8AC3E}">
        <p14:creationId xmlns:p14="http://schemas.microsoft.com/office/powerpoint/2010/main" val="151449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WBC – Normal myeloid maturation</a:t>
            </a:r>
          </a:p>
        </p:txBody>
      </p:sp>
      <p:sp>
        <p:nvSpPr>
          <p:cNvPr id="5" name="Text Box 11"/>
          <p:cNvSpPr txBox="1">
            <a:spLocks noChangeArrowheads="1"/>
          </p:cNvSpPr>
          <p:nvPr/>
        </p:nvSpPr>
        <p:spPr bwMode="auto">
          <a:xfrm>
            <a:off x="2292085" y="3304643"/>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Myeloblast</a:t>
            </a:r>
          </a:p>
        </p:txBody>
      </p:sp>
      <p:sp>
        <p:nvSpPr>
          <p:cNvPr id="6" name="Text Box 12"/>
          <p:cNvSpPr txBox="1">
            <a:spLocks noChangeArrowheads="1"/>
          </p:cNvSpPr>
          <p:nvPr/>
        </p:nvSpPr>
        <p:spPr bwMode="auto">
          <a:xfrm>
            <a:off x="5194035" y="3304643"/>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Promyelocyte</a:t>
            </a:r>
          </a:p>
        </p:txBody>
      </p:sp>
      <p:sp>
        <p:nvSpPr>
          <p:cNvPr id="7" name="Text Box 13"/>
          <p:cNvSpPr txBox="1">
            <a:spLocks noChangeArrowheads="1"/>
          </p:cNvSpPr>
          <p:nvPr/>
        </p:nvSpPr>
        <p:spPr bwMode="auto">
          <a:xfrm>
            <a:off x="8159485" y="3304643"/>
            <a:ext cx="121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Myelocyte</a:t>
            </a:r>
          </a:p>
        </p:txBody>
      </p:sp>
      <p:sp>
        <p:nvSpPr>
          <p:cNvPr id="8" name="Text Box 14"/>
          <p:cNvSpPr txBox="1">
            <a:spLocks noChangeArrowheads="1"/>
          </p:cNvSpPr>
          <p:nvPr/>
        </p:nvSpPr>
        <p:spPr bwMode="auto">
          <a:xfrm>
            <a:off x="2215885" y="5875884"/>
            <a:ext cx="1720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Metamyelocyte</a:t>
            </a:r>
          </a:p>
        </p:txBody>
      </p:sp>
      <p:sp>
        <p:nvSpPr>
          <p:cNvPr id="9" name="Text Box 15"/>
          <p:cNvSpPr txBox="1">
            <a:spLocks noChangeArrowheads="1"/>
          </p:cNvSpPr>
          <p:nvPr/>
        </p:nvSpPr>
        <p:spPr bwMode="auto">
          <a:xfrm>
            <a:off x="5619485" y="5867971"/>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Band</a:t>
            </a:r>
          </a:p>
        </p:txBody>
      </p:sp>
      <p:sp>
        <p:nvSpPr>
          <p:cNvPr id="10" name="Text Box 16"/>
          <p:cNvSpPr txBox="1">
            <a:spLocks noChangeArrowheads="1"/>
          </p:cNvSpPr>
          <p:nvPr/>
        </p:nvSpPr>
        <p:spPr bwMode="auto">
          <a:xfrm>
            <a:off x="7605314" y="5873265"/>
            <a:ext cx="20227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Mature Neutrophil</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6153" t="31605" r="50545" b="50660"/>
          <a:stretch/>
        </p:blipFill>
        <p:spPr>
          <a:xfrm>
            <a:off x="5349081" y="4372418"/>
            <a:ext cx="1163108" cy="1216290"/>
          </a:xfrm>
          <a:prstGeom prst="rect">
            <a:avLst/>
          </a:prstGeom>
          <a:ln w="19050">
            <a:solidFill>
              <a:schemeClr val="tx1"/>
            </a:solidFill>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5221" t="30486" r="50545" b="54560"/>
          <a:stretch/>
        </p:blipFill>
        <p:spPr>
          <a:xfrm>
            <a:off x="7994385" y="4430312"/>
            <a:ext cx="1244600" cy="1025527"/>
          </a:xfrm>
          <a:prstGeom prst="rect">
            <a:avLst/>
          </a:prstGeom>
          <a:ln w="19050">
            <a:solidFill>
              <a:schemeClr val="tx1"/>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9348" t="36666" r="42254" b="38612"/>
          <a:stretch/>
        </p:blipFill>
        <p:spPr>
          <a:xfrm>
            <a:off x="2175140" y="1534582"/>
            <a:ext cx="1608666" cy="1695448"/>
          </a:xfrm>
          <a:prstGeom prst="rect">
            <a:avLst/>
          </a:prstGeom>
          <a:ln w="19050">
            <a:solidFill>
              <a:schemeClr val="tx1"/>
            </a:solidFill>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42417" t="32099" r="39736" b="47037"/>
          <a:stretch/>
        </p:blipFill>
        <p:spPr>
          <a:xfrm>
            <a:off x="5164136" y="1666872"/>
            <a:ext cx="1560514" cy="1430868"/>
          </a:xfrm>
          <a:prstGeom prst="rect">
            <a:avLst/>
          </a:prstGeom>
          <a:ln w="19050">
            <a:solidFill>
              <a:schemeClr val="tx1"/>
            </a:solidFill>
          </a:ln>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8562" t="55772" r="47301" b="26018"/>
          <a:stretch/>
        </p:blipFill>
        <p:spPr>
          <a:xfrm>
            <a:off x="7930885" y="1666871"/>
            <a:ext cx="1371600" cy="1385691"/>
          </a:xfrm>
          <a:prstGeom prst="rect">
            <a:avLst/>
          </a:prstGeom>
          <a:ln w="19050">
            <a:solidFill>
              <a:schemeClr val="tx1"/>
            </a:solidFill>
          </a:ln>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39252" t="52014" r="47773" b="33333"/>
          <a:stretch/>
        </p:blipFill>
        <p:spPr>
          <a:xfrm>
            <a:off x="2455068" y="4430312"/>
            <a:ext cx="1242484" cy="1100502"/>
          </a:xfrm>
          <a:prstGeom prst="rect">
            <a:avLst/>
          </a:prstGeom>
          <a:ln w="19050">
            <a:solidFill>
              <a:schemeClr val="tx1"/>
            </a:solidFill>
          </a:ln>
        </p:spPr>
      </p:pic>
    </p:spTree>
    <p:extLst>
      <p:ext uri="{BB962C8B-B14F-4D97-AF65-F5344CB8AC3E}">
        <p14:creationId xmlns:p14="http://schemas.microsoft.com/office/powerpoint/2010/main" val="1210005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Thalassemia Major</a:t>
            </a:r>
          </a:p>
        </p:txBody>
      </p:sp>
      <p:sp>
        <p:nvSpPr>
          <p:cNvPr id="3" name="Content Placeholder 2"/>
          <p:cNvSpPr>
            <a:spLocks noGrp="1"/>
          </p:cNvSpPr>
          <p:nvPr>
            <p:ph idx="1"/>
          </p:nvPr>
        </p:nvSpPr>
        <p:spPr>
          <a:xfrm>
            <a:off x="838200" y="1825624"/>
            <a:ext cx="10515600" cy="4803775"/>
          </a:xfrm>
        </p:spPr>
        <p:txBody>
          <a:bodyPr>
            <a:normAutofit fontScale="62500" lnSpcReduction="20000"/>
          </a:bodyPr>
          <a:lstStyle/>
          <a:p>
            <a:pPr marL="0" indent="0">
              <a:buNone/>
            </a:pPr>
            <a:r>
              <a:rPr lang="en-US" altLang="en-US" dirty="0"/>
              <a:t>			IDA		Thal		</a:t>
            </a:r>
          </a:p>
          <a:p>
            <a:pPr marL="0" indent="0">
              <a:buNone/>
            </a:pPr>
            <a:r>
              <a:rPr lang="en-US" altLang="en-US" dirty="0"/>
              <a:t>Red Cell			 ↓		 ↑</a:t>
            </a:r>
          </a:p>
          <a:p>
            <a:pPr marL="0" indent="0">
              <a:buNone/>
            </a:pPr>
            <a:r>
              <a:rPr lang="en-US" altLang="en-US" dirty="0"/>
              <a:t>MCV			 ↓		 ↓</a:t>
            </a:r>
          </a:p>
          <a:p>
            <a:pPr marL="0" indent="0">
              <a:buNone/>
            </a:pPr>
            <a:r>
              <a:rPr lang="en-US" altLang="en-US" dirty="0"/>
              <a:t>MCHC			 ↓		 ↓/N		</a:t>
            </a:r>
          </a:p>
          <a:p>
            <a:pPr marL="0" indent="0">
              <a:buNone/>
            </a:pPr>
            <a:r>
              <a:rPr lang="en-US" altLang="en-US" dirty="0"/>
              <a:t>RDW			 ↑		  N</a:t>
            </a:r>
          </a:p>
          <a:p>
            <a:pPr marL="0" indent="0">
              <a:buNone/>
            </a:pPr>
            <a:r>
              <a:rPr lang="en-US" altLang="en-US" dirty="0"/>
              <a:t>PLT			 ↑/N		  N</a:t>
            </a:r>
          </a:p>
          <a:p>
            <a:pPr marL="0" indent="0">
              <a:buNone/>
            </a:pPr>
            <a:r>
              <a:rPr lang="en-US" altLang="en-US" dirty="0"/>
              <a:t>Target cells		 -/+		+/++</a:t>
            </a:r>
          </a:p>
          <a:p>
            <a:pPr marL="0" indent="0">
              <a:buNone/>
            </a:pPr>
            <a:r>
              <a:rPr lang="en-US" altLang="en-US" dirty="0"/>
              <a:t>Basophilic stippling	 	 -/+		+/++</a:t>
            </a:r>
          </a:p>
          <a:p>
            <a:pPr marL="0" indent="0">
              <a:buNone/>
            </a:pPr>
            <a:r>
              <a:rPr lang="en-US" altLang="en-US" dirty="0"/>
              <a:t>Howell-Jolly bodies	 	 -/+		+		</a:t>
            </a:r>
          </a:p>
          <a:p>
            <a:pPr marL="0" indent="0">
              <a:buNone/>
            </a:pPr>
            <a:r>
              <a:rPr lang="en-US" altLang="en-US" dirty="0"/>
              <a:t>Pappenheimer bodies	  -		+/++</a:t>
            </a:r>
          </a:p>
          <a:p>
            <a:pPr marL="0" indent="0">
              <a:buNone/>
            </a:pPr>
            <a:r>
              <a:rPr lang="en-US" altLang="en-US" dirty="0"/>
              <a:t>Dimorphic pop.		  -		-</a:t>
            </a:r>
          </a:p>
          <a:p>
            <a:pPr marL="0" indent="0">
              <a:buNone/>
            </a:pPr>
            <a:r>
              <a:rPr lang="en-US" altLang="en-US" dirty="0"/>
              <a:t>Serum Fe			 ↓		 ↑ 		 </a:t>
            </a:r>
          </a:p>
          <a:p>
            <a:pPr marL="0" indent="0">
              <a:buNone/>
            </a:pPr>
            <a:r>
              <a:rPr lang="en-US" altLang="en-US" dirty="0"/>
              <a:t>TIBC			 ↑		N/↓</a:t>
            </a:r>
          </a:p>
          <a:p>
            <a:pPr marL="0" indent="0">
              <a:buNone/>
            </a:pPr>
            <a:r>
              <a:rPr lang="en-US" altLang="en-US" dirty="0"/>
              <a:t>Transferrin Sat.		 ↓		 ↑</a:t>
            </a:r>
          </a:p>
          <a:p>
            <a:pPr marL="0" indent="0">
              <a:buNone/>
            </a:pPr>
            <a:r>
              <a:rPr lang="en-US" altLang="en-US" dirty="0"/>
              <a:t>Ferritin			 ↓		 ↑</a:t>
            </a:r>
          </a:p>
          <a:p>
            <a:pPr marL="0" indent="0">
              <a:buNone/>
            </a:pPr>
            <a:endParaRPr lang="en-US" altLang="en-US" dirty="0"/>
          </a:p>
          <a:p>
            <a:pPr marL="0" indent="0">
              <a:buNone/>
            </a:pPr>
            <a:endParaRPr lang="en-US" altLang="en-US" dirty="0"/>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81150"/>
            <a:ext cx="58864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956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500" y="0"/>
            <a:ext cx="8743950" cy="6858000"/>
            <a:chOff x="190500" y="0"/>
            <a:chExt cx="8743950" cy="68580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0"/>
              <a:ext cx="8743950"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1673" t="46173" r="48741" b="40494"/>
            <a:stretch/>
          </p:blipFill>
          <p:spPr>
            <a:xfrm>
              <a:off x="7467600" y="264319"/>
              <a:ext cx="1066800" cy="1163782"/>
            </a:xfrm>
            <a:prstGeom prst="rect">
              <a:avLst/>
            </a:prstGeom>
            <a:ln>
              <a:solidFill>
                <a:schemeClr val="tx1"/>
              </a:solidFill>
            </a:ln>
          </p:spPr>
        </p:pic>
      </p:grpSp>
      <p:sp>
        <p:nvSpPr>
          <p:cNvPr id="5" name="Rectangle 4"/>
          <p:cNvSpPr/>
          <p:nvPr/>
        </p:nvSpPr>
        <p:spPr>
          <a:xfrm>
            <a:off x="9182099" y="843677"/>
            <a:ext cx="2905125" cy="3139321"/>
          </a:xfrm>
          <a:prstGeom prst="rect">
            <a:avLst/>
          </a:prstGeom>
        </p:spPr>
        <p:txBody>
          <a:bodyPr wrap="square">
            <a:spAutoFit/>
          </a:bodyPr>
          <a:lstStyle/>
          <a:p>
            <a:pPr marL="285750" indent="-285750">
              <a:buFont typeface="Arial" panose="020B0604020202020204" pitchFamily="34" charset="0"/>
              <a:buChar char="•"/>
            </a:pPr>
            <a:r>
              <a:rPr lang="en-US" dirty="0"/>
              <a:t>Review of the peripheral smear reveals a dimorphic red cell population. One is pale and microcytic with poikilocytosis. The other is normochromic.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Pappenheimer bodies (P) and occasional basophilic stippling are noted. </a:t>
            </a:r>
          </a:p>
        </p:txBody>
      </p:sp>
    </p:spTree>
    <p:extLst>
      <p:ext uri="{BB962C8B-B14F-4D97-AF65-F5344CB8AC3E}">
        <p14:creationId xmlns:p14="http://schemas.microsoft.com/office/powerpoint/2010/main" val="660159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646906" y="2184336"/>
            <a:ext cx="466804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en-US" altLang="en-US" sz="2200" dirty="0"/>
              <a:t>Prussian blue staining of the bone marrow aspirate in such patients will reveal ringed sideroblasts (R) which are required for diagnosis. A red cell with Pappenheimer bodies is also present (P) </a:t>
            </a:r>
          </a:p>
          <a:p>
            <a:pPr algn="l" eaLnBrk="1" hangingPunct="1"/>
            <a:endParaRPr lang="en-US" altLang="en-US" sz="2200" dirty="0"/>
          </a:p>
          <a:p>
            <a:pPr algn="l" eaLnBrk="1" hangingPunct="1"/>
            <a:r>
              <a:rPr lang="en-US" altLang="en-US" sz="2200" dirty="0"/>
              <a:t>Genetic analysis of the current case revealed mutations in the </a:t>
            </a:r>
            <a:r>
              <a:rPr lang="el-GR" altLang="en-US" sz="2200" dirty="0"/>
              <a:t>δ</a:t>
            </a:r>
            <a:r>
              <a:rPr lang="en-US" altLang="en-US" sz="2200" dirty="0"/>
              <a:t>-</a:t>
            </a:r>
            <a:r>
              <a:rPr lang="en-US" altLang="en-US" sz="2200" dirty="0" err="1"/>
              <a:t>aminolevulinic</a:t>
            </a:r>
            <a:r>
              <a:rPr lang="en-US" altLang="en-US" sz="2200" dirty="0"/>
              <a:t> acid synthase gene (ALAS2), consistent with X-linked </a:t>
            </a:r>
            <a:r>
              <a:rPr lang="en-US" altLang="en-US" sz="2200" dirty="0" err="1"/>
              <a:t>sideroblastic</a:t>
            </a:r>
            <a:r>
              <a:rPr lang="en-US" altLang="en-US" sz="2200" dirty="0"/>
              <a:t> anemia.</a:t>
            </a:r>
          </a:p>
        </p:txBody>
      </p:sp>
      <p:grpSp>
        <p:nvGrpSpPr>
          <p:cNvPr id="4" name="Group 3"/>
          <p:cNvGrpSpPr/>
          <p:nvPr/>
        </p:nvGrpSpPr>
        <p:grpSpPr>
          <a:xfrm>
            <a:off x="6334125" y="1898563"/>
            <a:ext cx="4572000" cy="3628665"/>
            <a:chOff x="4953000" y="3231118"/>
            <a:chExt cx="3733800" cy="259183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0066" t="36666" r="27233" b="25556"/>
            <a:stretch/>
          </p:blipFill>
          <p:spPr>
            <a:xfrm>
              <a:off x="4953000" y="3232150"/>
              <a:ext cx="3733800" cy="2590800"/>
            </a:xfrm>
            <a:prstGeom prst="rect">
              <a:avLst/>
            </a:prstGeom>
          </p:spPr>
        </p:pic>
        <p:sp>
          <p:nvSpPr>
            <p:cNvPr id="6" name="TextBox 5"/>
            <p:cNvSpPr txBox="1"/>
            <p:nvPr/>
          </p:nvSpPr>
          <p:spPr>
            <a:xfrm>
              <a:off x="7137400" y="3231118"/>
              <a:ext cx="304800" cy="369332"/>
            </a:xfrm>
            <a:prstGeom prst="rect">
              <a:avLst/>
            </a:prstGeom>
            <a:noFill/>
          </p:spPr>
          <p:txBody>
            <a:bodyPr wrap="square" rtlCol="0">
              <a:spAutoFit/>
            </a:bodyPr>
            <a:lstStyle/>
            <a:p>
              <a:r>
                <a:rPr lang="en-US" dirty="0"/>
                <a:t>R</a:t>
              </a:r>
            </a:p>
          </p:txBody>
        </p:sp>
        <p:sp>
          <p:nvSpPr>
            <p:cNvPr id="7" name="TextBox 6"/>
            <p:cNvSpPr txBox="1"/>
            <p:nvPr/>
          </p:nvSpPr>
          <p:spPr>
            <a:xfrm>
              <a:off x="5334000" y="3886200"/>
              <a:ext cx="381000" cy="369332"/>
            </a:xfrm>
            <a:prstGeom prst="rect">
              <a:avLst/>
            </a:prstGeom>
            <a:noFill/>
          </p:spPr>
          <p:txBody>
            <a:bodyPr wrap="square" rtlCol="0">
              <a:spAutoFit/>
            </a:bodyPr>
            <a:lstStyle/>
            <a:p>
              <a:r>
                <a:rPr lang="en-US"/>
                <a:t>P</a:t>
              </a:r>
              <a:endParaRPr lang="en-US" dirty="0"/>
            </a:p>
          </p:txBody>
        </p:sp>
        <p:cxnSp>
          <p:nvCxnSpPr>
            <p:cNvPr id="8" name="Straight Arrow Connector 7"/>
            <p:cNvCxnSpPr/>
            <p:nvPr/>
          </p:nvCxnSpPr>
          <p:spPr bwMode="auto">
            <a:xfrm>
              <a:off x="5486400" y="4267200"/>
              <a:ext cx="0" cy="4572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a:off x="6896100" y="3599418"/>
              <a:ext cx="3048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itle 9"/>
          <p:cNvSpPr>
            <a:spLocks noGrp="1"/>
          </p:cNvSpPr>
          <p:nvPr>
            <p:ph type="title"/>
          </p:nvPr>
        </p:nvSpPr>
        <p:spPr/>
        <p:txBody>
          <a:bodyPr/>
          <a:lstStyle/>
          <a:p>
            <a:r>
              <a:rPr lang="en-US" dirty="0"/>
              <a:t>Sideroblastic Anemia</a:t>
            </a:r>
          </a:p>
        </p:txBody>
      </p:sp>
    </p:spTree>
    <p:extLst>
      <p:ext uri="{BB962C8B-B14F-4D97-AF65-F5344CB8AC3E}">
        <p14:creationId xmlns:p14="http://schemas.microsoft.com/office/powerpoint/2010/main" val="3017352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Sideroblastic Anemia</a:t>
            </a:r>
          </a:p>
        </p:txBody>
      </p:sp>
      <p:sp>
        <p:nvSpPr>
          <p:cNvPr id="3" name="Content Placeholder 2"/>
          <p:cNvSpPr>
            <a:spLocks noGrp="1"/>
          </p:cNvSpPr>
          <p:nvPr>
            <p:ph idx="1"/>
          </p:nvPr>
        </p:nvSpPr>
        <p:spPr>
          <a:xfrm>
            <a:off x="838200" y="1825624"/>
            <a:ext cx="10515600" cy="4803775"/>
          </a:xfrm>
        </p:spPr>
        <p:txBody>
          <a:bodyPr>
            <a:normAutofit fontScale="62500" lnSpcReduction="20000"/>
          </a:bodyPr>
          <a:lstStyle/>
          <a:p>
            <a:pPr marL="0" indent="0">
              <a:buNone/>
            </a:pPr>
            <a:r>
              <a:rPr lang="en-US" altLang="en-US" dirty="0"/>
              <a:t>			IDA		Thal		  Sideroblastic Anemia		</a:t>
            </a:r>
          </a:p>
          <a:p>
            <a:pPr marL="0" indent="0">
              <a:buNone/>
            </a:pPr>
            <a:r>
              <a:rPr lang="en-US" altLang="en-US" dirty="0"/>
              <a:t>Red Cell			 ↓		 ↑			 ↓</a:t>
            </a:r>
          </a:p>
          <a:p>
            <a:pPr marL="0" indent="0">
              <a:buNone/>
            </a:pPr>
            <a:r>
              <a:rPr lang="en-US" altLang="en-US" dirty="0"/>
              <a:t>MCV			 ↓		 ↓			Variable</a:t>
            </a:r>
          </a:p>
          <a:p>
            <a:pPr marL="0" indent="0">
              <a:buNone/>
            </a:pPr>
            <a:r>
              <a:rPr lang="en-US" altLang="en-US" dirty="0"/>
              <a:t>MCHC			 ↓		 ↓/N			 ↓ 		</a:t>
            </a:r>
          </a:p>
          <a:p>
            <a:pPr marL="0" indent="0">
              <a:buNone/>
            </a:pPr>
            <a:r>
              <a:rPr lang="en-US" altLang="en-US" dirty="0"/>
              <a:t>RDW			 ↑		  N			 ↑/N</a:t>
            </a:r>
          </a:p>
          <a:p>
            <a:pPr marL="0" indent="0">
              <a:buNone/>
            </a:pPr>
            <a:r>
              <a:rPr lang="en-US" altLang="en-US" dirty="0"/>
              <a:t>PLT			 ↑/N		  N			  N</a:t>
            </a:r>
          </a:p>
          <a:p>
            <a:pPr marL="0" indent="0">
              <a:buNone/>
            </a:pPr>
            <a:r>
              <a:rPr lang="en-US" altLang="en-US" dirty="0"/>
              <a:t>Target cells		 -/+		+/++			  -/+</a:t>
            </a:r>
          </a:p>
          <a:p>
            <a:pPr marL="0" indent="0">
              <a:buNone/>
            </a:pPr>
            <a:r>
              <a:rPr lang="en-US" altLang="en-US" dirty="0"/>
              <a:t>Basophilic stippling	 	 -/+		+/++			  +/-</a:t>
            </a:r>
          </a:p>
          <a:p>
            <a:pPr marL="0" indent="0">
              <a:buNone/>
            </a:pPr>
            <a:r>
              <a:rPr lang="en-US" altLang="en-US" dirty="0"/>
              <a:t>Howell-Jolly bodies	 	 -/+		+			   -		</a:t>
            </a:r>
          </a:p>
          <a:p>
            <a:pPr marL="0" indent="0">
              <a:buNone/>
            </a:pPr>
            <a:r>
              <a:rPr lang="en-US" altLang="en-US" dirty="0"/>
              <a:t>Pappenheimer bodies	  -		+/++			+</a:t>
            </a:r>
            <a:r>
              <a:rPr lang="en-US" altLang="en-US" dirty="0">
                <a:sym typeface="Wingdings" panose="05000000000000000000" pitchFamily="2" charset="2"/>
              </a:rPr>
              <a:t>++</a:t>
            </a:r>
            <a:endParaRPr lang="en-US" altLang="en-US" dirty="0"/>
          </a:p>
          <a:p>
            <a:pPr marL="0" indent="0">
              <a:buNone/>
            </a:pPr>
            <a:r>
              <a:rPr lang="en-US" altLang="en-US" dirty="0"/>
              <a:t>Dimorphic pop.		  -		-			  ++</a:t>
            </a:r>
          </a:p>
          <a:p>
            <a:pPr marL="0" indent="0">
              <a:buNone/>
            </a:pPr>
            <a:r>
              <a:rPr lang="en-US" altLang="en-US" dirty="0"/>
              <a:t>Serum Fe			 ↓		 ↑			 ↑ 		 </a:t>
            </a:r>
          </a:p>
          <a:p>
            <a:pPr marL="0" indent="0">
              <a:buNone/>
            </a:pPr>
            <a:r>
              <a:rPr lang="en-US" altLang="en-US" dirty="0"/>
              <a:t>TIBC			 ↑		N/↓			 ↓/N</a:t>
            </a:r>
          </a:p>
          <a:p>
            <a:pPr marL="0" indent="0">
              <a:buNone/>
            </a:pPr>
            <a:r>
              <a:rPr lang="en-US" altLang="en-US" dirty="0"/>
              <a:t>Transferrin Sat.		 ↓		 ↑			 ↑</a:t>
            </a:r>
          </a:p>
          <a:p>
            <a:pPr marL="0" indent="0">
              <a:buNone/>
            </a:pPr>
            <a:r>
              <a:rPr lang="en-US" altLang="en-US" dirty="0"/>
              <a:t>Ferritin			 ↓		 ↑			 ↑</a:t>
            </a:r>
          </a:p>
          <a:p>
            <a:pPr marL="0" indent="0">
              <a:buNone/>
            </a:pPr>
            <a:endParaRPr lang="en-US" altLang="en-US" dirty="0"/>
          </a:p>
          <a:p>
            <a:pPr marL="0" indent="0">
              <a:buNone/>
            </a:pPr>
            <a:endParaRPr lang="en-US" altLang="en-US" dirty="0"/>
          </a:p>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538288"/>
            <a:ext cx="8867775"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173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1143000"/>
            <a:ext cx="3248025" cy="3139321"/>
          </a:xfrm>
          <a:prstGeom prst="rect">
            <a:avLst/>
          </a:prstGeom>
        </p:spPr>
        <p:txBody>
          <a:bodyPr wrap="square">
            <a:spAutoFit/>
          </a:bodyPr>
          <a:lstStyle/>
          <a:p>
            <a:pPr marL="285750" indent="-285750">
              <a:buFont typeface="Arial" panose="020B0604020202020204" pitchFamily="34" charset="0"/>
              <a:buChar char="•"/>
            </a:pPr>
            <a:r>
              <a:rPr lang="en-US" altLang="en-US" dirty="0"/>
              <a:t>The peripheral blood smear showed polychromasia (red arrow), thrombocytopenia, numerous schistocytes (blue arrow), spherocytes and occasional helmet cells (green arrow).</a:t>
            </a:r>
          </a:p>
          <a:p>
            <a:endParaRPr lang="en-US" altLang="en-US" dirty="0"/>
          </a:p>
          <a:p>
            <a:pPr marL="285750" indent="-285750">
              <a:buFont typeface="Arial" panose="020B0604020202020204" pitchFamily="34" charset="0"/>
              <a:buChar char="•"/>
            </a:pPr>
            <a:r>
              <a:rPr lang="en-US" altLang="en-US" dirty="0"/>
              <a:t>This smear is consistent with microangiopathic hemolytic anemia (MAHA).</a:t>
            </a:r>
          </a:p>
        </p:txBody>
      </p:sp>
      <p:cxnSp>
        <p:nvCxnSpPr>
          <p:cNvPr id="5" name="Straight Arrow Connector 4"/>
          <p:cNvCxnSpPr/>
          <p:nvPr/>
        </p:nvCxnSpPr>
        <p:spPr>
          <a:xfrm>
            <a:off x="7105650" y="2371725"/>
            <a:ext cx="409575" cy="285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486525" y="3057525"/>
            <a:ext cx="333375" cy="371475"/>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133725" y="1790700"/>
            <a:ext cx="152400" cy="723900"/>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2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Microangiopathic Hemolytic Anemia</a:t>
            </a:r>
          </a:p>
        </p:txBody>
      </p:sp>
      <p:sp>
        <p:nvSpPr>
          <p:cNvPr id="3" name="Content Placeholder 2"/>
          <p:cNvSpPr>
            <a:spLocks noGrp="1"/>
          </p:cNvSpPr>
          <p:nvPr>
            <p:ph idx="1"/>
          </p:nvPr>
        </p:nvSpPr>
        <p:spPr/>
        <p:txBody>
          <a:bodyPr/>
          <a:lstStyle/>
          <a:p>
            <a:r>
              <a:rPr lang="en-US" altLang="en-US" dirty="0"/>
              <a:t>MAHA is associated with several causes of thrombotic microangiopathy syndromes such as TTP, HUS, and </a:t>
            </a:r>
            <a:r>
              <a:rPr lang="en-US" altLang="en-US" dirty="0" err="1"/>
              <a:t>aHUS</a:t>
            </a:r>
            <a:endParaRPr lang="en-US" altLang="en-US" dirty="0"/>
          </a:p>
          <a:p>
            <a:pPr marL="0" indent="0">
              <a:buNone/>
            </a:pPr>
            <a:endParaRPr lang="en-US" altLang="en-US" dirty="0"/>
          </a:p>
          <a:p>
            <a:r>
              <a:rPr lang="en-US" altLang="en-US" dirty="0"/>
              <a:t>Other causes of MAHA include DIC, infection, malignancy, preeclampsia, HELLP, and systemic rheumatic diseases</a:t>
            </a:r>
            <a:endParaRPr lang="en-US" dirty="0"/>
          </a:p>
        </p:txBody>
      </p:sp>
    </p:spTree>
    <p:extLst>
      <p:ext uri="{BB962C8B-B14F-4D97-AF65-F5344CB8AC3E}">
        <p14:creationId xmlns:p14="http://schemas.microsoft.com/office/powerpoint/2010/main" val="433417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76200"/>
            <a:ext cx="3048000" cy="5909310"/>
          </a:xfrm>
          <a:prstGeom prst="rect">
            <a:avLst/>
          </a:prstGeom>
        </p:spPr>
        <p:txBody>
          <a:bodyPr wrap="square">
            <a:spAutoFit/>
          </a:bodyPr>
          <a:lstStyle/>
          <a:p>
            <a:pPr>
              <a:spcBef>
                <a:spcPct val="0"/>
              </a:spcBef>
            </a:pPr>
            <a:r>
              <a:rPr lang="en-US" altLang="en-US" dirty="0"/>
              <a:t>The findings on the peripheral smear are consistent with G6PDH deficiency. There are numerous blister cells on the smear (aka </a:t>
            </a:r>
            <a:r>
              <a:rPr lang="en-US" altLang="en-US" dirty="0" err="1"/>
              <a:t>eccentrocytes</a:t>
            </a:r>
            <a:r>
              <a:rPr lang="en-US" altLang="en-US" dirty="0"/>
              <a:t>)</a:t>
            </a:r>
          </a:p>
          <a:p>
            <a:pPr>
              <a:spcBef>
                <a:spcPct val="0"/>
              </a:spcBef>
            </a:pPr>
            <a:endParaRPr lang="en-US" altLang="en-US" dirty="0"/>
          </a:p>
          <a:p>
            <a:pPr>
              <a:spcBef>
                <a:spcPct val="0"/>
              </a:spcBef>
            </a:pPr>
            <a:r>
              <a:rPr lang="en-US" altLang="en-US" dirty="0"/>
              <a:t>Blister cells are formed by disruption of the cell membrane during removal of precipitated oxidized hemoglobin (Heinz bodies) followed by reattachment of the two ends of the membrane with vacuole formation.</a:t>
            </a:r>
          </a:p>
          <a:p>
            <a:pPr>
              <a:spcBef>
                <a:spcPct val="0"/>
              </a:spcBef>
            </a:pPr>
            <a:endParaRPr lang="en-US" altLang="en-US" dirty="0"/>
          </a:p>
          <a:p>
            <a:pPr>
              <a:spcBef>
                <a:spcPct val="0"/>
              </a:spcBef>
            </a:pPr>
            <a:r>
              <a:rPr lang="en-US" altLang="en-US" dirty="0"/>
              <a:t>Bite cells are also seen in G6PDH deficiency through removal of oxidized precipitated hemoglobin without vacuole formation</a:t>
            </a:r>
            <a:endParaRPr lang="en-US" dirty="0"/>
          </a:p>
        </p:txBody>
      </p:sp>
      <p:cxnSp>
        <p:nvCxnSpPr>
          <p:cNvPr id="5" name="Straight Arrow Connector 4"/>
          <p:cNvCxnSpPr/>
          <p:nvPr/>
        </p:nvCxnSpPr>
        <p:spPr>
          <a:xfrm>
            <a:off x="3095625" y="3781425"/>
            <a:ext cx="571500" cy="76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06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1"/>
            <a:ext cx="3248025" cy="6324808"/>
          </a:xfrm>
          <a:prstGeom prst="rect">
            <a:avLst/>
          </a:prstGeom>
        </p:spPr>
        <p:txBody>
          <a:bodyPr wrap="square">
            <a:spAutoFit/>
          </a:bodyPr>
          <a:lstStyle/>
          <a:p>
            <a:pPr>
              <a:lnSpc>
                <a:spcPct val="90000"/>
              </a:lnSpc>
            </a:pPr>
            <a:r>
              <a:rPr lang="en-US" altLang="en-US" dirty="0"/>
              <a:t>The peripheral smear is consistent with Hemoglobin C disease. There are target cells, microcytosis, and reticulocytosis. There is a hemoglobin C crystal present in the center of the field (blue arrow).</a:t>
            </a:r>
          </a:p>
          <a:p>
            <a:pPr>
              <a:lnSpc>
                <a:spcPct val="90000"/>
              </a:lnSpc>
            </a:pPr>
            <a:endParaRPr lang="en-US" altLang="en-US" dirty="0"/>
          </a:p>
          <a:p>
            <a:pPr>
              <a:lnSpc>
                <a:spcPct val="90000"/>
              </a:lnSpc>
            </a:pPr>
            <a:r>
              <a:rPr lang="en-US" altLang="en-US" dirty="0"/>
              <a:t>Hemoglobin C is due to mutation of the hemoglobin beta chain which is less soluble than the normal beta chain and leads to crystallization. The crystals lead to red cell rigidity and decreased survival time. Hgb C, by itself, does not polymerize or cause sickling.</a:t>
            </a:r>
          </a:p>
          <a:p>
            <a:pPr>
              <a:lnSpc>
                <a:spcPct val="90000"/>
              </a:lnSpc>
            </a:pPr>
            <a:endParaRPr lang="en-US" altLang="en-US" dirty="0"/>
          </a:p>
          <a:p>
            <a:pPr>
              <a:lnSpc>
                <a:spcPct val="90000"/>
              </a:lnSpc>
            </a:pPr>
            <a:r>
              <a:rPr lang="en-US" altLang="en-US" dirty="0"/>
              <a:t>Both heterozygous and homozygous Hemoglobin C variants can lead to dehydration of the red cells and consequent increase of the MCHC. Hemoglobin C trait usually does not cause anemia.</a:t>
            </a:r>
          </a:p>
        </p:txBody>
      </p:sp>
      <p:cxnSp>
        <p:nvCxnSpPr>
          <p:cNvPr id="7" name="Straight Arrow Connector 6"/>
          <p:cNvCxnSpPr/>
          <p:nvPr/>
        </p:nvCxnSpPr>
        <p:spPr>
          <a:xfrm flipV="1">
            <a:off x="3914775" y="3743325"/>
            <a:ext cx="390525" cy="3524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8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0"/>
            <a:ext cx="3448049" cy="5826210"/>
          </a:xfrm>
          <a:prstGeom prst="rect">
            <a:avLst/>
          </a:prstGeom>
        </p:spPr>
        <p:txBody>
          <a:bodyPr wrap="square">
            <a:spAutoFit/>
          </a:bodyPr>
          <a:lstStyle/>
          <a:p>
            <a:pPr marL="342900" indent="-342900">
              <a:lnSpc>
                <a:spcPct val="90000"/>
              </a:lnSpc>
              <a:buFont typeface="Arial" panose="020B0604020202020204" pitchFamily="34" charset="0"/>
              <a:buChar char="•"/>
            </a:pPr>
            <a:r>
              <a:rPr lang="en-US" altLang="en-US" dirty="0"/>
              <a:t>Review of the peripheral smear shows many stomatocytes. A stomatocyte is a </a:t>
            </a:r>
            <a:r>
              <a:rPr lang="en-US" altLang="en-US" dirty="0" err="1"/>
              <a:t>uniconcaved</a:t>
            </a:r>
            <a:r>
              <a:rPr lang="en-US" altLang="en-US" dirty="0"/>
              <a:t> red cell which results in central pallor that looks like a slit or a slightly curved rod.</a:t>
            </a:r>
          </a:p>
          <a:p>
            <a:pPr marL="609600" indent="-609600">
              <a:lnSpc>
                <a:spcPct val="90000"/>
              </a:lnSpc>
            </a:pPr>
            <a:endParaRPr lang="en-US" altLang="en-US" dirty="0"/>
          </a:p>
          <a:p>
            <a:pPr marL="342900" indent="-342900">
              <a:lnSpc>
                <a:spcPct val="90000"/>
              </a:lnSpc>
              <a:buFont typeface="Arial" panose="020B0604020202020204" pitchFamily="34" charset="0"/>
              <a:buChar char="•"/>
            </a:pPr>
            <a:r>
              <a:rPr lang="en-US" altLang="en-US" dirty="0"/>
              <a:t>Hereditary stomatocytosis is due mutations in Rh associated glycoprotein (</a:t>
            </a:r>
            <a:r>
              <a:rPr lang="en-US" altLang="en-US" dirty="0" err="1"/>
              <a:t>RhAG</a:t>
            </a:r>
            <a:r>
              <a:rPr lang="en-US" altLang="en-US" dirty="0"/>
              <a:t>) which leads to cation permeable red cells with resultant overhydration of the cell. These cells have greatly increased intracellular Na+.</a:t>
            </a:r>
          </a:p>
          <a:p>
            <a:pPr marL="609600" indent="-609600">
              <a:lnSpc>
                <a:spcPct val="90000"/>
              </a:lnSpc>
            </a:pPr>
            <a:endParaRPr lang="en-US" altLang="en-US" dirty="0"/>
          </a:p>
          <a:p>
            <a:pPr marL="342900" indent="-342900">
              <a:lnSpc>
                <a:spcPct val="90000"/>
              </a:lnSpc>
              <a:buFont typeface="Arial" panose="020B0604020202020204" pitchFamily="34" charset="0"/>
              <a:buChar char="•"/>
            </a:pPr>
            <a:r>
              <a:rPr lang="en-US" altLang="en-US" dirty="0"/>
              <a:t>The diagnostic laboratory features include peripheral smear stomatocytes (5-50%), hemolysis, macrocytosis, low MCHC, and positive osmotic fragility test.</a:t>
            </a:r>
          </a:p>
          <a:p>
            <a:pPr marL="609600" indent="-609600">
              <a:lnSpc>
                <a:spcPct val="90000"/>
              </a:lnSpc>
            </a:pPr>
            <a:endParaRPr lang="en-US" altLang="en-US" dirty="0"/>
          </a:p>
        </p:txBody>
      </p:sp>
    </p:spTree>
    <p:extLst>
      <p:ext uri="{BB962C8B-B14F-4D97-AF65-F5344CB8AC3E}">
        <p14:creationId xmlns:p14="http://schemas.microsoft.com/office/powerpoint/2010/main" val="42304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43974" y="0"/>
            <a:ext cx="3248025" cy="5189113"/>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dirty="0"/>
              <a:t>The findings on the peripheral smear include many elliptocytes (ovalocytes). These are rod shaped cells with two parallel sides of equal lengths and two rounded ends. Central pallor is usually preserved. </a:t>
            </a:r>
          </a:p>
          <a:p>
            <a:pPr marL="609600" indent="-609600">
              <a:lnSpc>
                <a:spcPct val="80000"/>
              </a:lnSpc>
            </a:pPr>
            <a:endParaRPr lang="en-US" altLang="en-US" dirty="0"/>
          </a:p>
          <a:p>
            <a:pPr marL="285750" indent="-285750">
              <a:lnSpc>
                <a:spcPct val="80000"/>
              </a:lnSpc>
              <a:buFont typeface="Arial" panose="020B0604020202020204" pitchFamily="34" charset="0"/>
              <a:buChar char="•"/>
            </a:pPr>
            <a:r>
              <a:rPr lang="en-US" altLang="en-US" dirty="0"/>
              <a:t>Normal blood smears can contain a few ovalocytes/elliptocytes (&lt;1%). When seen in large numbers, it is consistent with hereditary elliptocytosis (HE).</a:t>
            </a:r>
          </a:p>
          <a:p>
            <a:pPr marL="609600" indent="-609600">
              <a:lnSpc>
                <a:spcPct val="80000"/>
              </a:lnSpc>
            </a:pPr>
            <a:endParaRPr lang="en-US" altLang="en-US" dirty="0"/>
          </a:p>
          <a:p>
            <a:pPr marL="285750" indent="-285750">
              <a:lnSpc>
                <a:spcPct val="80000"/>
              </a:lnSpc>
              <a:buFont typeface="Arial" panose="020B0604020202020204" pitchFamily="34" charset="0"/>
              <a:buChar char="•"/>
            </a:pPr>
            <a:r>
              <a:rPr lang="en-US" altLang="en-US" dirty="0"/>
              <a:t>Typical heterozygous HE patients are usually asymptomatic. An osmotic fragility test is usually normal. Mutations in </a:t>
            </a:r>
            <a:r>
              <a:rPr lang="el-GR" altLang="en-US" dirty="0"/>
              <a:t>α</a:t>
            </a:r>
            <a:r>
              <a:rPr lang="en-US" altLang="en-US" dirty="0"/>
              <a:t>–spectrin, </a:t>
            </a:r>
            <a:r>
              <a:rPr lang="el-GR" altLang="en-US" dirty="0"/>
              <a:t>β</a:t>
            </a:r>
            <a:r>
              <a:rPr lang="en-US" altLang="en-US" dirty="0"/>
              <a:t>-spectrin, or protein 4.1 are responsible.</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8743950" cy="6858000"/>
          </a:xfrm>
          <a:prstGeom prst="rect">
            <a:avLst/>
          </a:prstGeom>
        </p:spPr>
      </p:pic>
    </p:spTree>
    <p:extLst>
      <p:ext uri="{BB962C8B-B14F-4D97-AF65-F5344CB8AC3E}">
        <p14:creationId xmlns:p14="http://schemas.microsoft.com/office/powerpoint/2010/main" val="30882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65125"/>
            <a:ext cx="11744325" cy="1325563"/>
          </a:xfrm>
        </p:spPr>
        <p:txBody>
          <a:bodyPr/>
          <a:lstStyle/>
          <a:p>
            <a:r>
              <a:rPr lang="en-US" dirty="0"/>
              <a:t>Reactive changes: Toxic granulation of neutrophils</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410" t="17803" r="18239" b="10836"/>
          <a:stretch/>
        </p:blipFill>
        <p:spPr>
          <a:xfrm>
            <a:off x="981075" y="1523999"/>
            <a:ext cx="5724905" cy="5057775"/>
          </a:xfrm>
          <a:ln w="19050">
            <a:solidFill>
              <a:schemeClr val="tx1"/>
            </a:solidFill>
          </a:ln>
        </p:spPr>
      </p:pic>
      <p:sp>
        <p:nvSpPr>
          <p:cNvPr id="3" name="Rectangle 2"/>
          <p:cNvSpPr/>
          <p:nvPr/>
        </p:nvSpPr>
        <p:spPr>
          <a:xfrm>
            <a:off x="7115174" y="1810435"/>
            <a:ext cx="4695825" cy="2031325"/>
          </a:xfrm>
          <a:prstGeom prst="rect">
            <a:avLst/>
          </a:prstGeom>
        </p:spPr>
        <p:txBody>
          <a:bodyPr wrap="square">
            <a:spAutoFit/>
          </a:bodyPr>
          <a:lstStyle/>
          <a:p>
            <a:pPr marL="285750" indent="-285750">
              <a:buFont typeface="Arial" panose="020B0604020202020204" pitchFamily="34" charset="0"/>
              <a:buChar char="•"/>
            </a:pPr>
            <a:r>
              <a:rPr lang="en-US" dirty="0"/>
              <a:t>Associated with infections, burns, trauma, and cytokines administration (GCSF)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Accentuated cytoplasmic granulation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Cytoplasmic vacuolization is often seen in concert with toxic granulation</a:t>
            </a:r>
          </a:p>
        </p:txBody>
      </p:sp>
    </p:spTree>
    <p:extLst>
      <p:ext uri="{BB962C8B-B14F-4D97-AF65-F5344CB8AC3E}">
        <p14:creationId xmlns:p14="http://schemas.microsoft.com/office/powerpoint/2010/main" val="2524856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9010650" y="22563"/>
            <a:ext cx="3162300" cy="3416320"/>
          </a:xfrm>
          <a:prstGeom prst="rect">
            <a:avLst/>
          </a:prstGeom>
        </p:spPr>
        <p:txBody>
          <a:bodyPr wrap="square">
            <a:spAutoFit/>
          </a:bodyPr>
          <a:lstStyle/>
          <a:p>
            <a:r>
              <a:rPr lang="en-US" altLang="en-US" dirty="0">
                <a:solidFill>
                  <a:srgbClr val="000000"/>
                </a:solidFill>
              </a:rPr>
              <a:t>The smear shows anemia with marked poikilocytosis including schistocytes and elliptocytes. It is consistent with hereditary pyropoikilocytosis (HPP).</a:t>
            </a:r>
          </a:p>
          <a:p>
            <a:endParaRPr lang="en-US" altLang="en-US" dirty="0">
              <a:solidFill>
                <a:srgbClr val="000000"/>
              </a:solidFill>
            </a:endParaRPr>
          </a:p>
          <a:p>
            <a:r>
              <a:rPr lang="en-US" altLang="en-US" dirty="0">
                <a:solidFill>
                  <a:srgbClr val="000000"/>
                </a:solidFill>
              </a:rPr>
              <a:t>Essentially HPP is a more severe form of hereditary elliptocytosis when both parents have hereditary elliptocytosis and each passes on abnormal allele to offspring.</a:t>
            </a:r>
          </a:p>
        </p:txBody>
      </p:sp>
    </p:spTree>
    <p:extLst>
      <p:ext uri="{BB962C8B-B14F-4D97-AF65-F5344CB8AC3E}">
        <p14:creationId xmlns:p14="http://schemas.microsoft.com/office/powerpoint/2010/main" val="13639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53500" y="266700"/>
            <a:ext cx="3048000" cy="1588127"/>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dirty="0"/>
              <a:t>These inclusions are Howell-Jolly bodies which are nuclear fragments left behind in the cytoplasm after extrusion of the nucleus.</a:t>
            </a:r>
          </a:p>
        </p:txBody>
      </p:sp>
      <p:cxnSp>
        <p:nvCxnSpPr>
          <p:cNvPr id="4" name="Straight Arrow Connector 3"/>
          <p:cNvCxnSpPr/>
          <p:nvPr/>
        </p:nvCxnSpPr>
        <p:spPr bwMode="auto">
          <a:xfrm flipV="1">
            <a:off x="4114800" y="3733800"/>
            <a:ext cx="1524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flipV="1">
            <a:off x="1371600" y="5257800"/>
            <a:ext cx="15240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V="1">
            <a:off x="914400" y="129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6877050" y="36195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3134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514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a:t>RBC Inclusion Review</a:t>
            </a:r>
            <a:endParaRPr lang="en-US" altLang="en-US" dirty="0"/>
          </a:p>
        </p:txBody>
      </p:sp>
    </p:spTree>
    <p:extLst>
      <p:ext uri="{BB962C8B-B14F-4D97-AF65-F5344CB8AC3E}">
        <p14:creationId xmlns:p14="http://schemas.microsoft.com/office/powerpoint/2010/main" val="1826572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83292" y="-1"/>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Basophilic Stippling</a:t>
            </a:r>
          </a:p>
        </p:txBody>
      </p:sp>
      <p:sp>
        <p:nvSpPr>
          <p:cNvPr id="3" name="TextBox 1"/>
          <p:cNvSpPr txBox="1">
            <a:spLocks noChangeArrowheads="1"/>
          </p:cNvSpPr>
          <p:nvPr/>
        </p:nvSpPr>
        <p:spPr bwMode="auto">
          <a:xfrm>
            <a:off x="4450292" y="1066799"/>
            <a:ext cx="5638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a:t>Coase stippling consists of aggregated ribosomes with incompletely degraded RNA</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Visualized with Wright staining</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Consists of numerous small deep blue or grey blue granules which are distributed evenly throughout the red cell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conditions associated with basophilic stippling:</a:t>
            </a:r>
          </a:p>
          <a:p>
            <a:pPr marL="1028700" lvl="1" algn="l" eaLnBrk="1" hangingPunct="1">
              <a:buFont typeface="Arial" panose="020B0604020202020204" pitchFamily="34" charset="0"/>
              <a:buChar char="•"/>
            </a:pPr>
            <a:r>
              <a:rPr lang="en-US" altLang="en-US" dirty="0"/>
              <a:t>Lead poisoning</a:t>
            </a:r>
          </a:p>
          <a:p>
            <a:pPr marL="1028700" lvl="1" algn="l" eaLnBrk="1" hangingPunct="1">
              <a:buFont typeface="Arial" panose="020B0604020202020204" pitchFamily="34" charset="0"/>
              <a:buChar char="•"/>
            </a:pPr>
            <a:r>
              <a:rPr lang="en-US" altLang="en-US" dirty="0"/>
              <a:t>Pyrimidine 5’-nucleotidase deficiency</a:t>
            </a:r>
          </a:p>
          <a:p>
            <a:pPr marL="1028700" lvl="1" algn="l" eaLnBrk="1" hangingPunct="1">
              <a:buFont typeface="Arial" panose="020B0604020202020204" pitchFamily="34" charset="0"/>
              <a:buChar char="•"/>
            </a:pPr>
            <a:r>
              <a:rPr lang="en-US" altLang="en-US" dirty="0"/>
              <a:t>Thalassemias</a:t>
            </a:r>
          </a:p>
          <a:p>
            <a:pPr marL="1028700" lvl="1" algn="l" eaLnBrk="1" hangingPunct="1">
              <a:buFont typeface="Arial" panose="020B0604020202020204" pitchFamily="34" charset="0"/>
              <a:buChar char="•"/>
            </a:pPr>
            <a:r>
              <a:rPr lang="en-US" altLang="en-US" dirty="0"/>
              <a:t>Hemoglobinopathies</a:t>
            </a:r>
          </a:p>
          <a:p>
            <a:pPr marL="1028700" lvl="1" algn="l" eaLnBrk="1" hangingPunct="1">
              <a:buFont typeface="Arial" panose="020B0604020202020204" pitchFamily="34" charset="0"/>
              <a:buChar char="•"/>
            </a:pPr>
            <a:r>
              <a:rPr lang="en-US" altLang="en-US" dirty="0"/>
              <a:t>Sideroblastic anemia</a:t>
            </a:r>
          </a:p>
          <a:p>
            <a:pPr marL="1028700" lvl="1" algn="l" eaLnBrk="1" hangingPunct="1">
              <a:buFont typeface="Arial" panose="020B0604020202020204" pitchFamily="34" charset="0"/>
              <a:buChar char="•"/>
            </a:pPr>
            <a:r>
              <a:rPr lang="en-US" altLang="en-US" dirty="0"/>
              <a:t>MDS</a:t>
            </a:r>
          </a:p>
          <a:p>
            <a:pPr marL="1028700" lvl="1" algn="l" eaLnBrk="1" hangingPunct="1">
              <a:buFont typeface="Arial" panose="020B0604020202020204" pitchFamily="34" charset="0"/>
              <a:buChar char="•"/>
            </a:pPr>
            <a:r>
              <a:rPr lang="en-US" altLang="en-US" dirty="0"/>
              <a:t>Congenital dyserythropoietic anemia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732" t="48765" r="36154" b="23334"/>
          <a:stretch/>
        </p:blipFill>
        <p:spPr>
          <a:xfrm>
            <a:off x="1783292" y="1142999"/>
            <a:ext cx="2633134" cy="1913467"/>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9172" t="44567" r="1356" b="26420"/>
          <a:stretch/>
        </p:blipFill>
        <p:spPr>
          <a:xfrm>
            <a:off x="1859492" y="3886199"/>
            <a:ext cx="2577042" cy="1989667"/>
          </a:xfrm>
          <a:prstGeom prst="rect">
            <a:avLst/>
          </a:prstGeom>
        </p:spPr>
      </p:pic>
    </p:spTree>
    <p:extLst>
      <p:ext uri="{BB962C8B-B14F-4D97-AF65-F5344CB8AC3E}">
        <p14:creationId xmlns:p14="http://schemas.microsoft.com/office/powerpoint/2010/main" val="910838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28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a:t>Howell-Jolly Body</a:t>
            </a:r>
          </a:p>
        </p:txBody>
      </p:sp>
      <p:sp>
        <p:nvSpPr>
          <p:cNvPr id="3" name="TextBox 7"/>
          <p:cNvSpPr txBox="1">
            <a:spLocks noChangeArrowheads="1"/>
          </p:cNvSpPr>
          <p:nvPr/>
        </p:nvSpPr>
        <p:spPr bwMode="auto">
          <a:xfrm>
            <a:off x="4953000" y="1512888"/>
            <a:ext cx="5715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a:t>H-J bodies consist of retained nuclear material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Visualized with Wright staining</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Small purple or purple-blue staining round objects of variable size. Usually one per cell, but can sometimes see two or more per cell.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conditions associated with H-J bodies:</a:t>
            </a:r>
          </a:p>
          <a:p>
            <a:pPr marL="1028700" lvl="1" algn="l" eaLnBrk="1" hangingPunct="1">
              <a:buFont typeface="Arial" panose="020B0604020202020204" pitchFamily="34" charset="0"/>
              <a:buChar char="•"/>
            </a:pPr>
            <a:r>
              <a:rPr lang="en-US" altLang="en-US" dirty="0"/>
              <a:t>Postsplenectomy</a:t>
            </a:r>
          </a:p>
          <a:p>
            <a:pPr marL="1028700" lvl="1" algn="l" eaLnBrk="1" hangingPunct="1">
              <a:buFont typeface="Arial" panose="020B0604020202020204" pitchFamily="34" charset="0"/>
              <a:buChar char="•"/>
            </a:pPr>
            <a:r>
              <a:rPr lang="en-US" altLang="en-US" dirty="0"/>
              <a:t>Functional asplenia (</a:t>
            </a:r>
            <a:r>
              <a:rPr lang="en-US" altLang="en-US" dirty="0" err="1"/>
              <a:t>eg</a:t>
            </a:r>
            <a:r>
              <a:rPr lang="en-US" altLang="en-US" dirty="0"/>
              <a:t> sickle cell disease)</a:t>
            </a:r>
          </a:p>
          <a:p>
            <a:pPr marL="1028700" lvl="1" algn="l" eaLnBrk="1" hangingPunct="1">
              <a:buFont typeface="Arial" panose="020B0604020202020204" pitchFamily="34" charset="0"/>
              <a:buChar char="•"/>
            </a:pPr>
            <a:r>
              <a:rPr lang="en-US" altLang="en-US" dirty="0"/>
              <a:t>Severe hemolytic anemia</a:t>
            </a:r>
          </a:p>
          <a:p>
            <a:pPr marL="1028700" lvl="1" algn="l" eaLnBrk="1" hangingPunct="1">
              <a:buFont typeface="Arial" panose="020B0604020202020204" pitchFamily="34" charset="0"/>
              <a:buChar char="•"/>
            </a:pPr>
            <a:r>
              <a:rPr lang="en-US" altLang="en-US" dirty="0"/>
              <a:t>Megaloblastic anemia</a:t>
            </a:r>
          </a:p>
          <a:p>
            <a:pPr marL="1028700" lvl="1" algn="l" eaLnBrk="1" hangingPunct="1">
              <a:buFont typeface="Arial" panose="020B0604020202020204" pitchFamily="34" charset="0"/>
              <a:buChar char="•"/>
            </a:pPr>
            <a:r>
              <a:rPr lang="en-US" altLang="en-US" dirty="0"/>
              <a:t>Congenital dyserythropoietic anemia</a:t>
            </a:r>
          </a:p>
          <a:p>
            <a:pPr marL="1028700" lvl="1" algn="l" eaLnBrk="1" hangingPunct="1">
              <a:buFont typeface="Arial" panose="020B0604020202020204" pitchFamily="34" charset="0"/>
              <a:buChar char="•"/>
            </a:pPr>
            <a:r>
              <a:rPr lang="en-US" altLang="en-US" dirty="0"/>
              <a:t>Occasionally in newborns especially in those born prematurely</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endParaRPr lang="en-US" alt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312" t="40247" r="40027" b="31358"/>
          <a:stretch/>
        </p:blipFill>
        <p:spPr>
          <a:xfrm>
            <a:off x="2175933" y="1295400"/>
            <a:ext cx="2506134" cy="1947335"/>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t="4074" r="73045" b="69630"/>
          <a:stretch/>
        </p:blipFill>
        <p:spPr>
          <a:xfrm>
            <a:off x="2298172" y="3956050"/>
            <a:ext cx="2356908" cy="1803400"/>
          </a:xfrm>
          <a:prstGeom prst="rect">
            <a:avLst/>
          </a:prstGeom>
        </p:spPr>
      </p:pic>
    </p:spTree>
    <p:extLst>
      <p:ext uri="{BB962C8B-B14F-4D97-AF65-F5344CB8AC3E}">
        <p14:creationId xmlns:p14="http://schemas.microsoft.com/office/powerpoint/2010/main" val="4201391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51566" y="219075"/>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Pappenheimer Bodies</a:t>
            </a:r>
          </a:p>
        </p:txBody>
      </p:sp>
      <p:sp>
        <p:nvSpPr>
          <p:cNvPr id="3" name="TextBox 7"/>
          <p:cNvSpPr txBox="1">
            <a:spLocks noChangeArrowheads="1"/>
          </p:cNvSpPr>
          <p:nvPr/>
        </p:nvSpPr>
        <p:spPr bwMode="auto">
          <a:xfrm>
            <a:off x="4923366" y="1285875"/>
            <a:ext cx="5715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a:t>Consists of lysosomes containing iron-protein complexes</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Visualized with Wright staining; Prussian blue staining (stains iron)</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Small irregular single or cluster of dark staining inclusions within red cells. They stain dark blue or black with Wright-Giemsa and blue with Prussian blue staining</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sz="1600" dirty="0"/>
              <a:t>Clinical conditions associated with Pappenheimer bodies:</a:t>
            </a:r>
          </a:p>
          <a:p>
            <a:pPr marL="1028700" lvl="1" algn="l" eaLnBrk="1" hangingPunct="1">
              <a:buFont typeface="Arial" panose="020B0604020202020204" pitchFamily="34" charset="0"/>
              <a:buChar char="•"/>
            </a:pPr>
            <a:r>
              <a:rPr lang="en-US" altLang="en-US" sz="1600" dirty="0"/>
              <a:t>Functional or anatomic asplenia</a:t>
            </a:r>
          </a:p>
          <a:p>
            <a:pPr marL="1028700" lvl="1" algn="l" eaLnBrk="1" hangingPunct="1">
              <a:buFont typeface="Arial" panose="020B0604020202020204" pitchFamily="34" charset="0"/>
              <a:buChar char="•"/>
            </a:pPr>
            <a:r>
              <a:rPr lang="en-US" altLang="en-US" sz="1600" dirty="0"/>
              <a:t>Iron overloading:</a:t>
            </a:r>
          </a:p>
          <a:p>
            <a:pPr marL="1428750" lvl="2" algn="l" eaLnBrk="1" hangingPunct="1">
              <a:buFont typeface="Arial" panose="020B0604020202020204" pitchFamily="34" charset="0"/>
              <a:buChar char="•"/>
            </a:pPr>
            <a:r>
              <a:rPr lang="en-US" altLang="en-US" sz="1600" dirty="0"/>
              <a:t>Hemolytic anemias</a:t>
            </a:r>
          </a:p>
          <a:p>
            <a:pPr marL="1428750" lvl="2" algn="l" eaLnBrk="1" hangingPunct="1">
              <a:buFont typeface="Arial" panose="020B0604020202020204" pitchFamily="34" charset="0"/>
              <a:buChar char="•"/>
            </a:pPr>
            <a:r>
              <a:rPr lang="en-US" altLang="en-US" sz="1600" dirty="0"/>
              <a:t>Thalassemias</a:t>
            </a:r>
          </a:p>
          <a:p>
            <a:pPr marL="1428750" lvl="2" algn="l" eaLnBrk="1" hangingPunct="1">
              <a:buFont typeface="Arial" panose="020B0604020202020204" pitchFamily="34" charset="0"/>
              <a:buChar char="•"/>
            </a:pPr>
            <a:r>
              <a:rPr lang="en-US" altLang="en-US" sz="1600" dirty="0"/>
              <a:t>Hemoglobinopathies</a:t>
            </a:r>
          </a:p>
          <a:p>
            <a:pPr marL="1428750" lvl="2" algn="l" eaLnBrk="1" hangingPunct="1">
              <a:buFont typeface="Arial" panose="020B0604020202020204" pitchFamily="34" charset="0"/>
              <a:buChar char="•"/>
            </a:pPr>
            <a:r>
              <a:rPr lang="en-US" altLang="en-US" sz="1600" dirty="0"/>
              <a:t>Megaloblastic anemia</a:t>
            </a:r>
          </a:p>
          <a:p>
            <a:pPr marL="1428750" lvl="2" algn="l" eaLnBrk="1" hangingPunct="1">
              <a:buFont typeface="Arial" panose="020B0604020202020204" pitchFamily="34" charset="0"/>
              <a:buChar char="•"/>
            </a:pPr>
            <a:r>
              <a:rPr lang="en-US" altLang="en-US" sz="1600" dirty="0"/>
              <a:t>Congenital dyserythropoietic anemia</a:t>
            </a:r>
          </a:p>
          <a:p>
            <a:pPr marL="1428750" lvl="2" algn="l" eaLnBrk="1" hangingPunct="1">
              <a:buFont typeface="Arial" panose="020B0604020202020204" pitchFamily="34" charset="0"/>
              <a:buChar char="•"/>
            </a:pPr>
            <a:r>
              <a:rPr lang="en-US" altLang="en-US" sz="1600" dirty="0"/>
              <a:t>Sideroblastic anemia</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1215" t="36173" r="38284" b="36667"/>
          <a:stretch/>
        </p:blipFill>
        <p:spPr>
          <a:xfrm>
            <a:off x="2027766" y="1590675"/>
            <a:ext cx="2667000" cy="186266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5766" t="50000" r="31216" b="16667"/>
          <a:stretch/>
        </p:blipFill>
        <p:spPr>
          <a:xfrm>
            <a:off x="2036232" y="4105275"/>
            <a:ext cx="2887134" cy="2286000"/>
          </a:xfrm>
          <a:prstGeom prst="rect">
            <a:avLst/>
          </a:prstGeom>
        </p:spPr>
      </p:pic>
    </p:spTree>
    <p:extLst>
      <p:ext uri="{BB962C8B-B14F-4D97-AF65-F5344CB8AC3E}">
        <p14:creationId xmlns:p14="http://schemas.microsoft.com/office/powerpoint/2010/main" val="1680796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28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Heinz Bodies</a:t>
            </a:r>
          </a:p>
        </p:txBody>
      </p:sp>
      <p:sp>
        <p:nvSpPr>
          <p:cNvPr id="3" name="AutoShape 2" descr="https://www.pinterest.com/offsite/?token=984-182&amp;url=http%3A%2F%2Fwww.lumen.luc.edu%2FLumen%2FMedEd%2Fmedicine%2Fpulmonar%2Fimages%2Fmessmor1%2FScan33.jpg&amp;pin=524247212845862428"/>
          <p:cNvSpPr>
            <a:spLocks noChangeAspect="1" noChangeArrowheads="1"/>
          </p:cNvSpPr>
          <p:nvPr/>
        </p:nvSpPr>
        <p:spPr bwMode="auto">
          <a:xfrm>
            <a:off x="15240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2778" t="16773" r="5778" b="27566"/>
          <a:stretch/>
        </p:blipFill>
        <p:spPr>
          <a:xfrm>
            <a:off x="1981200" y="2028825"/>
            <a:ext cx="2396067" cy="2226734"/>
          </a:xfrm>
          <a:prstGeom prst="rect">
            <a:avLst/>
          </a:prstGeom>
        </p:spPr>
      </p:pic>
      <p:sp>
        <p:nvSpPr>
          <p:cNvPr id="6" name="TextBox 5"/>
          <p:cNvSpPr txBox="1">
            <a:spLocks noChangeArrowheads="1"/>
          </p:cNvSpPr>
          <p:nvPr/>
        </p:nvSpPr>
        <p:spPr bwMode="auto">
          <a:xfrm>
            <a:off x="4953000" y="1512888"/>
            <a:ext cx="5715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a:t>Heinz bodies are aggregates of denatured hemoglobin which is usually attached to the inner red cell membrane</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Not visible with Wright staining; must use supravital dyes such as brilliant cresyl blue</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Variably sized and numbered depending on rate of hemoglobin oxidation</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conditions associated with Heinz bodies:</a:t>
            </a:r>
          </a:p>
          <a:p>
            <a:pPr marL="1028700" lvl="1" algn="l" eaLnBrk="1" hangingPunct="1">
              <a:buFont typeface="Arial" panose="020B0604020202020204" pitchFamily="34" charset="0"/>
              <a:buChar char="•"/>
            </a:pPr>
            <a:r>
              <a:rPr lang="en-US" altLang="en-US" dirty="0"/>
              <a:t>G6PDH deficiency</a:t>
            </a:r>
          </a:p>
          <a:p>
            <a:pPr marL="1028700" lvl="1" algn="l" eaLnBrk="1" hangingPunct="1">
              <a:buFont typeface="Arial" panose="020B0604020202020204" pitchFamily="34" charset="0"/>
              <a:buChar char="•"/>
            </a:pPr>
            <a:r>
              <a:rPr lang="en-US" altLang="en-US" dirty="0"/>
              <a:t>Hereditary Heinz body hemolytic anemia</a:t>
            </a:r>
          </a:p>
          <a:p>
            <a:pPr marL="1028700" lvl="1" algn="l" eaLnBrk="1" hangingPunct="1">
              <a:buFont typeface="Arial" panose="020B0604020202020204" pitchFamily="34" charset="0"/>
              <a:buChar char="•"/>
            </a:pPr>
            <a:r>
              <a:rPr lang="en-US" altLang="en-US" dirty="0"/>
              <a:t>Oxidant drug or chemical poisoning</a:t>
            </a:r>
          </a:p>
          <a:p>
            <a:pPr marL="1028700" lvl="1" algn="l" eaLnBrk="1" hangingPunct="1">
              <a:buFont typeface="Arial" panose="020B0604020202020204" pitchFamily="34" charset="0"/>
              <a:buChar char="•"/>
            </a:pPr>
            <a:r>
              <a:rPr lang="en-US" altLang="en-US" dirty="0"/>
              <a:t>Rare homozygous hemoglobinopathies</a:t>
            </a:r>
          </a:p>
        </p:txBody>
      </p:sp>
    </p:spTree>
    <p:extLst>
      <p:ext uri="{BB962C8B-B14F-4D97-AF65-F5344CB8AC3E}">
        <p14:creationId xmlns:p14="http://schemas.microsoft.com/office/powerpoint/2010/main" val="814105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70086" y="3556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t>Hemoglobin H inclusions</a:t>
            </a:r>
            <a:endParaRPr lang="en-US" altLang="en-US" dirty="0"/>
          </a:p>
        </p:txBody>
      </p:sp>
      <p:sp>
        <p:nvSpPr>
          <p:cNvPr id="3" name="AutoShape 2" descr="https://www.pinterest.com/offsite/?token=984-182&amp;url=http%3A%2F%2Fwww.lumen.luc.edu%2FLumen%2FMedEd%2Fmedicine%2Fpulmonar%2Fimages%2Fmessmor1%2FScan33.jpg&amp;pin=524247212845862428"/>
          <p:cNvSpPr>
            <a:spLocks noChangeAspect="1" noChangeArrowheads="1"/>
          </p:cNvSpPr>
          <p:nvPr/>
        </p:nvSpPr>
        <p:spPr bwMode="auto">
          <a:xfrm>
            <a:off x="1512886" y="-9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 name="TextBox 3"/>
          <p:cNvSpPr txBox="1">
            <a:spLocks noChangeArrowheads="1"/>
          </p:cNvSpPr>
          <p:nvPr/>
        </p:nvSpPr>
        <p:spPr bwMode="auto">
          <a:xfrm>
            <a:off x="4941886" y="1639888"/>
            <a:ext cx="5715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pPr>
            <a:r>
              <a:rPr lang="en-US" altLang="en-US" dirty="0"/>
              <a:t>Hemoglobin H inclusions are precipitates of excess </a:t>
            </a:r>
            <a:r>
              <a:rPr lang="el-GR" altLang="en-US" dirty="0"/>
              <a:t>β</a:t>
            </a:r>
            <a:r>
              <a:rPr lang="en-US" altLang="en-US" dirty="0"/>
              <a:t> tetramer chains</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Not visible with Wright staining; must use supravital dyes such as brilliant cresyl blue</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Inclusions appear as numerous small bluish granules distributed evenly throughout the cell</a:t>
            </a:r>
          </a:p>
          <a:p>
            <a:pPr marL="285750" indent="-285750" algn="l" eaLnBrk="1" hangingPunct="1">
              <a:buFont typeface="Arial" panose="020B0604020202020204" pitchFamily="34" charset="0"/>
              <a:buChar char="•"/>
            </a:pPr>
            <a:endParaRPr lang="en-US" altLang="en-US" dirty="0"/>
          </a:p>
          <a:p>
            <a:pPr marL="285750" indent="-285750" algn="l" eaLnBrk="1" hangingPunct="1">
              <a:buFont typeface="Arial" panose="020B0604020202020204" pitchFamily="34" charset="0"/>
              <a:buChar char="•"/>
            </a:pPr>
            <a:r>
              <a:rPr lang="en-US" altLang="en-US" dirty="0"/>
              <a:t>Clinical conditions associated with HGB H inclusions:</a:t>
            </a:r>
          </a:p>
          <a:p>
            <a:pPr marL="1028700" lvl="1" algn="l" eaLnBrk="1" hangingPunct="1">
              <a:buFont typeface="Arial" panose="020B0604020202020204" pitchFamily="34" charset="0"/>
              <a:buChar char="•"/>
            </a:pPr>
            <a:r>
              <a:rPr lang="en-US" altLang="en-US" dirty="0"/>
              <a:t>Alpha thalassemia with deletion of 3 of the 4 genes.</a:t>
            </a:r>
          </a:p>
          <a:p>
            <a:pPr marL="285750" indent="-285750" algn="l" eaLnBrk="1" hangingPunct="1">
              <a:buFont typeface="Arial" panose="020B0604020202020204" pitchFamily="34" charset="0"/>
              <a:buChar char="•"/>
            </a:pPr>
            <a:endParaRPr lang="en-US" alt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3783" t="39910" r="44562" b="47239"/>
          <a:stretch/>
        </p:blipFill>
        <p:spPr>
          <a:xfrm>
            <a:off x="4662486" y="5384800"/>
            <a:ext cx="939800" cy="8128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1482" r="70625" b="39876"/>
          <a:stretch/>
        </p:blipFill>
        <p:spPr>
          <a:xfrm>
            <a:off x="1893885" y="1799279"/>
            <a:ext cx="2568575" cy="196426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3222" t="42469" r="31796" b="29753"/>
          <a:stretch/>
        </p:blipFill>
        <p:spPr>
          <a:xfrm>
            <a:off x="1970086" y="4284132"/>
            <a:ext cx="2184400" cy="1905001"/>
          </a:xfrm>
          <a:prstGeom prst="rect">
            <a:avLst/>
          </a:prstGeom>
        </p:spPr>
      </p:pic>
    </p:spTree>
    <p:extLst>
      <p:ext uri="{BB962C8B-B14F-4D97-AF65-F5344CB8AC3E}">
        <p14:creationId xmlns:p14="http://schemas.microsoft.com/office/powerpoint/2010/main" val="286192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38350" y="190500"/>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t>RBC – Normal red cell maturation</a:t>
            </a:r>
          </a:p>
        </p:txBody>
      </p:sp>
      <p:sp>
        <p:nvSpPr>
          <p:cNvPr id="5" name="Text Box 14"/>
          <p:cNvSpPr txBox="1">
            <a:spLocks noChangeArrowheads="1"/>
          </p:cNvSpPr>
          <p:nvPr/>
        </p:nvSpPr>
        <p:spPr bwMode="auto">
          <a:xfrm>
            <a:off x="1943371" y="3263463"/>
            <a:ext cx="2019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Proerythroblast (Pronormoblast)</a:t>
            </a:r>
          </a:p>
        </p:txBody>
      </p:sp>
      <p:sp>
        <p:nvSpPr>
          <p:cNvPr id="6" name="Text Box 15"/>
          <p:cNvSpPr txBox="1">
            <a:spLocks noChangeArrowheads="1"/>
          </p:cNvSpPr>
          <p:nvPr/>
        </p:nvSpPr>
        <p:spPr bwMode="auto">
          <a:xfrm>
            <a:off x="4160782" y="3265953"/>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Basophilic</a:t>
            </a:r>
          </a:p>
          <a:p>
            <a:pPr eaLnBrk="1" hangingPunct="1"/>
            <a:r>
              <a:rPr lang="en-US" altLang="en-US" dirty="0"/>
              <a:t>Erythroblast</a:t>
            </a:r>
          </a:p>
        </p:txBody>
      </p:sp>
      <p:sp>
        <p:nvSpPr>
          <p:cNvPr id="7" name="Text Box 16"/>
          <p:cNvSpPr txBox="1">
            <a:spLocks noChangeArrowheads="1"/>
          </p:cNvSpPr>
          <p:nvPr/>
        </p:nvSpPr>
        <p:spPr bwMode="auto">
          <a:xfrm>
            <a:off x="6096000" y="3263463"/>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Polychromatic</a:t>
            </a:r>
          </a:p>
          <a:p>
            <a:pPr eaLnBrk="1" hangingPunct="1"/>
            <a:r>
              <a:rPr lang="en-US" altLang="en-US"/>
              <a:t>Erythroblast (early)</a:t>
            </a:r>
          </a:p>
        </p:txBody>
      </p:sp>
      <p:sp>
        <p:nvSpPr>
          <p:cNvPr id="8" name="Text Box 17"/>
          <p:cNvSpPr txBox="1">
            <a:spLocks noChangeArrowheads="1"/>
          </p:cNvSpPr>
          <p:nvPr/>
        </p:nvSpPr>
        <p:spPr bwMode="auto">
          <a:xfrm>
            <a:off x="6426200" y="57531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Mature </a:t>
            </a:r>
          </a:p>
          <a:p>
            <a:pPr eaLnBrk="1" hangingPunct="1"/>
            <a:r>
              <a:rPr lang="en-US" altLang="en-US"/>
              <a:t>Erythrocyte</a:t>
            </a:r>
          </a:p>
        </p:txBody>
      </p:sp>
      <p:sp>
        <p:nvSpPr>
          <p:cNvPr id="9" name="Text Box 18"/>
          <p:cNvSpPr txBox="1">
            <a:spLocks noChangeArrowheads="1"/>
          </p:cNvSpPr>
          <p:nvPr/>
        </p:nvSpPr>
        <p:spPr bwMode="auto">
          <a:xfrm>
            <a:off x="4552950" y="5829300"/>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Reticulocyte</a:t>
            </a:r>
          </a:p>
        </p:txBody>
      </p:sp>
      <p:sp>
        <p:nvSpPr>
          <p:cNvPr id="10" name="Text Box 19"/>
          <p:cNvSpPr txBox="1">
            <a:spLocks noChangeArrowheads="1"/>
          </p:cNvSpPr>
          <p:nvPr/>
        </p:nvSpPr>
        <p:spPr bwMode="auto">
          <a:xfrm>
            <a:off x="2184400" y="5829300"/>
            <a:ext cx="174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a:t>Orthochromatic</a:t>
            </a:r>
          </a:p>
          <a:p>
            <a:pPr eaLnBrk="1" hangingPunct="1"/>
            <a:r>
              <a:rPr lang="en-US" altLang="en-US"/>
              <a:t>Erythroblast</a:t>
            </a:r>
          </a:p>
        </p:txBody>
      </p:sp>
      <p:sp>
        <p:nvSpPr>
          <p:cNvPr id="11" name="Text Box 20"/>
          <p:cNvSpPr txBox="1">
            <a:spLocks noChangeArrowheads="1"/>
          </p:cNvSpPr>
          <p:nvPr/>
        </p:nvSpPr>
        <p:spPr bwMode="auto">
          <a:xfrm>
            <a:off x="8280401" y="3298825"/>
            <a:ext cx="198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Polychromatic</a:t>
            </a:r>
          </a:p>
          <a:p>
            <a:pPr eaLnBrk="1" hangingPunct="1"/>
            <a:r>
              <a:rPr lang="en-US" altLang="en-US" dirty="0"/>
              <a:t>Erythroblast (late)</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38090" t="46296" r="48741" b="37778"/>
          <a:stretch/>
        </p:blipFill>
        <p:spPr>
          <a:xfrm>
            <a:off x="2114550" y="1714500"/>
            <a:ext cx="1504950" cy="1427488"/>
          </a:xfrm>
          <a:prstGeom prst="rect">
            <a:avLst/>
          </a:prstGeom>
          <a:ln w="19050">
            <a:solidFill>
              <a:schemeClr val="tx1"/>
            </a:solidFill>
          </a:ln>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900" t="47778" r="40831" b="37778"/>
          <a:stretch/>
        </p:blipFill>
        <p:spPr>
          <a:xfrm>
            <a:off x="4001029" y="1714499"/>
            <a:ext cx="1972678" cy="1463675"/>
          </a:xfrm>
          <a:prstGeom prst="rect">
            <a:avLst/>
          </a:prstGeom>
          <a:ln w="19050">
            <a:solidFill>
              <a:schemeClr val="tx1"/>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7948" t="64444" r="38380" b="20124"/>
          <a:stretch/>
        </p:blipFill>
        <p:spPr>
          <a:xfrm>
            <a:off x="6250369" y="1706032"/>
            <a:ext cx="1558859" cy="1380068"/>
          </a:xfrm>
          <a:prstGeom prst="rect">
            <a:avLst/>
          </a:prstGeom>
          <a:ln w="19050">
            <a:solidFill>
              <a:schemeClr val="tx1"/>
            </a:solidFill>
          </a:ln>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4583" t="39482" r="54340" b="41858"/>
          <a:stretch/>
        </p:blipFill>
        <p:spPr>
          <a:xfrm>
            <a:off x="8280401" y="1706033"/>
            <a:ext cx="1987550" cy="1380068"/>
          </a:xfrm>
          <a:prstGeom prst="rect">
            <a:avLst/>
          </a:prstGeom>
          <a:ln w="19050">
            <a:solidFill>
              <a:schemeClr val="tx1"/>
            </a:solidFill>
          </a:ln>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7343" t="30000" r="51307" b="46296"/>
          <a:stretch/>
        </p:blipFill>
        <p:spPr>
          <a:xfrm>
            <a:off x="2063749" y="4144433"/>
            <a:ext cx="1937280" cy="1686882"/>
          </a:xfrm>
          <a:prstGeom prst="rect">
            <a:avLst/>
          </a:prstGeom>
          <a:ln w="19050">
            <a:solidFill>
              <a:schemeClr val="tx1"/>
            </a:solidFill>
          </a:ln>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39870" t="54676" r="52052" b="35555"/>
          <a:stretch/>
        </p:blipFill>
        <p:spPr>
          <a:xfrm>
            <a:off x="4857750" y="4848225"/>
            <a:ext cx="706382" cy="669925"/>
          </a:xfrm>
          <a:prstGeom prst="rect">
            <a:avLst/>
          </a:prstGeom>
          <a:ln w="19050">
            <a:solidFill>
              <a:schemeClr val="tx1"/>
            </a:solidFill>
          </a:ln>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3264" t="50000" r="48888" b="40648"/>
          <a:stretch/>
        </p:blipFill>
        <p:spPr>
          <a:xfrm>
            <a:off x="6610350" y="4883150"/>
            <a:ext cx="686238" cy="641350"/>
          </a:xfrm>
          <a:prstGeom prst="rect">
            <a:avLst/>
          </a:prstGeom>
          <a:ln w="19050">
            <a:solidFill>
              <a:schemeClr val="tx1"/>
            </a:solidFill>
          </a:ln>
        </p:spPr>
      </p:pic>
    </p:spTree>
    <p:extLst>
      <p:ext uri="{BB962C8B-B14F-4D97-AF65-F5344CB8AC3E}">
        <p14:creationId xmlns:p14="http://schemas.microsoft.com/office/powerpoint/2010/main" val="1785226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0"/>
            <a:ext cx="3448050" cy="3416320"/>
          </a:xfrm>
          <a:prstGeom prst="rect">
            <a:avLst/>
          </a:prstGeom>
        </p:spPr>
        <p:txBody>
          <a:bodyPr wrap="square">
            <a:spAutoFit/>
          </a:bodyPr>
          <a:lstStyle/>
          <a:p>
            <a:pPr algn="ctr"/>
            <a:r>
              <a:rPr lang="en-US" dirty="0"/>
              <a:t>Diamond Blackfan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Bone marrow aspirate with complete absence of erythroid precursors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DDx</a:t>
            </a:r>
            <a:r>
              <a:rPr lang="en-US" dirty="0"/>
              <a:t>:</a:t>
            </a:r>
          </a:p>
          <a:p>
            <a:pPr marL="742950" lvl="1" indent="-285750">
              <a:buFont typeface="Arial" panose="020B0604020202020204" pitchFamily="34" charset="0"/>
              <a:buChar char="•"/>
            </a:pPr>
            <a:r>
              <a:rPr lang="en-US" dirty="0"/>
              <a:t>DBA</a:t>
            </a:r>
          </a:p>
          <a:p>
            <a:pPr marL="742950" lvl="1" indent="-285750">
              <a:buFont typeface="Arial" panose="020B0604020202020204" pitchFamily="34" charset="0"/>
              <a:buChar char="•"/>
            </a:pPr>
            <a:r>
              <a:rPr lang="en-US" dirty="0"/>
              <a:t>Transient </a:t>
            </a:r>
            <a:r>
              <a:rPr lang="en-US" dirty="0" err="1"/>
              <a:t>erythoblastopenia</a:t>
            </a:r>
            <a:r>
              <a:rPr lang="en-US" dirty="0"/>
              <a:t> of childhood</a:t>
            </a:r>
          </a:p>
          <a:p>
            <a:pPr marL="742950" lvl="1" indent="-285750">
              <a:buFont typeface="Arial" panose="020B0604020202020204" pitchFamily="34" charset="0"/>
              <a:buChar char="•"/>
            </a:pPr>
            <a:r>
              <a:rPr lang="en-US" dirty="0"/>
              <a:t>Parvovirus</a:t>
            </a:r>
          </a:p>
        </p:txBody>
      </p:sp>
    </p:spTree>
    <p:extLst>
      <p:ext uri="{BB962C8B-B14F-4D97-AF65-F5344CB8AC3E}">
        <p14:creationId xmlns:p14="http://schemas.microsoft.com/office/powerpoint/2010/main" val="21896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Döhle Body</a:t>
            </a:r>
          </a:p>
        </p:txBody>
      </p:sp>
      <p:sp>
        <p:nvSpPr>
          <p:cNvPr id="3" name="Content Placeholder 2"/>
          <p:cNvSpPr>
            <a:spLocks noGrp="1"/>
          </p:cNvSpPr>
          <p:nvPr>
            <p:ph idx="1"/>
          </p:nvPr>
        </p:nvSpPr>
        <p:spPr>
          <a:xfrm>
            <a:off x="838200" y="1825625"/>
            <a:ext cx="5257800" cy="4351338"/>
          </a:xfrm>
        </p:spPr>
        <p:txBody>
          <a:bodyPr/>
          <a:lstStyle/>
          <a:p>
            <a:r>
              <a:rPr lang="en-US" dirty="0"/>
              <a:t>Bluish inclusions of variable size and shape in the cytoplasm</a:t>
            </a:r>
          </a:p>
          <a:p>
            <a:r>
              <a:rPr lang="en-US" dirty="0"/>
              <a:t>Represents remnants of the rough endoplasmic reticulum</a:t>
            </a:r>
          </a:p>
          <a:p>
            <a:r>
              <a:rPr lang="en-US" dirty="0"/>
              <a:t>Generally seen in association with toxic changes</a:t>
            </a:r>
          </a:p>
          <a:p>
            <a:r>
              <a:rPr lang="en-US" dirty="0"/>
              <a:t>Associated with infections, burns, trauma, and cytokines administration (GCSF)</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4574" t="45833" r="25381" b="24167"/>
          <a:stretch/>
        </p:blipFill>
        <p:spPr>
          <a:xfrm>
            <a:off x="7305676" y="1971674"/>
            <a:ext cx="3228974" cy="3790535"/>
          </a:xfrm>
          <a:prstGeom prst="rect">
            <a:avLst/>
          </a:prstGeom>
          <a:ln w="19050">
            <a:solidFill>
              <a:schemeClr val="tx1"/>
            </a:solidFill>
          </a:ln>
        </p:spPr>
      </p:pic>
    </p:spTree>
    <p:extLst>
      <p:ext uri="{BB962C8B-B14F-4D97-AF65-F5344CB8AC3E}">
        <p14:creationId xmlns:p14="http://schemas.microsoft.com/office/powerpoint/2010/main" val="2744895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Tree>
    <p:extLst>
      <p:ext uri="{BB962C8B-B14F-4D97-AF65-F5344CB8AC3E}">
        <p14:creationId xmlns:p14="http://schemas.microsoft.com/office/powerpoint/2010/main" val="3963814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0"/>
            <a:ext cx="3448050" cy="2031325"/>
          </a:xfrm>
          <a:prstGeom prst="rect">
            <a:avLst/>
          </a:prstGeom>
        </p:spPr>
        <p:txBody>
          <a:bodyPr wrap="square">
            <a:spAutoFit/>
          </a:bodyPr>
          <a:lstStyle/>
          <a:p>
            <a:pPr algn="ctr"/>
            <a:r>
              <a:rPr lang="en-US" dirty="0"/>
              <a:t>Parvovirus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Giant erythroid precursors with nuclear viral inclusions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Infection causes reticulocytopenia</a:t>
            </a:r>
          </a:p>
        </p:txBody>
      </p:sp>
    </p:spTree>
    <p:extLst>
      <p:ext uri="{BB962C8B-B14F-4D97-AF65-F5344CB8AC3E}">
        <p14:creationId xmlns:p14="http://schemas.microsoft.com/office/powerpoint/2010/main" val="4101542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1">
            <a:extLst>
              <a:ext uri="{FF2B5EF4-FFF2-40B4-BE49-F238E27FC236}">
                <a16:creationId xmlns:a16="http://schemas.microsoft.com/office/drawing/2014/main" id="{224EF35D-C31D-A746-A90F-18C296BCA612}"/>
              </a:ext>
            </a:extLst>
          </p:cNvPr>
          <p:cNvPicPr>
            <a:picLocks noChangeAspect="1"/>
          </p:cNvPicPr>
          <p:nvPr/>
        </p:nvPicPr>
        <p:blipFill rotWithShape="1">
          <a:blip r:embed="rId2" cstate="print"/>
          <a:srcRect t="4003" b="21260"/>
          <a:stretch/>
        </p:blipFill>
        <p:spPr>
          <a:xfrm>
            <a:off x="20" y="1282"/>
            <a:ext cx="12191980" cy="6856718"/>
          </a:xfrm>
          <a:prstGeom prst="rect">
            <a:avLst/>
          </a:prstGeom>
        </p:spPr>
      </p:pic>
    </p:spTree>
    <p:extLst>
      <p:ext uri="{BB962C8B-B14F-4D97-AF65-F5344CB8AC3E}">
        <p14:creationId xmlns:p14="http://schemas.microsoft.com/office/powerpoint/2010/main" val="3862664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1">
            <a:extLst>
              <a:ext uri="{FF2B5EF4-FFF2-40B4-BE49-F238E27FC236}">
                <a16:creationId xmlns:a16="http://schemas.microsoft.com/office/drawing/2014/main" id="{D99D416F-D9F7-D34A-9E41-7B2748164084}"/>
              </a:ext>
            </a:extLst>
          </p:cNvPr>
          <p:cNvPicPr>
            <a:picLocks noChangeAspect="1"/>
          </p:cNvPicPr>
          <p:nvPr/>
        </p:nvPicPr>
        <p:blipFill rotWithShape="1">
          <a:blip r:embed="rId2" cstate="print"/>
          <a:srcRect t="8740" r="28294" b="16523"/>
          <a:stretch/>
        </p:blipFill>
        <p:spPr>
          <a:xfrm>
            <a:off x="20" y="1282"/>
            <a:ext cx="8742406" cy="6856718"/>
          </a:xfrm>
          <a:prstGeom prst="rect">
            <a:avLst/>
          </a:prstGeom>
        </p:spPr>
      </p:pic>
      <p:sp>
        <p:nvSpPr>
          <p:cNvPr id="3" name="Rectangle 2"/>
          <p:cNvSpPr/>
          <p:nvPr/>
        </p:nvSpPr>
        <p:spPr>
          <a:xfrm>
            <a:off x="8743950" y="0"/>
            <a:ext cx="3448050" cy="5847755"/>
          </a:xfrm>
          <a:prstGeom prst="rect">
            <a:avLst/>
          </a:prstGeom>
        </p:spPr>
        <p:txBody>
          <a:bodyPr wrap="square">
            <a:spAutoFit/>
          </a:bodyPr>
          <a:lstStyle/>
          <a:p>
            <a:pPr algn="ctr">
              <a:spcAft>
                <a:spcPts val="600"/>
              </a:spcAft>
            </a:pPr>
            <a:r>
              <a:rPr lang="en-US" dirty="0"/>
              <a:t>Congenital </a:t>
            </a:r>
            <a:r>
              <a:rPr lang="en-US" dirty="0" err="1"/>
              <a:t>Dyserythropoeitic</a:t>
            </a:r>
            <a:r>
              <a:rPr lang="en-US" dirty="0"/>
              <a:t> Anemia Type II</a:t>
            </a:r>
          </a:p>
          <a:p>
            <a:pPr algn="ctr">
              <a:spcAft>
                <a:spcPts val="600"/>
              </a:spcAft>
            </a:pPr>
            <a:endParaRPr lang="en-US" dirty="0"/>
          </a:p>
          <a:p>
            <a:pPr algn="ctr">
              <a:spcAft>
                <a:spcPts val="600"/>
              </a:spcAft>
            </a:pPr>
            <a:endParaRPr lang="en-US" dirty="0"/>
          </a:p>
          <a:p>
            <a:pPr marL="285750" indent="-285750">
              <a:spcAft>
                <a:spcPts val="600"/>
              </a:spcAft>
              <a:buFont typeface="Arial" panose="020B0604020202020204" pitchFamily="34" charset="0"/>
              <a:buChar char="•"/>
            </a:pPr>
            <a:r>
              <a:rPr lang="en-US" dirty="0"/>
              <a:t>Normocytic anemia with ineffective hematopoiesis</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Numerous normoblastic red cell precursors with frequent bi-nucleation</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Pathogenic germline variant in CDAN2</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Hereditary erythroblastic multinuclearity with positive acidified serum lysis test</a:t>
            </a:r>
          </a:p>
          <a:p>
            <a:pPr marL="285750" indent="-285750">
              <a:spcAft>
                <a:spcPts val="600"/>
              </a:spcAft>
              <a:buFont typeface="Arial" panose="020B0604020202020204" pitchFamily="34" charset="0"/>
              <a:buChar char="•"/>
            </a:pPr>
            <a:endParaRPr lang="en-US" dirty="0"/>
          </a:p>
        </p:txBody>
      </p:sp>
      <p:sp>
        <p:nvSpPr>
          <p:cNvPr id="2" name="Rectangle 1">
            <a:extLst>
              <a:ext uri="{FF2B5EF4-FFF2-40B4-BE49-F238E27FC236}">
                <a16:creationId xmlns:a16="http://schemas.microsoft.com/office/drawing/2014/main" id="{6A773879-B65D-4F6D-BFFC-8865054DE15F}"/>
              </a:ext>
            </a:extLst>
          </p:cNvPr>
          <p:cNvSpPr/>
          <p:nvPr/>
        </p:nvSpPr>
        <p:spPr>
          <a:xfrm>
            <a:off x="8804366" y="5519785"/>
            <a:ext cx="3126377" cy="1200329"/>
          </a:xfrm>
          <a:prstGeom prst="rect">
            <a:avLst/>
          </a:prstGeom>
        </p:spPr>
        <p:txBody>
          <a:bodyPr wrap="square">
            <a:spAutoFit/>
          </a:bodyPr>
          <a:lstStyle/>
          <a:p>
            <a:r>
              <a:rPr lang="en-US" sz="1200" dirty="0">
                <a:solidFill>
                  <a:srgbClr val="000000"/>
                </a:solidFill>
                <a:latin typeface="Calibri" panose="020F0502020204030204" pitchFamily="34" charset="0"/>
              </a:rPr>
              <a:t>Slide 52 &amp; 53: These images were originally published in ASH Image Bank. Kristian T. </a:t>
            </a:r>
            <a:r>
              <a:rPr lang="en-US" sz="1200" dirty="0" err="1">
                <a:solidFill>
                  <a:srgbClr val="000000"/>
                </a:solidFill>
                <a:latin typeface="Calibri" panose="020F0502020204030204" pitchFamily="34" charset="0"/>
              </a:rPr>
              <a:t>Schafernak</a:t>
            </a:r>
            <a:r>
              <a:rPr lang="en-US" sz="1200" dirty="0">
                <a:solidFill>
                  <a:srgbClr val="000000"/>
                </a:solidFill>
                <a:latin typeface="Calibri" panose="020F0502020204030204" pitchFamily="34" charset="0"/>
              </a:rPr>
              <a:t>, M.D. Congenital </a:t>
            </a:r>
            <a:r>
              <a:rPr lang="en-US" sz="1200" dirty="0" err="1">
                <a:solidFill>
                  <a:srgbClr val="000000"/>
                </a:solidFill>
                <a:latin typeface="Calibri" panose="020F0502020204030204" pitchFamily="34" charset="0"/>
              </a:rPr>
              <a:t>Dyserythropoietic</a:t>
            </a:r>
            <a:r>
              <a:rPr lang="en-US" sz="1200" dirty="0">
                <a:solidFill>
                  <a:srgbClr val="000000"/>
                </a:solidFill>
                <a:latin typeface="Calibri" panose="020F0502020204030204" pitchFamily="34" charset="0"/>
              </a:rPr>
              <a:t> Anemia (CDA) type II 1 &amp; 2. ASH Image Bank. 2016; 60891-60892. © the American Society of Hematology. Used with permission.</a:t>
            </a:r>
            <a:endParaRPr lang="en-US" sz="1200" dirty="0"/>
          </a:p>
        </p:txBody>
      </p:sp>
    </p:spTree>
    <p:extLst>
      <p:ext uri="{BB962C8B-B14F-4D97-AF65-F5344CB8AC3E}">
        <p14:creationId xmlns:p14="http://schemas.microsoft.com/office/powerpoint/2010/main" val="3763419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6134B49-9925-7241-A7F5-717CF6E59F5C}"/>
              </a:ext>
            </a:extLst>
          </p:cNvPr>
          <p:cNvGraphicFramePr>
            <a:graphicFrameLocks noGrp="1"/>
          </p:cNvGraphicFramePr>
          <p:nvPr/>
        </p:nvGraphicFramePr>
        <p:xfrm>
          <a:off x="2032000" y="719666"/>
          <a:ext cx="8128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38315349"/>
                    </a:ext>
                  </a:extLst>
                </a:gridCol>
                <a:gridCol w="2032000">
                  <a:extLst>
                    <a:ext uri="{9D8B030D-6E8A-4147-A177-3AD203B41FA5}">
                      <a16:colId xmlns:a16="http://schemas.microsoft.com/office/drawing/2014/main" val="3205971242"/>
                    </a:ext>
                  </a:extLst>
                </a:gridCol>
                <a:gridCol w="2032000">
                  <a:extLst>
                    <a:ext uri="{9D8B030D-6E8A-4147-A177-3AD203B41FA5}">
                      <a16:colId xmlns:a16="http://schemas.microsoft.com/office/drawing/2014/main" val="9802887"/>
                    </a:ext>
                  </a:extLst>
                </a:gridCol>
                <a:gridCol w="2032000">
                  <a:extLst>
                    <a:ext uri="{9D8B030D-6E8A-4147-A177-3AD203B41FA5}">
                      <a16:colId xmlns:a16="http://schemas.microsoft.com/office/drawing/2014/main" val="1251660233"/>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1638904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503536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580414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62614107"/>
                  </a:ext>
                </a:extLst>
              </a:tr>
            </a:tbl>
          </a:graphicData>
        </a:graphic>
      </p:graphicFrame>
      <p:graphicFrame>
        <p:nvGraphicFramePr>
          <p:cNvPr id="4" name="Table 4">
            <a:extLst>
              <a:ext uri="{FF2B5EF4-FFF2-40B4-BE49-F238E27FC236}">
                <a16:creationId xmlns:a16="http://schemas.microsoft.com/office/drawing/2014/main" id="{06A2BC82-4FB7-334D-A24C-72DA8BA97DF2}"/>
              </a:ext>
            </a:extLst>
          </p:cNvPr>
          <p:cNvGraphicFramePr>
            <a:graphicFrameLocks noGrp="1"/>
          </p:cNvGraphicFramePr>
          <p:nvPr>
            <p:extLst>
              <p:ext uri="{D42A27DB-BD31-4B8C-83A1-F6EECF244321}">
                <p14:modId xmlns:p14="http://schemas.microsoft.com/office/powerpoint/2010/main" val="1459298413"/>
              </p:ext>
            </p:extLst>
          </p:nvPr>
        </p:nvGraphicFramePr>
        <p:xfrm>
          <a:off x="2032000" y="719666"/>
          <a:ext cx="8128000" cy="3759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78778477"/>
                    </a:ext>
                  </a:extLst>
                </a:gridCol>
                <a:gridCol w="2032000">
                  <a:extLst>
                    <a:ext uri="{9D8B030D-6E8A-4147-A177-3AD203B41FA5}">
                      <a16:colId xmlns:a16="http://schemas.microsoft.com/office/drawing/2014/main" val="2253810875"/>
                    </a:ext>
                  </a:extLst>
                </a:gridCol>
                <a:gridCol w="2032000">
                  <a:extLst>
                    <a:ext uri="{9D8B030D-6E8A-4147-A177-3AD203B41FA5}">
                      <a16:colId xmlns:a16="http://schemas.microsoft.com/office/drawing/2014/main" val="1642866376"/>
                    </a:ext>
                  </a:extLst>
                </a:gridCol>
                <a:gridCol w="2032000">
                  <a:extLst>
                    <a:ext uri="{9D8B030D-6E8A-4147-A177-3AD203B41FA5}">
                      <a16:colId xmlns:a16="http://schemas.microsoft.com/office/drawing/2014/main" val="2218895472"/>
                    </a:ext>
                  </a:extLst>
                </a:gridCol>
              </a:tblGrid>
              <a:tr h="370840">
                <a:tc>
                  <a:txBody>
                    <a:bodyPr/>
                    <a:lstStyle/>
                    <a:p>
                      <a:endParaRPr lang="en-US"/>
                    </a:p>
                  </a:txBody>
                  <a:tcPr/>
                </a:tc>
                <a:tc>
                  <a:txBody>
                    <a:bodyPr/>
                    <a:lstStyle/>
                    <a:p>
                      <a:r>
                        <a:rPr lang="en-US" dirty="0"/>
                        <a:t>CDA Type I</a:t>
                      </a:r>
                    </a:p>
                  </a:txBody>
                  <a:tcPr/>
                </a:tc>
                <a:tc>
                  <a:txBody>
                    <a:bodyPr/>
                    <a:lstStyle/>
                    <a:p>
                      <a:r>
                        <a:rPr lang="en-US" dirty="0"/>
                        <a:t>CDA Type II</a:t>
                      </a:r>
                    </a:p>
                  </a:txBody>
                  <a:tcPr/>
                </a:tc>
                <a:tc>
                  <a:txBody>
                    <a:bodyPr/>
                    <a:lstStyle/>
                    <a:p>
                      <a:r>
                        <a:rPr lang="en-US" dirty="0"/>
                        <a:t>CDA Type III</a:t>
                      </a:r>
                    </a:p>
                  </a:txBody>
                  <a:tcPr/>
                </a:tc>
                <a:extLst>
                  <a:ext uri="{0D108BD9-81ED-4DB2-BD59-A6C34878D82A}">
                    <a16:rowId xmlns:a16="http://schemas.microsoft.com/office/drawing/2014/main" val="1934604568"/>
                  </a:ext>
                </a:extLst>
              </a:tr>
              <a:tr h="370840">
                <a:tc>
                  <a:txBody>
                    <a:bodyPr/>
                    <a:lstStyle/>
                    <a:p>
                      <a:r>
                        <a:rPr lang="en-US" dirty="0"/>
                        <a:t>Red cell size</a:t>
                      </a:r>
                    </a:p>
                  </a:txBody>
                  <a:tcPr/>
                </a:tc>
                <a:tc>
                  <a:txBody>
                    <a:bodyPr/>
                    <a:lstStyle/>
                    <a:p>
                      <a:r>
                        <a:rPr lang="en-US" dirty="0"/>
                        <a:t>Macrocytic</a:t>
                      </a:r>
                    </a:p>
                  </a:txBody>
                  <a:tcPr/>
                </a:tc>
                <a:tc>
                  <a:txBody>
                    <a:bodyPr/>
                    <a:lstStyle/>
                    <a:p>
                      <a:r>
                        <a:rPr lang="en-US" dirty="0"/>
                        <a:t>Normo- to Macrocytic</a:t>
                      </a:r>
                    </a:p>
                  </a:txBody>
                  <a:tcPr/>
                </a:tc>
                <a:tc>
                  <a:txBody>
                    <a:bodyPr/>
                    <a:lstStyle/>
                    <a:p>
                      <a:r>
                        <a:rPr lang="en-US" dirty="0"/>
                        <a:t>Macrocytic</a:t>
                      </a:r>
                    </a:p>
                  </a:txBody>
                  <a:tcPr/>
                </a:tc>
                <a:extLst>
                  <a:ext uri="{0D108BD9-81ED-4DB2-BD59-A6C34878D82A}">
                    <a16:rowId xmlns:a16="http://schemas.microsoft.com/office/drawing/2014/main" val="2356325136"/>
                  </a:ext>
                </a:extLst>
              </a:tr>
              <a:tr h="370840">
                <a:tc>
                  <a:txBody>
                    <a:bodyPr/>
                    <a:lstStyle/>
                    <a:p>
                      <a:r>
                        <a:rPr lang="en-US" dirty="0"/>
                        <a:t>Morphology</a:t>
                      </a:r>
                    </a:p>
                  </a:txBody>
                  <a:tcPr/>
                </a:tc>
                <a:tc>
                  <a:txBody>
                    <a:bodyPr/>
                    <a:lstStyle/>
                    <a:p>
                      <a:r>
                        <a:rPr lang="en-US" dirty="0"/>
                        <a:t>Megaloblastic with a smaller number of binucleated red cell precursor with nuclear bridges</a:t>
                      </a:r>
                    </a:p>
                  </a:txBody>
                  <a:tcPr/>
                </a:tc>
                <a:tc>
                  <a:txBody>
                    <a:bodyPr/>
                    <a:lstStyle/>
                    <a:p>
                      <a:r>
                        <a:rPr lang="en-US" dirty="0"/>
                        <a:t>Normoblastic with frequent number of binucleated red cell precursors</a:t>
                      </a:r>
                    </a:p>
                  </a:txBody>
                  <a:tcPr/>
                </a:tc>
                <a:tc>
                  <a:txBody>
                    <a:bodyPr/>
                    <a:lstStyle/>
                    <a:p>
                      <a:r>
                        <a:rPr lang="en-US" dirty="0" err="1"/>
                        <a:t>Gigantoblasts</a:t>
                      </a:r>
                      <a:r>
                        <a:rPr lang="en-US" dirty="0"/>
                        <a:t> (large erythroid precursors with multinucleation)</a:t>
                      </a:r>
                    </a:p>
                  </a:txBody>
                  <a:tcPr/>
                </a:tc>
                <a:extLst>
                  <a:ext uri="{0D108BD9-81ED-4DB2-BD59-A6C34878D82A}">
                    <a16:rowId xmlns:a16="http://schemas.microsoft.com/office/drawing/2014/main" val="1007882271"/>
                  </a:ext>
                </a:extLst>
              </a:tr>
              <a:tr h="370840">
                <a:tc>
                  <a:txBody>
                    <a:bodyPr/>
                    <a:lstStyle/>
                    <a:p>
                      <a:r>
                        <a:rPr lang="en-US" dirty="0"/>
                        <a:t>Acid serum hemolysis (Ham’s test)</a:t>
                      </a:r>
                    </a:p>
                  </a:txBody>
                  <a:tcPr/>
                </a:tc>
                <a:tc>
                  <a:txBody>
                    <a:bodyPr/>
                    <a:lstStyle/>
                    <a:p>
                      <a:r>
                        <a:rPr lang="en-US" dirty="0"/>
                        <a:t>Negative</a:t>
                      </a:r>
                    </a:p>
                  </a:txBody>
                  <a:tcPr/>
                </a:tc>
                <a:tc>
                  <a:txBody>
                    <a:bodyPr/>
                    <a:lstStyle/>
                    <a:p>
                      <a:r>
                        <a:rPr lang="en-US" dirty="0"/>
                        <a:t>Positive</a:t>
                      </a:r>
                    </a:p>
                  </a:txBody>
                  <a:tcPr/>
                </a:tc>
                <a:tc>
                  <a:txBody>
                    <a:bodyPr/>
                    <a:lstStyle/>
                    <a:p>
                      <a:r>
                        <a:rPr lang="en-US" dirty="0"/>
                        <a:t>Negative</a:t>
                      </a:r>
                    </a:p>
                  </a:txBody>
                  <a:tcPr/>
                </a:tc>
                <a:extLst>
                  <a:ext uri="{0D108BD9-81ED-4DB2-BD59-A6C34878D82A}">
                    <a16:rowId xmlns:a16="http://schemas.microsoft.com/office/drawing/2014/main" val="577370022"/>
                  </a:ext>
                </a:extLst>
              </a:tr>
              <a:tr h="370840">
                <a:tc>
                  <a:txBody>
                    <a:bodyPr/>
                    <a:lstStyle/>
                    <a:p>
                      <a:r>
                        <a:rPr lang="en-US" dirty="0"/>
                        <a:t>Gene</a:t>
                      </a:r>
                    </a:p>
                  </a:txBody>
                  <a:tcPr/>
                </a:tc>
                <a:tc>
                  <a:txBody>
                    <a:bodyPr/>
                    <a:lstStyle/>
                    <a:p>
                      <a:r>
                        <a:rPr lang="en-US" dirty="0"/>
                        <a:t>CDAN1</a:t>
                      </a:r>
                    </a:p>
                  </a:txBody>
                  <a:tcPr/>
                </a:tc>
                <a:tc>
                  <a:txBody>
                    <a:bodyPr/>
                    <a:lstStyle/>
                    <a:p>
                      <a:r>
                        <a:rPr lang="en-US" dirty="0"/>
                        <a:t>CDAN2</a:t>
                      </a:r>
                    </a:p>
                  </a:txBody>
                  <a:tcPr/>
                </a:tc>
                <a:tc>
                  <a:txBody>
                    <a:bodyPr/>
                    <a:lstStyle/>
                    <a:p>
                      <a:r>
                        <a:rPr lang="en-US" dirty="0"/>
                        <a:t>CDAN3</a:t>
                      </a:r>
                    </a:p>
                  </a:txBody>
                  <a:tcPr/>
                </a:tc>
                <a:extLst>
                  <a:ext uri="{0D108BD9-81ED-4DB2-BD59-A6C34878D82A}">
                    <a16:rowId xmlns:a16="http://schemas.microsoft.com/office/drawing/2014/main" val="1353861929"/>
                  </a:ext>
                </a:extLst>
              </a:tr>
            </a:tbl>
          </a:graphicData>
        </a:graphic>
      </p:graphicFrame>
    </p:spTree>
    <p:extLst>
      <p:ext uri="{BB962C8B-B14F-4D97-AF65-F5344CB8AC3E}">
        <p14:creationId xmlns:p14="http://schemas.microsoft.com/office/powerpoint/2010/main" val="3646238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Megaloblastic anemia</a:t>
            </a:r>
          </a:p>
        </p:txBody>
      </p:sp>
      <p:sp>
        <p:nvSpPr>
          <p:cNvPr id="3" name="Content Placeholder 2"/>
          <p:cNvSpPr>
            <a:spLocks noGrp="1"/>
          </p:cNvSpPr>
          <p:nvPr>
            <p:ph idx="1"/>
          </p:nvPr>
        </p:nvSpPr>
        <p:spPr/>
        <p:txBody>
          <a:bodyPr>
            <a:normAutofit lnSpcReduction="10000"/>
          </a:bodyPr>
          <a:lstStyle/>
          <a:p>
            <a:r>
              <a:rPr lang="en-US" dirty="0"/>
              <a:t>Acquired</a:t>
            </a:r>
          </a:p>
          <a:p>
            <a:pPr lvl="1"/>
            <a:r>
              <a:rPr lang="en-US" dirty="0"/>
              <a:t>Cobalamin deficiency</a:t>
            </a:r>
          </a:p>
          <a:p>
            <a:pPr lvl="2"/>
            <a:r>
              <a:rPr lang="en-US" altLang="en-US" dirty="0"/>
              <a:t>↓ </a:t>
            </a:r>
            <a:r>
              <a:rPr lang="en-US" dirty="0"/>
              <a:t>Cobalamin </a:t>
            </a:r>
            <a:r>
              <a:rPr lang="en-US" altLang="en-US" dirty="0"/>
              <a:t>↑ </a:t>
            </a:r>
            <a:r>
              <a:rPr lang="en-US" dirty="0" err="1"/>
              <a:t>Homecysteine</a:t>
            </a:r>
            <a:r>
              <a:rPr lang="en-US" dirty="0"/>
              <a:t> </a:t>
            </a:r>
            <a:r>
              <a:rPr lang="en-US" altLang="en-US" dirty="0"/>
              <a:t>↑ </a:t>
            </a:r>
            <a:r>
              <a:rPr lang="en-US" dirty="0"/>
              <a:t>Methyl malonic acid</a:t>
            </a:r>
          </a:p>
          <a:p>
            <a:pPr lvl="1"/>
            <a:r>
              <a:rPr lang="en-US" dirty="0"/>
              <a:t>Folate deficiency</a:t>
            </a:r>
          </a:p>
          <a:p>
            <a:pPr lvl="1"/>
            <a:r>
              <a:rPr lang="en-US" dirty="0"/>
              <a:t>Medications</a:t>
            </a:r>
          </a:p>
          <a:p>
            <a:r>
              <a:rPr lang="en-US" dirty="0"/>
              <a:t>Genetic</a:t>
            </a:r>
          </a:p>
          <a:p>
            <a:pPr lvl="1"/>
            <a:r>
              <a:rPr lang="en-US" dirty="0"/>
              <a:t>Inborn errors of folate transport and metabolism</a:t>
            </a:r>
          </a:p>
          <a:p>
            <a:pPr lvl="2"/>
            <a:r>
              <a:rPr lang="en-US" dirty="0"/>
              <a:t>Ex: DHFR deficiency</a:t>
            </a:r>
          </a:p>
          <a:p>
            <a:pPr lvl="1"/>
            <a:r>
              <a:rPr lang="en-US" dirty="0"/>
              <a:t>Inborn errors of cobalamin transport and metabolism</a:t>
            </a:r>
          </a:p>
          <a:p>
            <a:pPr lvl="1"/>
            <a:r>
              <a:rPr lang="en-US" dirty="0"/>
              <a:t>Thiamine responsive megaloblastic anemia syndrome (SLC19A2)</a:t>
            </a:r>
          </a:p>
          <a:p>
            <a:pPr lvl="1"/>
            <a:r>
              <a:rPr lang="en-US" dirty="0"/>
              <a:t>Hereditary Orotic Aciduria</a:t>
            </a:r>
          </a:p>
          <a:p>
            <a:endParaRPr lang="en-US" dirty="0"/>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60863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Megaloblastic Anemia</a:t>
            </a:r>
          </a:p>
        </p:txBody>
      </p:sp>
      <p:sp>
        <p:nvSpPr>
          <p:cNvPr id="3" name="Content Placeholder 2"/>
          <p:cNvSpPr>
            <a:spLocks noGrp="1"/>
          </p:cNvSpPr>
          <p:nvPr>
            <p:ph idx="1"/>
          </p:nvPr>
        </p:nvSpPr>
        <p:spPr/>
        <p:txBody>
          <a:bodyPr/>
          <a:lstStyle/>
          <a:p>
            <a:r>
              <a:rPr lang="en-US" dirty="0"/>
              <a:t>Peripheral cytopenias</a:t>
            </a:r>
          </a:p>
          <a:p>
            <a:r>
              <a:rPr lang="en-US" dirty="0"/>
              <a:t>Macrocytosis</a:t>
            </a:r>
          </a:p>
          <a:p>
            <a:r>
              <a:rPr lang="en-US" dirty="0"/>
              <a:t>Hypersegmentation of mature neutrophils</a:t>
            </a:r>
          </a:p>
          <a:p>
            <a:r>
              <a:rPr lang="en-US" dirty="0"/>
              <a:t>Hypercellular bone marrow</a:t>
            </a:r>
          </a:p>
          <a:p>
            <a:r>
              <a:rPr lang="en-US" dirty="0"/>
              <a:t>Giant metamyelocytes and bands in BM</a:t>
            </a:r>
          </a:p>
          <a:p>
            <a:r>
              <a:rPr lang="en-US" dirty="0"/>
              <a:t>Large erythroid precursor nuclei with moth-eaten appearance</a:t>
            </a:r>
          </a:p>
          <a:p>
            <a:r>
              <a:rPr lang="en-US" dirty="0"/>
              <a:t>Nuclear-cytoplasmic dyssynchrony in erythroid precursors</a:t>
            </a:r>
          </a:p>
          <a:p>
            <a:pPr marL="0" indent="0">
              <a:buNone/>
            </a:pPr>
            <a:endParaRPr lang="en-US" dirty="0"/>
          </a:p>
        </p:txBody>
      </p:sp>
    </p:spTree>
    <p:extLst>
      <p:ext uri="{BB962C8B-B14F-4D97-AF65-F5344CB8AC3E}">
        <p14:creationId xmlns:p14="http://schemas.microsoft.com/office/powerpoint/2010/main" val="1278236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867" t="30972" r="38889" b="27223"/>
          <a:stretch/>
        </p:blipFill>
        <p:spPr>
          <a:xfrm>
            <a:off x="342899" y="0"/>
            <a:ext cx="6744077" cy="6858000"/>
          </a:xfrm>
          <a:prstGeom prst="rect">
            <a:avLst/>
          </a:prstGeom>
        </p:spPr>
      </p:pic>
      <p:sp>
        <p:nvSpPr>
          <p:cNvPr id="2" name="Rectangle 1"/>
          <p:cNvSpPr/>
          <p:nvPr/>
        </p:nvSpPr>
        <p:spPr>
          <a:xfrm>
            <a:off x="7471527" y="668892"/>
            <a:ext cx="4539498" cy="3970318"/>
          </a:xfrm>
          <a:prstGeom prst="rect">
            <a:avLst/>
          </a:prstGeom>
        </p:spPr>
        <p:txBody>
          <a:bodyPr wrap="square">
            <a:spAutoFit/>
          </a:bodyPr>
          <a:lstStyle/>
          <a:p>
            <a:pPr algn="ctr"/>
            <a:r>
              <a:rPr lang="en-US" dirty="0"/>
              <a:t>Megaloblastic Anemia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Peripheral smear showing hypersegmentation of mature neutrophils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Normal neutrophils are </a:t>
            </a:r>
            <a:r>
              <a:rPr lang="en-US" dirty="0" err="1"/>
              <a:t>polylobated</a:t>
            </a:r>
            <a:r>
              <a:rPr lang="en-US" dirty="0"/>
              <a:t> with 2-5 lobes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Rare genetic disorder that causes hypersegmentation without abnormal B12 and folate:</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Hereditary hypersegmentation of neutrophils</a:t>
            </a:r>
          </a:p>
        </p:txBody>
      </p:sp>
    </p:spTree>
    <p:extLst>
      <p:ext uri="{BB962C8B-B14F-4D97-AF65-F5344CB8AC3E}">
        <p14:creationId xmlns:p14="http://schemas.microsoft.com/office/powerpoint/2010/main" val="876806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82034"/>
            <a:ext cx="3329583" cy="1754326"/>
          </a:xfrm>
          <a:prstGeom prst="rect">
            <a:avLst/>
          </a:prstGeom>
        </p:spPr>
        <p:txBody>
          <a:bodyPr wrap="square">
            <a:spAutoFit/>
          </a:bodyPr>
          <a:lstStyle/>
          <a:p>
            <a:pPr algn="ctr"/>
            <a:r>
              <a:rPr lang="en-US" dirty="0"/>
              <a:t>Megaloblastic Anemia</a:t>
            </a:r>
          </a:p>
          <a:p>
            <a:pPr algn="ctr"/>
            <a:r>
              <a:rPr lang="en-US" dirty="0"/>
              <a:t>Bone marrow aspirate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Large erythroid precursor nuclei with finely reticulated appearance</a:t>
            </a:r>
          </a:p>
        </p:txBody>
      </p:sp>
    </p:spTree>
    <p:extLst>
      <p:ext uri="{BB962C8B-B14F-4D97-AF65-F5344CB8AC3E}">
        <p14:creationId xmlns:p14="http://schemas.microsoft.com/office/powerpoint/2010/main" val="1338972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82034"/>
            <a:ext cx="3329583" cy="2585323"/>
          </a:xfrm>
          <a:prstGeom prst="rect">
            <a:avLst/>
          </a:prstGeom>
        </p:spPr>
        <p:txBody>
          <a:bodyPr wrap="square">
            <a:spAutoFit/>
          </a:bodyPr>
          <a:lstStyle/>
          <a:p>
            <a:pPr algn="ctr"/>
            <a:r>
              <a:rPr lang="en-US" dirty="0"/>
              <a:t>Megaloblastic Anemia</a:t>
            </a:r>
          </a:p>
          <a:p>
            <a:pPr algn="ctr"/>
            <a:r>
              <a:rPr lang="en-US" dirty="0"/>
              <a:t>Bone marrow aspirate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Large erythroid precursor nuclei with finely reticulated appearance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Giant metamyelocytes and bands</a:t>
            </a:r>
          </a:p>
        </p:txBody>
      </p:sp>
    </p:spTree>
    <p:extLst>
      <p:ext uri="{BB962C8B-B14F-4D97-AF65-F5344CB8AC3E}">
        <p14:creationId xmlns:p14="http://schemas.microsoft.com/office/powerpoint/2010/main" val="73504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5" name="Line 8"/>
          <p:cNvSpPr>
            <a:spLocks noChangeShapeType="1"/>
          </p:cNvSpPr>
          <p:nvPr/>
        </p:nvSpPr>
        <p:spPr bwMode="auto">
          <a:xfrm flipV="1">
            <a:off x="2819400" y="2819400"/>
            <a:ext cx="381000" cy="98425"/>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9"/>
          <p:cNvSpPr>
            <a:spLocks noChangeShapeType="1"/>
          </p:cNvSpPr>
          <p:nvPr/>
        </p:nvSpPr>
        <p:spPr bwMode="auto">
          <a:xfrm flipH="1">
            <a:off x="6248400" y="3505200"/>
            <a:ext cx="152400" cy="38100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10"/>
          <p:cNvSpPr>
            <a:spLocks noChangeShapeType="1"/>
          </p:cNvSpPr>
          <p:nvPr/>
        </p:nvSpPr>
        <p:spPr bwMode="auto">
          <a:xfrm flipH="1" flipV="1">
            <a:off x="1828800" y="1143000"/>
            <a:ext cx="457200" cy="8246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0"/>
          <p:cNvSpPr>
            <a:spLocks noChangeShapeType="1"/>
          </p:cNvSpPr>
          <p:nvPr/>
        </p:nvSpPr>
        <p:spPr bwMode="auto">
          <a:xfrm flipH="1" flipV="1">
            <a:off x="7696200" y="4419600"/>
            <a:ext cx="457200" cy="82463"/>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Box 8"/>
          <p:cNvSpPr txBox="1"/>
          <p:nvPr/>
        </p:nvSpPr>
        <p:spPr>
          <a:xfrm>
            <a:off x="9096375" y="762000"/>
            <a:ext cx="29337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Neutrophils with prominent Dohle-body like cytoplasmic inclusions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Giant or large platelets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Thrombocytopenia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Normal Hemoglobin/Hematocrit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May-Hegglin anomaly</a:t>
            </a:r>
          </a:p>
        </p:txBody>
      </p:sp>
    </p:spTree>
    <p:extLst>
      <p:ext uri="{BB962C8B-B14F-4D97-AF65-F5344CB8AC3E}">
        <p14:creationId xmlns:p14="http://schemas.microsoft.com/office/powerpoint/2010/main" val="192381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0"/>
            <a:ext cx="8743950" cy="6858000"/>
          </a:xfrm>
          <a:prstGeom prst="rect">
            <a:avLst/>
          </a:prstGeom>
        </p:spPr>
      </p:pic>
      <p:sp>
        <p:nvSpPr>
          <p:cNvPr id="5" name="Rectangle 4"/>
          <p:cNvSpPr/>
          <p:nvPr/>
        </p:nvSpPr>
        <p:spPr>
          <a:xfrm>
            <a:off x="8743950" y="82034"/>
            <a:ext cx="3329583" cy="3970318"/>
          </a:xfrm>
          <a:prstGeom prst="rect">
            <a:avLst/>
          </a:prstGeom>
        </p:spPr>
        <p:txBody>
          <a:bodyPr wrap="square">
            <a:spAutoFit/>
          </a:bodyPr>
          <a:lstStyle/>
          <a:p>
            <a:pPr algn="ctr"/>
            <a:r>
              <a:rPr lang="en-US" dirty="0"/>
              <a:t>Megaloblastic Anemia</a:t>
            </a:r>
          </a:p>
          <a:p>
            <a:pPr algn="ctr"/>
            <a:r>
              <a:rPr lang="en-US" dirty="0"/>
              <a:t>Bone marrow aspirate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Large erythroid precursor nuclei with finely reticulated appearance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Giant metamyelocytes and bands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Nuclear-cytoplasmic dyssynchrony in erythroid precursors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78843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743950" cy="6858000"/>
          </a:xfrm>
          <a:prstGeom prst="rect">
            <a:avLst/>
          </a:prstGeom>
        </p:spPr>
      </p:pic>
      <p:sp>
        <p:nvSpPr>
          <p:cNvPr id="3" name="Rectangle 2"/>
          <p:cNvSpPr/>
          <p:nvPr/>
        </p:nvSpPr>
        <p:spPr>
          <a:xfrm>
            <a:off x="8743950" y="82034"/>
            <a:ext cx="3329583" cy="4801314"/>
          </a:xfrm>
          <a:prstGeom prst="rect">
            <a:avLst/>
          </a:prstGeom>
        </p:spPr>
        <p:txBody>
          <a:bodyPr wrap="square">
            <a:spAutoFit/>
          </a:bodyPr>
          <a:lstStyle/>
          <a:p>
            <a:pPr algn="ctr"/>
            <a:r>
              <a:rPr lang="en-US" dirty="0"/>
              <a:t>Megaloblastic Anemia</a:t>
            </a:r>
          </a:p>
          <a:p>
            <a:pPr algn="ctr"/>
            <a:r>
              <a:rPr lang="en-US" dirty="0"/>
              <a:t>Bone marrow biopsy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Hypercellular bone marrow due to ineffective hematopoiesis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Summary of findings:</a:t>
            </a:r>
          </a:p>
          <a:p>
            <a:pPr marL="742950" lvl="1" indent="-285750">
              <a:buFont typeface="Arial" panose="020B0604020202020204" pitchFamily="34" charset="0"/>
              <a:buChar char="•"/>
            </a:pPr>
            <a:r>
              <a:rPr lang="en-US" dirty="0"/>
              <a:t>Hypercellular bone marrow</a:t>
            </a:r>
          </a:p>
          <a:p>
            <a:pPr marL="742950" lvl="1" indent="-285750">
              <a:buFont typeface="Arial" panose="020B0604020202020204" pitchFamily="34" charset="0"/>
              <a:buChar char="•"/>
            </a:pPr>
            <a:r>
              <a:rPr lang="en-US" dirty="0"/>
              <a:t>Peripheral cytopenias</a:t>
            </a:r>
          </a:p>
          <a:p>
            <a:pPr marL="742950" lvl="1" indent="-285750">
              <a:buFont typeface="Arial" panose="020B0604020202020204" pitchFamily="34" charset="0"/>
              <a:buChar char="•"/>
            </a:pPr>
            <a:r>
              <a:rPr lang="en-US" dirty="0"/>
              <a:t>Morphologic dysplasia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Must rule out nutritional deficiencies before considering MDS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4053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Mimics of myelodysplastic syndrome	</a:t>
            </a:r>
          </a:p>
        </p:txBody>
      </p:sp>
      <p:sp>
        <p:nvSpPr>
          <p:cNvPr id="4" name="Content Placeholder 3"/>
          <p:cNvSpPr>
            <a:spLocks noGrp="1"/>
          </p:cNvSpPr>
          <p:nvPr>
            <p:ph idx="1"/>
          </p:nvPr>
        </p:nvSpPr>
        <p:spPr/>
        <p:txBody>
          <a:bodyPr>
            <a:normAutofit fontScale="92500" lnSpcReduction="10000"/>
          </a:bodyPr>
          <a:lstStyle/>
          <a:p>
            <a:r>
              <a:rPr lang="en-US" dirty="0"/>
              <a:t>A small percentage of dysplastic cells can be found in healthy patient bone marrow of all age groups</a:t>
            </a:r>
          </a:p>
          <a:p>
            <a:r>
              <a:rPr lang="en-US" dirty="0"/>
              <a:t>Disorders associated with erythroid hyperplasia can cause significant morphologic dysplasia of red cell precursors (stress erythropoiesis)</a:t>
            </a:r>
          </a:p>
          <a:p>
            <a:r>
              <a:rPr lang="en-US" dirty="0"/>
              <a:t>Nutritional deficiencies</a:t>
            </a:r>
          </a:p>
          <a:p>
            <a:pPr lvl="1"/>
            <a:r>
              <a:rPr lang="en-US" dirty="0"/>
              <a:t>B12/Folate</a:t>
            </a:r>
          </a:p>
          <a:p>
            <a:pPr lvl="1"/>
            <a:r>
              <a:rPr lang="en-US" dirty="0"/>
              <a:t>Copper deficiency</a:t>
            </a:r>
          </a:p>
          <a:p>
            <a:pPr lvl="1"/>
            <a:r>
              <a:rPr lang="en-US" dirty="0"/>
              <a:t>Zinc toxicity</a:t>
            </a:r>
          </a:p>
          <a:p>
            <a:r>
              <a:rPr lang="en-US" dirty="0"/>
              <a:t>Alcohol use</a:t>
            </a:r>
          </a:p>
          <a:p>
            <a:r>
              <a:rPr lang="en-US" dirty="0"/>
              <a:t>Medication/Toxins</a:t>
            </a:r>
          </a:p>
          <a:p>
            <a:r>
              <a:rPr lang="en-US" dirty="0"/>
              <a:t>Infection</a:t>
            </a:r>
          </a:p>
          <a:p>
            <a:pPr lvl="1"/>
            <a:endParaRPr lang="en-US" dirty="0"/>
          </a:p>
        </p:txBody>
      </p:sp>
    </p:spTree>
    <p:extLst>
      <p:ext uri="{BB962C8B-B14F-4D97-AF65-F5344CB8AC3E}">
        <p14:creationId xmlns:p14="http://schemas.microsoft.com/office/powerpoint/2010/main" val="2606497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0"/>
            <a:ext cx="3238500" cy="5632311"/>
          </a:xfrm>
          <a:prstGeom prst="rect">
            <a:avLst/>
          </a:prstGeom>
        </p:spPr>
        <p:txBody>
          <a:bodyPr wrap="square">
            <a:spAutoFit/>
          </a:bodyPr>
          <a:lstStyle/>
          <a:p>
            <a:pPr marL="285750" indent="-285750">
              <a:buFont typeface="Arial" panose="020B0604020202020204" pitchFamily="34" charset="0"/>
              <a:buChar char="•"/>
            </a:pPr>
            <a:r>
              <a:rPr lang="en-US" altLang="en-US" dirty="0"/>
              <a:t>The bone marrow biopsy is severely hypocellular (5%). With no evidence of specific cytogenetic abnormalities or dysplasia the biopsy is consistent with aplastic anemia</a:t>
            </a:r>
          </a:p>
          <a:p>
            <a:endParaRPr lang="en-US" altLang="en-US" dirty="0"/>
          </a:p>
          <a:p>
            <a:pPr marL="285750" indent="-285750">
              <a:buFont typeface="Arial" panose="020B0604020202020204" pitchFamily="34" charset="0"/>
              <a:buChar char="•"/>
            </a:pPr>
            <a:r>
              <a:rPr lang="en-US" altLang="en-US" dirty="0"/>
              <a:t>Workup of aplastic anemia includes evaluation for Fanconi (DEB breakage studies), Dyskeratosis Congenita (Telomere length studies), PNH clones, and Hepatitis A/B/C serologies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Severe AA requires bone marrow cellularity to be less than 25%</a:t>
            </a:r>
          </a:p>
          <a:p>
            <a:endParaRPr lang="en-US" altLang="en-US" dirty="0"/>
          </a:p>
        </p:txBody>
      </p:sp>
    </p:spTree>
    <p:extLst>
      <p:ext uri="{BB962C8B-B14F-4D97-AF65-F5344CB8AC3E}">
        <p14:creationId xmlns:p14="http://schemas.microsoft.com/office/powerpoint/2010/main" val="14485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0" y="0"/>
            <a:ext cx="8743950" cy="6858000"/>
          </a:xfrm>
          <a:prstGeom prst="rect">
            <a:avLst/>
          </a:prstGeom>
        </p:spPr>
      </p:pic>
      <p:sp>
        <p:nvSpPr>
          <p:cNvPr id="3" name="Rectangle 2"/>
          <p:cNvSpPr/>
          <p:nvPr/>
        </p:nvSpPr>
        <p:spPr>
          <a:xfrm>
            <a:off x="8991599" y="0"/>
            <a:ext cx="3114675" cy="3333220"/>
          </a:xfrm>
          <a:prstGeom prst="rect">
            <a:avLst/>
          </a:prstGeom>
        </p:spPr>
        <p:txBody>
          <a:bodyPr wrap="square">
            <a:spAutoFit/>
          </a:bodyPr>
          <a:lstStyle/>
          <a:p>
            <a:pPr>
              <a:lnSpc>
                <a:spcPct val="90000"/>
              </a:lnSpc>
            </a:pPr>
            <a:r>
              <a:rPr lang="en-US" altLang="en-US" kern="0" dirty="0"/>
              <a:t>The cells on the bone marrow aspirate direct smear are Gaucher cells. Gaucher cells are macrophages with lysosomes stuffed with glycosphingolipids.</a:t>
            </a:r>
          </a:p>
          <a:p>
            <a:pPr>
              <a:lnSpc>
                <a:spcPct val="90000"/>
              </a:lnSpc>
            </a:pPr>
            <a:endParaRPr lang="en-US" altLang="en-US" kern="0" dirty="0"/>
          </a:p>
          <a:p>
            <a:pPr>
              <a:lnSpc>
                <a:spcPct val="90000"/>
              </a:lnSpc>
            </a:pPr>
            <a:r>
              <a:rPr lang="en-US" altLang="en-US" kern="0" dirty="0"/>
              <a:t>The cytoplasm of the cells have the characteristic ‘wrinkled tissue paper’ appearance. This appearance is due to the enlarged and misshapen lysosomes</a:t>
            </a:r>
            <a:endParaRPr lang="en-US" dirty="0"/>
          </a:p>
        </p:txBody>
      </p:sp>
    </p:spTree>
    <p:extLst>
      <p:ext uri="{BB962C8B-B14F-4D97-AF65-F5344CB8AC3E}">
        <p14:creationId xmlns:p14="http://schemas.microsoft.com/office/powerpoint/2010/main" val="9436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150" t="3889" r="12309" b="6528"/>
          <a:stretch/>
        </p:blipFill>
        <p:spPr>
          <a:xfrm>
            <a:off x="800100" y="266700"/>
            <a:ext cx="6867525" cy="6143625"/>
          </a:xfrm>
          <a:prstGeom prst="rect">
            <a:avLst/>
          </a:prstGeom>
          <a:ln w="19050">
            <a:solidFill>
              <a:schemeClr val="tx1"/>
            </a:solidFill>
          </a:ln>
        </p:spPr>
      </p:pic>
      <p:sp>
        <p:nvSpPr>
          <p:cNvPr id="3" name="TextBox 2"/>
          <p:cNvSpPr txBox="1"/>
          <p:nvPr/>
        </p:nvSpPr>
        <p:spPr>
          <a:xfrm>
            <a:off x="8029575" y="342900"/>
            <a:ext cx="38481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Contrast the Gaucher cell with these histiocytes:</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Large macrophages with foamy cytoplasm</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patient has Niemann-Pick which is an acid sphingomyelinase deficiency (SMPD1 gene)</a:t>
            </a:r>
          </a:p>
        </p:txBody>
      </p:sp>
    </p:spTree>
    <p:extLst>
      <p:ext uri="{BB962C8B-B14F-4D97-AF65-F5344CB8AC3E}">
        <p14:creationId xmlns:p14="http://schemas.microsoft.com/office/powerpoint/2010/main" val="2806377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0025" y="452438"/>
            <a:ext cx="8749242" cy="5914496"/>
            <a:chOff x="200025" y="452438"/>
            <a:chExt cx="8749242" cy="5914496"/>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4595" t="12770" r="21629" b="987"/>
            <a:stretch/>
          </p:blipFill>
          <p:spPr>
            <a:xfrm>
              <a:off x="200025" y="452438"/>
              <a:ext cx="4702175" cy="59144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563" t="2743" r="28153" b="11015"/>
            <a:stretch/>
          </p:blipFill>
          <p:spPr>
            <a:xfrm>
              <a:off x="4902200" y="452438"/>
              <a:ext cx="4047067" cy="5914496"/>
            </a:xfrm>
            <a:prstGeom prst="rect">
              <a:avLst/>
            </a:prstGeom>
          </p:spPr>
        </p:pic>
      </p:grpSp>
      <p:sp>
        <p:nvSpPr>
          <p:cNvPr id="5" name="TextBox 4"/>
          <p:cNvSpPr txBox="1"/>
          <p:nvPr/>
        </p:nvSpPr>
        <p:spPr>
          <a:xfrm>
            <a:off x="8949266" y="0"/>
            <a:ext cx="3242733" cy="7017306"/>
          </a:xfrm>
          <a:prstGeom prst="rect">
            <a:avLst/>
          </a:prstGeom>
          <a:noFill/>
        </p:spPr>
        <p:txBody>
          <a:bodyPr wrap="square" rtlCol="0">
            <a:spAutoFit/>
          </a:bodyPr>
          <a:lstStyle/>
          <a:p>
            <a:pPr marL="285750" indent="-285750">
              <a:buFont typeface="Arial" panose="020B0604020202020204" pitchFamily="34" charset="0"/>
              <a:buChar char="•"/>
            </a:pPr>
            <a:r>
              <a:rPr lang="en-US" dirty="0"/>
              <a:t>Hemophagocytic lymphohistiocytosis (HLH)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Primary HLH</a:t>
            </a:r>
          </a:p>
          <a:p>
            <a:pPr marL="742950" lvl="1" indent="-285750">
              <a:buFont typeface="Arial" panose="020B0604020202020204" pitchFamily="34" charset="0"/>
              <a:buChar char="•"/>
            </a:pPr>
            <a:r>
              <a:rPr lang="en-US" dirty="0"/>
              <a:t>Hemophagocytosis tends to be more morphologically prominent</a:t>
            </a:r>
          </a:p>
          <a:p>
            <a:pPr marL="742950" lvl="1" indent="-285750">
              <a:buFont typeface="Arial" panose="020B0604020202020204" pitchFamily="34" charset="0"/>
              <a:buChar char="•"/>
            </a:pPr>
            <a:r>
              <a:rPr lang="en-US" dirty="0"/>
              <a:t>Abnormalities in cytolytic granule formation and release</a:t>
            </a:r>
          </a:p>
          <a:p>
            <a:pPr marL="742950" lvl="1" indent="-285750">
              <a:buFont typeface="Arial" panose="020B0604020202020204" pitchFamily="34" charset="0"/>
              <a:buChar char="•"/>
            </a:pPr>
            <a:r>
              <a:rPr lang="en-US" dirty="0"/>
              <a:t>Immunodeficiency syndromes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Secondary HLH</a:t>
            </a:r>
          </a:p>
          <a:p>
            <a:pPr marL="742950" lvl="1" indent="-285750">
              <a:buFont typeface="Arial" panose="020B0604020202020204" pitchFamily="34" charset="0"/>
              <a:buChar char="•"/>
            </a:pPr>
            <a:r>
              <a:rPr lang="en-US" dirty="0"/>
              <a:t>Findings of morphologic hemophagocytosis not required for diagnosis</a:t>
            </a:r>
          </a:p>
          <a:p>
            <a:pPr marL="742950" lvl="1" indent="-285750">
              <a:buFont typeface="Arial" panose="020B0604020202020204" pitchFamily="34" charset="0"/>
              <a:buChar char="•"/>
            </a:pPr>
            <a:r>
              <a:rPr lang="en-US" dirty="0"/>
              <a:t>HLH-2004 study reported hemophagocytosis in 82% of HLH cases</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303294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087151" y="107157"/>
            <a:ext cx="8229600" cy="7310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Other Normal Marrow Elements</a:t>
            </a:r>
          </a:p>
        </p:txBody>
      </p:sp>
      <p:sp>
        <p:nvSpPr>
          <p:cNvPr id="3" name="Text Box 8"/>
          <p:cNvSpPr txBox="1">
            <a:spLocks noChangeArrowheads="1"/>
          </p:cNvSpPr>
          <p:nvPr/>
        </p:nvSpPr>
        <p:spPr bwMode="auto">
          <a:xfrm>
            <a:off x="1279889" y="3403601"/>
            <a:ext cx="17494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Megakaryocyte</a:t>
            </a:r>
          </a:p>
        </p:txBody>
      </p:sp>
      <p:sp>
        <p:nvSpPr>
          <p:cNvPr id="4" name="Text Box 9"/>
          <p:cNvSpPr txBox="1">
            <a:spLocks noChangeArrowheads="1"/>
          </p:cNvSpPr>
          <p:nvPr/>
        </p:nvSpPr>
        <p:spPr bwMode="auto">
          <a:xfrm>
            <a:off x="7834267" y="6223006"/>
            <a:ext cx="1531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Plasma Cells</a:t>
            </a:r>
          </a:p>
        </p:txBody>
      </p:sp>
      <p:sp>
        <p:nvSpPr>
          <p:cNvPr id="5" name="Text Box 10"/>
          <p:cNvSpPr txBox="1">
            <a:spLocks noChangeArrowheads="1"/>
          </p:cNvSpPr>
          <p:nvPr/>
        </p:nvSpPr>
        <p:spPr bwMode="auto">
          <a:xfrm>
            <a:off x="2733674" y="64912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Osteoblasts</a:t>
            </a:r>
          </a:p>
        </p:txBody>
      </p:sp>
      <p:sp>
        <p:nvSpPr>
          <p:cNvPr id="6" name="Text Box 11"/>
          <p:cNvSpPr txBox="1">
            <a:spLocks noChangeArrowheads="1"/>
          </p:cNvSpPr>
          <p:nvPr/>
        </p:nvSpPr>
        <p:spPr bwMode="auto">
          <a:xfrm>
            <a:off x="5684152" y="3666331"/>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Osteoclast</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4" t="17816" r="22695" b="13793"/>
          <a:stretch/>
        </p:blipFill>
        <p:spPr>
          <a:xfrm>
            <a:off x="727813" y="914400"/>
            <a:ext cx="2853578" cy="2514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039" t="21725" r="18447"/>
          <a:stretch/>
        </p:blipFill>
        <p:spPr>
          <a:xfrm>
            <a:off x="2154602" y="3838575"/>
            <a:ext cx="2701187" cy="265271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6117" t="44074" r="33575" b="30123"/>
          <a:stretch/>
        </p:blipFill>
        <p:spPr>
          <a:xfrm>
            <a:off x="6315977" y="4312429"/>
            <a:ext cx="2650067" cy="176953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6447" t="47284" r="50097" b="37037"/>
          <a:stretch/>
        </p:blipFill>
        <p:spPr>
          <a:xfrm>
            <a:off x="9140187" y="4362186"/>
            <a:ext cx="1176564" cy="1075268"/>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4814" t="34445" r="22367" b="26666"/>
          <a:stretch/>
        </p:blipFill>
        <p:spPr>
          <a:xfrm>
            <a:off x="4223964" y="914400"/>
            <a:ext cx="3744072" cy="26670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1322" t="36388" r="33956" b="40443"/>
          <a:stretch/>
        </p:blipFill>
        <p:spPr>
          <a:xfrm>
            <a:off x="8599861" y="1279128"/>
            <a:ext cx="2428649" cy="1785144"/>
          </a:xfrm>
          <a:prstGeom prst="rect">
            <a:avLst/>
          </a:prstGeom>
        </p:spPr>
      </p:pic>
      <p:sp>
        <p:nvSpPr>
          <p:cNvPr id="13" name="Text Box 11"/>
          <p:cNvSpPr txBox="1">
            <a:spLocks noChangeArrowheads="1"/>
          </p:cNvSpPr>
          <p:nvPr/>
        </p:nvSpPr>
        <p:spPr bwMode="auto">
          <a:xfrm>
            <a:off x="9182360" y="3197225"/>
            <a:ext cx="14927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dirty="0"/>
              <a:t>Mitotic figure</a:t>
            </a:r>
          </a:p>
        </p:txBody>
      </p:sp>
    </p:spTree>
    <p:extLst>
      <p:ext uri="{BB962C8B-B14F-4D97-AF65-F5344CB8AC3E}">
        <p14:creationId xmlns:p14="http://schemas.microsoft.com/office/powerpoint/2010/main" val="591249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sp>
        <p:nvSpPr>
          <p:cNvPr id="3" name="Rectangle 2"/>
          <p:cNvSpPr/>
          <p:nvPr/>
        </p:nvSpPr>
        <p:spPr>
          <a:xfrm>
            <a:off x="8943975" y="876300"/>
            <a:ext cx="3248025" cy="4745915"/>
          </a:xfrm>
          <a:prstGeom prst="rect">
            <a:avLst/>
          </a:prstGeom>
        </p:spPr>
        <p:txBody>
          <a:bodyPr wrap="square">
            <a:spAutoFit/>
          </a:bodyPr>
          <a:lstStyle/>
          <a:p>
            <a:pPr marL="285750" indent="-285750">
              <a:lnSpc>
                <a:spcPct val="80000"/>
              </a:lnSpc>
              <a:buFont typeface="Arial" panose="020B0604020202020204" pitchFamily="34" charset="0"/>
              <a:buChar char="•"/>
            </a:pPr>
            <a:r>
              <a:rPr lang="en-US" altLang="en-US" dirty="0"/>
              <a:t>The peripheral blood smear shows significant platelet clumping and is otherwise normal</a:t>
            </a:r>
          </a:p>
          <a:p>
            <a:pPr marL="285750" indent="-285750">
              <a:lnSpc>
                <a:spcPct val="80000"/>
              </a:lnSpc>
              <a:buFont typeface="Arial" panose="020B0604020202020204" pitchFamily="34" charset="0"/>
              <a:buChar char="•"/>
            </a:pPr>
            <a:endParaRPr lang="en-US" altLang="en-US" dirty="0"/>
          </a:p>
          <a:p>
            <a:pPr marL="285750" indent="-285750">
              <a:lnSpc>
                <a:spcPct val="80000"/>
              </a:lnSpc>
              <a:buFont typeface="Arial" panose="020B0604020202020204" pitchFamily="34" charset="0"/>
              <a:buChar char="•"/>
            </a:pPr>
            <a:r>
              <a:rPr lang="en-US" altLang="en-US" dirty="0"/>
              <a:t>Platelet clumping occurs occasionally with EDTA anticoagulation and will cause hemocytometer to undercount the number of platelets present</a:t>
            </a:r>
          </a:p>
          <a:p>
            <a:pPr marL="285750" indent="-285750">
              <a:lnSpc>
                <a:spcPct val="80000"/>
              </a:lnSpc>
              <a:buFont typeface="Arial" panose="020B0604020202020204" pitchFamily="34" charset="0"/>
              <a:buChar char="•"/>
            </a:pPr>
            <a:endParaRPr lang="en-US" altLang="en-US" dirty="0"/>
          </a:p>
          <a:p>
            <a:pPr marL="285750" indent="-285750">
              <a:lnSpc>
                <a:spcPct val="80000"/>
              </a:lnSpc>
              <a:buFont typeface="Arial" panose="020B0604020202020204" pitchFamily="34" charset="0"/>
              <a:buChar char="•"/>
            </a:pPr>
            <a:r>
              <a:rPr lang="en-US" altLang="en-US" dirty="0"/>
              <a:t>EDTA can also cause platelets to adhere to leukocyte (platelet satellitosis)</a:t>
            </a:r>
          </a:p>
          <a:p>
            <a:pPr marL="285750" indent="-285750">
              <a:lnSpc>
                <a:spcPct val="80000"/>
              </a:lnSpc>
              <a:buFont typeface="Arial" panose="020B0604020202020204" pitchFamily="34" charset="0"/>
              <a:buChar char="•"/>
            </a:pPr>
            <a:endParaRPr lang="en-US" altLang="en-US" dirty="0"/>
          </a:p>
          <a:p>
            <a:pPr marL="285750" indent="-285750">
              <a:lnSpc>
                <a:spcPct val="80000"/>
              </a:lnSpc>
              <a:buFont typeface="Arial" panose="020B0604020202020204" pitchFamily="34" charset="0"/>
              <a:buChar char="•"/>
            </a:pPr>
            <a:r>
              <a:rPr lang="en-US" altLang="en-US" dirty="0"/>
              <a:t>Drawing a second sample with citrate anticoagulant should prevent clumping and permit a more accurate platelet count.</a:t>
            </a:r>
          </a:p>
        </p:txBody>
      </p:sp>
    </p:spTree>
    <p:extLst>
      <p:ext uri="{BB962C8B-B14F-4D97-AF65-F5344CB8AC3E}">
        <p14:creationId xmlns:p14="http://schemas.microsoft.com/office/powerpoint/2010/main" val="13551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6427" b="54028"/>
          <a:stretch/>
        </p:blipFill>
        <p:spPr>
          <a:xfrm>
            <a:off x="8010525" y="190497"/>
            <a:ext cx="3810000" cy="3194802"/>
          </a:xfrm>
          <a:prstGeom prst="rect">
            <a:avLst/>
          </a:prstGeom>
          <a:ln w="19050">
            <a:solidFill>
              <a:schemeClr val="tx1"/>
            </a:solidFill>
          </a:ln>
        </p:spPr>
      </p:pic>
      <p:sp>
        <p:nvSpPr>
          <p:cNvPr id="3" name="TextBox 2"/>
          <p:cNvSpPr txBox="1"/>
          <p:nvPr/>
        </p:nvSpPr>
        <p:spPr>
          <a:xfrm>
            <a:off x="8124825" y="3570206"/>
            <a:ext cx="3810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Large Platelets (MPV&gt;11fL)</a:t>
            </a:r>
          </a:p>
          <a:p>
            <a:pPr marL="742950" lvl="1" indent="-285750">
              <a:buFont typeface="Arial" panose="020B0604020202020204" pitchFamily="34" charset="0"/>
              <a:buChar char="•"/>
            </a:pPr>
            <a:r>
              <a:rPr lang="en-US" dirty="0"/>
              <a:t>MHY9 related disorders</a:t>
            </a:r>
          </a:p>
          <a:p>
            <a:pPr marL="742950" lvl="1" indent="-285750">
              <a:buFont typeface="Arial" panose="020B0604020202020204" pitchFamily="34" charset="0"/>
              <a:buChar char="•"/>
            </a:pPr>
            <a:r>
              <a:rPr lang="en-US" dirty="0"/>
              <a:t>Bernard Soulier syndrome</a:t>
            </a:r>
          </a:p>
          <a:p>
            <a:pPr marL="742950" lvl="1" indent="-285750">
              <a:buFont typeface="Arial" panose="020B0604020202020204" pitchFamily="34" charset="0"/>
              <a:buChar char="•"/>
            </a:pPr>
            <a:r>
              <a:rPr lang="en-US" dirty="0"/>
              <a:t>DiGeorge syndrome</a:t>
            </a:r>
          </a:p>
          <a:p>
            <a:pPr marL="742950" lvl="1" indent="-285750">
              <a:buFont typeface="Arial" panose="020B0604020202020204" pitchFamily="34" charset="0"/>
              <a:buChar char="•"/>
            </a:pPr>
            <a:r>
              <a:rPr lang="en-US" dirty="0"/>
              <a:t>Paris Trousseau syndrome</a:t>
            </a:r>
          </a:p>
          <a:p>
            <a:pPr marL="742950" lvl="1" indent="-285750">
              <a:buFont typeface="Arial" panose="020B0604020202020204" pitchFamily="34" charset="0"/>
              <a:buChar char="•"/>
            </a:pPr>
            <a:r>
              <a:rPr lang="en-US" dirty="0"/>
              <a:t>Gray Platelet syndrome</a:t>
            </a:r>
          </a:p>
          <a:p>
            <a:pPr marL="742950" lvl="1" indent="-285750">
              <a:buFont typeface="Arial" panose="020B0604020202020204" pitchFamily="34" charset="0"/>
              <a:buChar char="•"/>
            </a:pPr>
            <a:r>
              <a:rPr lang="en-US" dirty="0"/>
              <a:t>Sitosterolemia</a:t>
            </a:r>
          </a:p>
        </p:txBody>
      </p:sp>
      <p:sp>
        <p:nvSpPr>
          <p:cNvPr id="4" name="TextBox 3"/>
          <p:cNvSpPr txBox="1"/>
          <p:nvPr/>
        </p:nvSpPr>
        <p:spPr>
          <a:xfrm>
            <a:off x="4033837" y="3566278"/>
            <a:ext cx="389572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Normal sized platelets (MPV 7-11 </a:t>
            </a:r>
            <a:r>
              <a:rPr lang="en-US" dirty="0" err="1"/>
              <a:t>fL</a:t>
            </a:r>
            <a:r>
              <a:rPr lang="en-US" dirty="0"/>
              <a:t>)</a:t>
            </a:r>
          </a:p>
          <a:p>
            <a:pPr marL="742950" lvl="1" indent="-285750">
              <a:buFont typeface="Arial" panose="020B0604020202020204" pitchFamily="34" charset="0"/>
              <a:buChar char="•"/>
            </a:pPr>
            <a:r>
              <a:rPr lang="en-US" dirty="0"/>
              <a:t>FA</a:t>
            </a:r>
          </a:p>
          <a:p>
            <a:pPr marL="742950" lvl="1" indent="-285750">
              <a:buFont typeface="Arial" panose="020B0604020202020204" pitchFamily="34" charset="0"/>
              <a:buChar char="•"/>
            </a:pPr>
            <a:r>
              <a:rPr lang="en-US" dirty="0"/>
              <a:t>DKC</a:t>
            </a:r>
          </a:p>
          <a:p>
            <a:pPr marL="742950" lvl="1" indent="-285750">
              <a:buFont typeface="Arial" panose="020B0604020202020204" pitchFamily="34" charset="0"/>
              <a:buChar char="•"/>
            </a:pPr>
            <a:r>
              <a:rPr lang="en-US" dirty="0"/>
              <a:t>SDS</a:t>
            </a:r>
          </a:p>
          <a:p>
            <a:pPr marL="742950" lvl="1" indent="-285750">
              <a:buFont typeface="Arial" panose="020B0604020202020204" pitchFamily="34" charset="0"/>
              <a:buChar char="•"/>
            </a:pPr>
            <a:r>
              <a:rPr lang="en-US" dirty="0"/>
              <a:t>Congenital Amegakaryocytic thrombocytopenia</a:t>
            </a:r>
          </a:p>
          <a:p>
            <a:pPr marL="742950" lvl="1" indent="-285750">
              <a:buFont typeface="Arial" panose="020B0604020202020204" pitchFamily="34" charset="0"/>
              <a:buChar char="•"/>
            </a:pPr>
            <a:r>
              <a:rPr lang="en-US" dirty="0"/>
              <a:t>TAR syndrome</a:t>
            </a:r>
          </a:p>
          <a:p>
            <a:pPr marL="742950" lvl="1" indent="-285750">
              <a:buFont typeface="Arial" panose="020B0604020202020204" pitchFamily="34" charset="0"/>
              <a:buChar char="•"/>
            </a:pPr>
            <a:r>
              <a:rPr lang="en-US" dirty="0"/>
              <a:t>Familial platelet disorders with predisposition to malignancy</a:t>
            </a:r>
          </a:p>
          <a:p>
            <a:pPr marL="1200150" lvl="2" indent="-285750">
              <a:buFont typeface="Arial" panose="020B0604020202020204" pitchFamily="34" charset="0"/>
              <a:buChar char="•"/>
            </a:pPr>
            <a:r>
              <a:rPr lang="en-US" dirty="0"/>
              <a:t>ANKRD26</a:t>
            </a:r>
          </a:p>
          <a:p>
            <a:pPr marL="1200150" lvl="2" indent="-285750">
              <a:buFont typeface="Arial" panose="020B0604020202020204" pitchFamily="34" charset="0"/>
              <a:buChar char="•"/>
            </a:pPr>
            <a:r>
              <a:rPr lang="en-US" dirty="0"/>
              <a:t>ETV6</a:t>
            </a:r>
          </a:p>
        </p:txBody>
      </p:sp>
      <p:sp>
        <p:nvSpPr>
          <p:cNvPr id="5" name="TextBox 4"/>
          <p:cNvSpPr txBox="1"/>
          <p:nvPr/>
        </p:nvSpPr>
        <p:spPr>
          <a:xfrm>
            <a:off x="104775" y="3570206"/>
            <a:ext cx="38100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Small platelets (MPV&lt;7fL)</a:t>
            </a:r>
          </a:p>
          <a:p>
            <a:pPr marL="742950" lvl="1" indent="-285750">
              <a:buFont typeface="Arial" panose="020B0604020202020204" pitchFamily="34" charset="0"/>
              <a:buChar char="•"/>
            </a:pPr>
            <a:r>
              <a:rPr lang="en-US" dirty="0"/>
              <a:t>Wiskott Aldrich syndrome</a:t>
            </a:r>
          </a:p>
          <a:p>
            <a:pPr marL="742950" lvl="1" indent="-285750">
              <a:buFont typeface="Arial" panose="020B0604020202020204" pitchFamily="34" charset="0"/>
              <a:buChar char="•"/>
            </a:pPr>
            <a:r>
              <a:rPr lang="en-US" dirty="0"/>
              <a:t>X-linked thrombocytopenia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088" t="30150" r="59967" b="43180"/>
          <a:stretch/>
        </p:blipFill>
        <p:spPr>
          <a:xfrm>
            <a:off x="4119562" y="190496"/>
            <a:ext cx="3810000" cy="3194803"/>
          </a:xfrm>
          <a:prstGeom prst="rect">
            <a:avLst/>
          </a:prstGeom>
          <a:ln w="19050">
            <a:solidFill>
              <a:schemeClr val="tx1"/>
            </a:solid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39978" t="23930" r="16449" b="29485"/>
          <a:stretch/>
        </p:blipFill>
        <p:spPr>
          <a:xfrm>
            <a:off x="223837" y="190496"/>
            <a:ext cx="3810000" cy="3194802"/>
          </a:xfrm>
          <a:prstGeom prst="rect">
            <a:avLst/>
          </a:prstGeom>
          <a:ln w="19050">
            <a:solidFill>
              <a:schemeClr val="tx1"/>
            </a:solidFill>
          </a:ln>
        </p:spPr>
      </p:pic>
    </p:spTree>
    <p:extLst>
      <p:ext uri="{BB962C8B-B14F-4D97-AF65-F5344CB8AC3E}">
        <p14:creationId xmlns:p14="http://schemas.microsoft.com/office/powerpoint/2010/main" val="9863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May-Hegglin anomaly</a:t>
            </a:r>
            <a:br>
              <a:rPr lang="en-US" dirty="0"/>
            </a:br>
            <a:r>
              <a:rPr lang="en-US" sz="2400" i="1" dirty="0" err="1"/>
              <a:t>Syn</a:t>
            </a:r>
            <a:r>
              <a:rPr lang="en-US" sz="2400" dirty="0"/>
              <a:t>: myosin heavy chain 9 (MHY9) – related disorder</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dirty="0"/>
              <a:t>The peripheral blood smear shows macrothrombocytopenia with otherwise normal platelet granulation. The neutrophils have prominent D</a:t>
            </a:r>
            <a:r>
              <a:rPr lang="en-US" altLang="x-none" dirty="0">
                <a:ea typeface="Arial" charset="0"/>
                <a:cs typeface="Arial" charset="0"/>
              </a:rPr>
              <a:t>ö</a:t>
            </a:r>
            <a:r>
              <a:rPr lang="en-US" altLang="en-US" dirty="0"/>
              <a:t>hle-like cytoplasmic inclusions.</a:t>
            </a:r>
          </a:p>
          <a:p>
            <a:r>
              <a:rPr lang="en-US" altLang="en-US" dirty="0"/>
              <a:t>The smear is consistent with May-Hegglin anomaly caused by mutations in MYH9</a:t>
            </a:r>
          </a:p>
          <a:p>
            <a:r>
              <a:rPr lang="en-US" i="1" dirty="0"/>
              <a:t>MYH9</a:t>
            </a:r>
            <a:r>
              <a:rPr lang="en-US" dirty="0"/>
              <a:t>-related diseases includes Epstein syndrome, Fechtner syndrome, and May–Hegglin anomaly</a:t>
            </a:r>
          </a:p>
          <a:p>
            <a:r>
              <a:rPr lang="en-US" dirty="0" err="1"/>
              <a:t>Macrothrombocytopenias</a:t>
            </a:r>
            <a:r>
              <a:rPr lang="en-US" dirty="0"/>
              <a:t>:</a:t>
            </a:r>
          </a:p>
          <a:p>
            <a:pPr lvl="1"/>
            <a:r>
              <a:rPr lang="en-US" dirty="0"/>
              <a:t>Bernard Soulier (GP-1Ba)</a:t>
            </a:r>
          </a:p>
          <a:p>
            <a:pPr lvl="1"/>
            <a:r>
              <a:rPr lang="en-US" dirty="0"/>
              <a:t>Grey Platelet Syndrome (NBEAL2)</a:t>
            </a:r>
          </a:p>
          <a:p>
            <a:pPr lvl="1"/>
            <a:r>
              <a:rPr lang="en-US" dirty="0"/>
              <a:t>vWF type 2b</a:t>
            </a:r>
          </a:p>
          <a:p>
            <a:pPr lvl="1"/>
            <a:r>
              <a:rPr lang="en-US" dirty="0"/>
              <a:t>Paris-Trousseau thrombocytopenia (deletion of 11q23-terminus)</a:t>
            </a:r>
          </a:p>
        </p:txBody>
      </p:sp>
    </p:spTree>
    <p:extLst>
      <p:ext uri="{BB962C8B-B14F-4D97-AF65-F5344CB8AC3E}">
        <p14:creationId xmlns:p14="http://schemas.microsoft.com/office/powerpoint/2010/main" val="3698990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975" y="2066925"/>
            <a:ext cx="11096625" cy="2677656"/>
          </a:xfrm>
          <a:prstGeom prst="rect">
            <a:avLst/>
          </a:prstGeom>
          <a:noFill/>
        </p:spPr>
        <p:txBody>
          <a:bodyPr wrap="square" rtlCol="0">
            <a:spAutoFit/>
          </a:bodyPr>
          <a:lstStyle/>
          <a:p>
            <a:pPr algn="ctr"/>
            <a:r>
              <a:rPr lang="en-US" sz="2400" dirty="0"/>
              <a:t>Good luck!!</a:t>
            </a:r>
          </a:p>
          <a:p>
            <a:pPr algn="ctr"/>
            <a:endParaRPr lang="en-US" sz="2400" dirty="0"/>
          </a:p>
          <a:p>
            <a:pPr algn="ctr"/>
            <a:endParaRPr lang="en-US" sz="2400" dirty="0"/>
          </a:p>
          <a:p>
            <a:pPr algn="ctr"/>
            <a:r>
              <a:rPr lang="en-US" sz="2400" dirty="0"/>
              <a:t>Excellent Reference Book:</a:t>
            </a:r>
          </a:p>
          <a:p>
            <a:pPr algn="ctr"/>
            <a:endParaRPr lang="en-US" sz="2400" dirty="0"/>
          </a:p>
          <a:p>
            <a:pPr algn="ctr"/>
            <a:r>
              <a:rPr lang="en-US" sz="2400" dirty="0"/>
              <a:t> Blood Cells – Morphology and Clinical Relevance,  Gene Gulati and Jaime Caro, ASCP Press </a:t>
            </a:r>
          </a:p>
        </p:txBody>
      </p:sp>
    </p:spTree>
    <p:extLst>
      <p:ext uri="{BB962C8B-B14F-4D97-AF65-F5344CB8AC3E}">
        <p14:creationId xmlns:p14="http://schemas.microsoft.com/office/powerpoint/2010/main" val="62088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96375" y="409575"/>
            <a:ext cx="2933700" cy="5078313"/>
          </a:xfrm>
          <a:prstGeom prst="rect">
            <a:avLst/>
          </a:prstGeom>
          <a:noFill/>
        </p:spPr>
        <p:txBody>
          <a:bodyPr wrap="square" rtlCol="0">
            <a:spAutoFit/>
          </a:bodyPr>
          <a:lstStyle/>
          <a:p>
            <a:endParaRPr lang="en-US" altLang="en-US" dirty="0"/>
          </a:p>
          <a:p>
            <a:pPr marL="285750" indent="-285750">
              <a:buFont typeface="Arial" panose="020B0604020202020204" pitchFamily="34" charset="0"/>
              <a:buChar char="•"/>
            </a:pPr>
            <a:r>
              <a:rPr lang="en-US" altLang="en-US" dirty="0"/>
              <a:t>The peripheral blood smear shows abnormally large azurophilic or grey granules in the neutrophils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T-cells have enlarged mature cytolytic secretory granules which do not function properly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Granules stain positive for myeloperoxidase and acid phosphatase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Chediak-Higashi Syndrome</a:t>
            </a:r>
          </a:p>
        </p:txBody>
      </p:sp>
      <p:grpSp>
        <p:nvGrpSpPr>
          <p:cNvPr id="3" name="Group 2"/>
          <p:cNvGrpSpPr/>
          <p:nvPr/>
        </p:nvGrpSpPr>
        <p:grpSpPr>
          <a:xfrm>
            <a:off x="200025" y="0"/>
            <a:ext cx="8743950" cy="6858000"/>
            <a:chOff x="200025" y="0"/>
            <a:chExt cx="8743950" cy="6858000"/>
          </a:xfrm>
        </p:grpSpPr>
        <p:grpSp>
          <p:nvGrpSpPr>
            <p:cNvPr id="4" name="Group 3"/>
            <p:cNvGrpSpPr/>
            <p:nvPr/>
          </p:nvGrpSpPr>
          <p:grpSpPr>
            <a:xfrm>
              <a:off x="200025" y="0"/>
              <a:ext cx="8743950" cy="6858000"/>
              <a:chOff x="200025" y="0"/>
              <a:chExt cx="8743950" cy="685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0"/>
                <a:ext cx="8743950" cy="68580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0421" t="41221" r="43294" b="40560"/>
              <a:stretch/>
            </p:blipFill>
            <p:spPr>
              <a:xfrm>
                <a:off x="7239000" y="152400"/>
                <a:ext cx="1423952" cy="1249447"/>
              </a:xfrm>
              <a:prstGeom prst="rect">
                <a:avLst/>
              </a:prstGeom>
              <a:ln w="19050">
                <a:solidFill>
                  <a:schemeClr val="tx1"/>
                </a:solidFill>
              </a:ln>
            </p:spPr>
          </p:pic>
        </p:gr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7473" t="48195" r="40305" b="32361"/>
            <a:stretch/>
          </p:blipFill>
          <p:spPr>
            <a:xfrm>
              <a:off x="6943725" y="5419724"/>
              <a:ext cx="1943100" cy="1333501"/>
            </a:xfrm>
            <a:prstGeom prst="rect">
              <a:avLst/>
            </a:prstGeom>
            <a:ln w="19050">
              <a:solidFill>
                <a:schemeClr val="tx1"/>
              </a:solidFill>
            </a:ln>
          </p:spPr>
        </p:pic>
      </p:grpSp>
    </p:spTree>
    <p:extLst>
      <p:ext uri="{BB962C8B-B14F-4D97-AF65-F5344CB8AC3E}">
        <p14:creationId xmlns:p14="http://schemas.microsoft.com/office/powerpoint/2010/main" val="830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Chediak-Higashi Syndrome</a:t>
            </a:r>
          </a:p>
        </p:txBody>
      </p:sp>
      <p:sp>
        <p:nvSpPr>
          <p:cNvPr id="3" name="Content Placeholder 2"/>
          <p:cNvSpPr>
            <a:spLocks noGrp="1"/>
          </p:cNvSpPr>
          <p:nvPr>
            <p:ph idx="1"/>
          </p:nvPr>
        </p:nvSpPr>
        <p:spPr/>
        <p:txBody>
          <a:bodyPr>
            <a:normAutofit/>
          </a:bodyPr>
          <a:lstStyle/>
          <a:p>
            <a:pPr>
              <a:lnSpc>
                <a:spcPct val="80000"/>
              </a:lnSpc>
            </a:pPr>
            <a:r>
              <a:rPr lang="en-US" altLang="en-US" dirty="0"/>
              <a:t>Chediak-Higashi Syndrome is a rare autosomal recessive disorder due to abnormal lysosomal biogenesis</a:t>
            </a:r>
          </a:p>
          <a:p>
            <a:pPr>
              <a:lnSpc>
                <a:spcPct val="80000"/>
              </a:lnSpc>
            </a:pPr>
            <a:endParaRPr lang="en-US" altLang="en-US" dirty="0"/>
          </a:p>
          <a:p>
            <a:pPr>
              <a:lnSpc>
                <a:spcPct val="80000"/>
              </a:lnSpc>
            </a:pPr>
            <a:r>
              <a:rPr lang="en-US" altLang="en-US" dirty="0"/>
              <a:t>Patients in the stable phase have increased susceptibility to infection and </a:t>
            </a:r>
            <a:r>
              <a:rPr lang="en-US" altLang="en-US" dirty="0" err="1"/>
              <a:t>occulocutaneous</a:t>
            </a:r>
            <a:r>
              <a:rPr lang="en-US" altLang="en-US" dirty="0"/>
              <a:t> albinism.</a:t>
            </a:r>
          </a:p>
          <a:p>
            <a:pPr>
              <a:lnSpc>
                <a:spcPct val="80000"/>
              </a:lnSpc>
            </a:pPr>
            <a:endParaRPr lang="en-US" altLang="en-US" dirty="0"/>
          </a:p>
          <a:p>
            <a:pPr>
              <a:lnSpc>
                <a:spcPct val="80000"/>
              </a:lnSpc>
            </a:pPr>
            <a:r>
              <a:rPr lang="en-US" altLang="en-US" dirty="0"/>
              <a:t>An accelerated phase with hemophagocytic lymphohistiocytosis is typically fatal.</a:t>
            </a:r>
          </a:p>
          <a:p>
            <a:pPr>
              <a:lnSpc>
                <a:spcPct val="80000"/>
              </a:lnSpc>
            </a:pPr>
            <a:endParaRPr lang="en-US" altLang="en-US" dirty="0"/>
          </a:p>
          <a:p>
            <a:pPr>
              <a:lnSpc>
                <a:spcPct val="80000"/>
              </a:lnSpc>
            </a:pPr>
            <a:r>
              <a:rPr lang="en-US" altLang="en-US" dirty="0"/>
              <a:t>Disorder due to missense or nonsense mutations in CHS/LYST gene</a:t>
            </a:r>
          </a:p>
          <a:p>
            <a:endParaRPr lang="en-US" dirty="0"/>
          </a:p>
        </p:txBody>
      </p:sp>
    </p:spTree>
    <p:extLst>
      <p:ext uri="{BB962C8B-B14F-4D97-AF65-F5344CB8AC3E}">
        <p14:creationId xmlns:p14="http://schemas.microsoft.com/office/powerpoint/2010/main" val="33825628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9A214DB234C54691908C6F3DF6D4DB" ma:contentTypeVersion="16" ma:contentTypeDescription="Create a new document." ma:contentTypeScope="" ma:versionID="50ed737f5f2bd7ceaa98a187e0ccaa75">
  <xsd:schema xmlns:xsd="http://www.w3.org/2001/XMLSchema" xmlns:xs="http://www.w3.org/2001/XMLSchema" xmlns:p="http://schemas.microsoft.com/office/2006/metadata/properties" xmlns:ns2="5e0533bb-bfdf-45c4-9e5c-1558b0841ffd" xmlns:ns3="9c46be9e-554d-43f0-bc75-21fbb32bf30c" targetNamespace="http://schemas.microsoft.com/office/2006/metadata/properties" ma:root="true" ma:fieldsID="23697daaef9795037ab5ec31f3c509ee" ns2:_="" ns3:_="">
    <xsd:import namespace="5e0533bb-bfdf-45c4-9e5c-1558b0841ffd"/>
    <xsd:import namespace="9c46be9e-554d-43f0-bc75-21fbb32bf30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533bb-bfdf-45c4-9e5c-1558b0841ff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2caf26-25ad-42a2-bb61-6898ce245ac9}" ma:internalName="TaxCatchAll" ma:showField="CatchAllData" ma:web="5e0533bb-bfdf-45c4-9e5c-1558b0841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46be9e-554d-43f0-bc75-21fbb32bf30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17280-6357-4f01-98d8-aff652f5469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0533bb-bfdf-45c4-9e5c-1558b0841ffd" xsi:nil="true"/>
    <lcf76f155ced4ddcb4097134ff3c332f xmlns="9c46be9e-554d-43f0-bc75-21fbb32bf3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C9D2D8-C609-4272-8BE7-3F2F26764B72}"/>
</file>

<file path=customXml/itemProps2.xml><?xml version="1.0" encoding="utf-8"?>
<ds:datastoreItem xmlns:ds="http://schemas.openxmlformats.org/officeDocument/2006/customXml" ds:itemID="{627F89E2-1BFC-4C3C-A671-1D3EAD55DC82}"/>
</file>

<file path=customXml/itemProps3.xml><?xml version="1.0" encoding="utf-8"?>
<ds:datastoreItem xmlns:ds="http://schemas.openxmlformats.org/officeDocument/2006/customXml" ds:itemID="{44B92F8F-952E-40B3-921D-127386142DA7}"/>
</file>

<file path=docProps/app.xml><?xml version="1.0" encoding="utf-8"?>
<Properties xmlns="http://schemas.openxmlformats.org/officeDocument/2006/extended-properties" xmlns:vt="http://schemas.openxmlformats.org/officeDocument/2006/docPropsVTypes">
  <TotalTime>1442</TotalTime>
  <Words>3260</Words>
  <Application>Microsoft Office PowerPoint</Application>
  <PresentationFormat>Widescreen</PresentationFormat>
  <Paragraphs>532</Paragraphs>
  <Slides>70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Wingdings</vt:lpstr>
      <vt:lpstr>Office Theme</vt:lpstr>
      <vt:lpstr>Review of peripheral blood and bone marrow morphology – Non-malignant hematology</vt:lpstr>
      <vt:lpstr>Review of peripheral blood and bone marrow morphology – Benign hematology  Matthew Oberley MD, PhD</vt:lpstr>
      <vt:lpstr>WBC – Normal myeloid maturation</vt:lpstr>
      <vt:lpstr>Reactive changes: Toxic granulation of neutrophils</vt:lpstr>
      <vt:lpstr>Döhle Body</vt:lpstr>
      <vt:lpstr>PowerPoint Presentation</vt:lpstr>
      <vt:lpstr>May-Hegglin anomaly Syn: myosin heavy chain 9 (MHY9) – related disorder</vt:lpstr>
      <vt:lpstr>PowerPoint Presentation</vt:lpstr>
      <vt:lpstr>Chediak-Higashi Syndrome</vt:lpstr>
      <vt:lpstr>PowerPoint Presentation</vt:lpstr>
      <vt:lpstr>PowerPoint Presentation</vt:lpstr>
      <vt:lpstr>PowerPoint Presentation</vt:lpstr>
      <vt:lpstr>PowerPoint Presentation</vt:lpstr>
      <vt:lpstr>PowerPoint Presentation</vt:lpstr>
      <vt:lpstr>Bone marrow – Immature lymphocytes</vt:lpstr>
      <vt:lpstr>Reactive changes: Lymphocyte activation</vt:lpstr>
      <vt:lpstr>PowerPoint Presentation</vt:lpstr>
      <vt:lpstr>PowerPoint Presentation</vt:lpstr>
      <vt:lpstr>PowerPoint Presentation</vt:lpstr>
      <vt:lpstr>PowerPoint Presentation</vt:lpstr>
      <vt:lpstr>PowerPoint Presentation</vt:lpstr>
      <vt:lpstr>PowerPoint Presentation</vt:lpstr>
      <vt:lpstr>Hereditary spherocytosis</vt:lpstr>
      <vt:lpstr>PowerPoint Presentation</vt:lpstr>
      <vt:lpstr>PowerPoint Presentation</vt:lpstr>
      <vt:lpstr>Sickled cells on the Peripheral smear</vt:lpstr>
      <vt:lpstr>PowerPoint Presentation</vt:lpstr>
      <vt:lpstr>Iron deficiency anemia</vt:lpstr>
      <vt:lpstr>PowerPoint Presentation</vt:lpstr>
      <vt:lpstr>Thalassemia Major</vt:lpstr>
      <vt:lpstr>PowerPoint Presentation</vt:lpstr>
      <vt:lpstr>Sideroblastic Anemia</vt:lpstr>
      <vt:lpstr>Sideroblastic Anemia</vt:lpstr>
      <vt:lpstr>PowerPoint Presentation</vt:lpstr>
      <vt:lpstr>Microangiopathic Hemolytic Anemia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Megaloblastic anemia</vt:lpstr>
      <vt:lpstr>Megaloblastic Anemia</vt:lpstr>
      <vt:lpstr>PowerPoint Presentation</vt:lpstr>
      <vt:lpstr>PowerPoint Presentation</vt:lpstr>
      <vt:lpstr>PowerPoint Presentation</vt:lpstr>
      <vt:lpstr>PowerPoint Presentation</vt:lpstr>
      <vt:lpstr>PowerPoint Presentation</vt:lpstr>
      <vt:lpstr>Mimics of myelodysplastic syndrome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peripheral blood and bone marrow morphology – Benign hematology</dc:title>
  <dc:creator>Matthew Oberley</dc:creator>
  <cp:lastModifiedBy>Jerrod Liveoak</cp:lastModifiedBy>
  <cp:revision>7</cp:revision>
  <dcterms:created xsi:type="dcterms:W3CDTF">2020-10-12T23:50:21Z</dcterms:created>
  <dcterms:modified xsi:type="dcterms:W3CDTF">2020-12-16T22:54:26Z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0x010100579A214DB234C54691908C6F3DF6D4DB</vt:lpwstr>
  </property>
  <property fmtid="{D5CDD505-2E9C-101B-9397-08002B2CF9AE}" pid="4" name="MediaServiceImageTags">
    <vt:lpwstr/>
  </property>
</Properties>
</file>