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349" r:id="rId2"/>
    <p:sldId id="611" r:id="rId3"/>
    <p:sldId id="596" r:id="rId4"/>
    <p:sldId id="631" r:id="rId5"/>
    <p:sldId id="630" r:id="rId6"/>
    <p:sldId id="361" r:id="rId7"/>
    <p:sldId id="612" r:id="rId8"/>
    <p:sldId id="364" r:id="rId9"/>
    <p:sldId id="366" r:id="rId10"/>
    <p:sldId id="582" r:id="rId11"/>
    <p:sldId id="431" r:id="rId12"/>
    <p:sldId id="615" r:id="rId13"/>
    <p:sldId id="434" r:id="rId14"/>
    <p:sldId id="585" r:id="rId15"/>
    <p:sldId id="425" r:id="rId16"/>
    <p:sldId id="427" r:id="rId17"/>
    <p:sldId id="428" r:id="rId18"/>
    <p:sldId id="406" r:id="rId19"/>
    <p:sldId id="407" r:id="rId20"/>
    <p:sldId id="580" r:id="rId21"/>
    <p:sldId id="616" r:id="rId22"/>
    <p:sldId id="608" r:id="rId23"/>
    <p:sldId id="602" r:id="rId24"/>
    <p:sldId id="606" r:id="rId25"/>
    <p:sldId id="620" r:id="rId26"/>
    <p:sldId id="607" r:id="rId27"/>
    <p:sldId id="610" r:id="rId28"/>
    <p:sldId id="600" r:id="rId29"/>
    <p:sldId id="385" r:id="rId30"/>
    <p:sldId id="386" r:id="rId31"/>
    <p:sldId id="387" r:id="rId32"/>
    <p:sldId id="598" r:id="rId33"/>
    <p:sldId id="621" r:id="rId34"/>
    <p:sldId id="622" r:id="rId35"/>
    <p:sldId id="623" r:id="rId36"/>
    <p:sldId id="599" r:id="rId37"/>
    <p:sldId id="562" r:id="rId38"/>
    <p:sldId id="597" r:id="rId39"/>
    <p:sldId id="591" r:id="rId40"/>
    <p:sldId id="592" r:id="rId41"/>
    <p:sldId id="593" r:id="rId42"/>
    <p:sldId id="594" r:id="rId43"/>
    <p:sldId id="397" r:id="rId44"/>
    <p:sldId id="398" r:id="rId45"/>
    <p:sldId id="624" r:id="rId46"/>
    <p:sldId id="537" r:id="rId47"/>
    <p:sldId id="539" r:id="rId48"/>
    <p:sldId id="541" r:id="rId49"/>
    <p:sldId id="556" r:id="rId50"/>
    <p:sldId id="625" r:id="rId51"/>
    <p:sldId id="590" r:id="rId52"/>
    <p:sldId id="517" r:id="rId53"/>
    <p:sldId id="518" r:id="rId54"/>
    <p:sldId id="519" r:id="rId55"/>
    <p:sldId id="560" r:id="rId56"/>
    <p:sldId id="573" r:id="rId57"/>
    <p:sldId id="574" r:id="rId58"/>
    <p:sldId id="575" r:id="rId59"/>
    <p:sldId id="576" r:id="rId60"/>
    <p:sldId id="619" r:id="rId61"/>
    <p:sldId id="613" r:id="rId62"/>
    <p:sldId id="570" r:id="rId63"/>
    <p:sldId id="489" r:id="rId64"/>
    <p:sldId id="495" r:id="rId65"/>
    <p:sldId id="496" r:id="rId66"/>
    <p:sldId id="572" r:id="rId67"/>
    <p:sldId id="555" r:id="rId68"/>
    <p:sldId id="626" r:id="rId69"/>
    <p:sldId id="417" r:id="rId70"/>
    <p:sldId id="420" r:id="rId71"/>
    <p:sldId id="421" r:id="rId72"/>
    <p:sldId id="422" r:id="rId73"/>
    <p:sldId id="565" r:id="rId74"/>
    <p:sldId id="618" r:id="rId75"/>
    <p:sldId id="617" r:id="rId76"/>
    <p:sldId id="627" r:id="rId77"/>
    <p:sldId id="259" r:id="rId78"/>
    <p:sldId id="260" r:id="rId79"/>
    <p:sldId id="379" r:id="rId80"/>
    <p:sldId id="375" r:id="rId81"/>
    <p:sldId id="614" r:id="rId82"/>
    <p:sldId id="589" r:id="rId83"/>
    <p:sldId id="409" r:id="rId84"/>
    <p:sldId id="411" r:id="rId85"/>
    <p:sldId id="412" r:id="rId86"/>
    <p:sldId id="413" r:id="rId87"/>
    <p:sldId id="414" r:id="rId88"/>
    <p:sldId id="416" r:id="rId89"/>
    <p:sldId id="571" r:id="rId90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7"/>
  </p:normalViewPr>
  <p:slideViewPr>
    <p:cSldViewPr snapToGrid="0" snapToObjects="1">
      <p:cViewPr varScale="1">
        <p:scale>
          <a:sx n="114" d="100"/>
          <a:sy n="114" d="100"/>
        </p:scale>
        <p:origin x="4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Relationship Id="rId98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6A4D4E-EAE7-7E49-BEFC-A32F02068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4518DB-7365-D241-AEC3-569855C98F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DC818220-48CA-6844-9D09-AF8B1B42C2D1}" type="datetimeFigureOut">
              <a:rPr lang="en-US"/>
              <a:pPr>
                <a:defRPr/>
              </a:pPr>
              <a:t>12/31/2020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D432EDA-EF5A-BC41-B70B-227EA61C0C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A465F36-AD7C-8D46-BB53-CD0925CD1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102F8-F876-4046-BCCD-4C47047B4B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93351-D7EC-A044-BCFE-3DCAF74C3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1F979DDF-C658-664E-ADA9-A03C6D4B7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958477-FB73-F64D-9EBD-837F1226D5D4}" type="slidenum">
              <a:rPr lang="en-US"/>
              <a:pPr/>
              <a:t>19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KM, 2103763, FC-11-186, T-ALL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6DC4A-F10D-2A43-B2BA-0BB0184BFD95}" type="slidenum">
              <a:rPr lang="en-US"/>
              <a:pPr/>
              <a:t>26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MH, 2050417, FC-11-309, microgranular APML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95456" y="257695"/>
            <a:ext cx="6833060" cy="3252268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95456" y="3740583"/>
            <a:ext cx="6833059" cy="1671925"/>
          </a:xfr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</a:t>
            </a:r>
            <a:br>
              <a:rPr lang="en-US" dirty="0"/>
            </a:br>
            <a:r>
              <a:rPr lang="en-US" b="0" dirty="0"/>
              <a:t>Speaker 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3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26B3C-DD9A-5F47-92DC-8D0C2397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822369-DD4F-A64F-8FBE-460AAB12AF27}" type="datetimeFigureOut">
              <a:rPr lang="en-US"/>
              <a:pPr>
                <a:defRPr/>
              </a:pPr>
              <a:t>12/31/2020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9C88-5FC5-3C45-B4A6-CD23B401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170D4-10D2-FC49-8933-460869B0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E15B82-B716-3E4F-A62D-764CBC616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7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B4BA-77F7-854C-9381-CCB67726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E251E4-A4F5-8049-9403-568B14079F31}" type="datetimeFigureOut">
              <a:rPr lang="en-US"/>
              <a:pPr>
                <a:defRPr/>
              </a:pPr>
              <a:t>12/31/2020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FDA10-CF2C-E94E-B88E-E5C766CC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8CB88-E26B-2746-81F1-E61FAFAA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21FD50D-FD06-CC41-9B36-AE578ECBC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63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973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091" y="1825625"/>
            <a:ext cx="574270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15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20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17" y="365125"/>
            <a:ext cx="11665527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618" y="1681163"/>
            <a:ext cx="57389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618" y="2505075"/>
            <a:ext cx="573895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611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611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97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761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1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4" y="332509"/>
            <a:ext cx="4476461" cy="172489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32509"/>
            <a:ext cx="6172200" cy="5536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564" y="2057400"/>
            <a:ext cx="44764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18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43B04-3909-9F45-BCD9-03CE9A6E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FEE9921-C18A-604F-9069-8A997880C8BA}" type="datetimeFigureOut">
              <a:rPr lang="en-US"/>
              <a:pPr>
                <a:defRPr/>
              </a:pPr>
              <a:t>12/31/2020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B96B-090F-4348-BB84-288C0C15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4324-0123-B845-8B65-CB856CF8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8D5A93-B5B0-5D49-BF64-FE44E597D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8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5FBAF6-927D-8E42-806C-9682F08AD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7091" y="365125"/>
            <a:ext cx="116101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C715126-FB0B-C442-B926-BAAEB1BFA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7091" y="1825625"/>
            <a:ext cx="1161010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5.wdp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microsoft.com/office/2007/relationships/hdphoto" Target="../media/hdphoto15.wdp"/><Relationship Id="rId4" Type="http://schemas.openxmlformats.org/officeDocument/2006/relationships/image" Target="../media/image82.jpeg"/><Relationship Id="rId9" Type="http://schemas.microsoft.com/office/2007/relationships/hdphoto" Target="../media/hdphoto17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9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2/blood-2016-03-643544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10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1.wdp"/><Relationship Id="rId4" Type="http://schemas.openxmlformats.org/officeDocument/2006/relationships/image" Target="../media/image11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98B250AD-5EEA-C24D-8F00-A6428F0E3A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07837" y="1699022"/>
            <a:ext cx="4923235" cy="1790700"/>
          </a:xfrm>
        </p:spPr>
        <p:txBody>
          <a:bodyPr/>
          <a:lstStyle/>
          <a:p>
            <a:r>
              <a:rPr lang="en-US" altLang="en-US" sz="3600" dirty="0"/>
              <a:t>Review of Peripheral Blood and Bone Marrow Morphology:  Malignant Diseases</a:t>
            </a: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252F0D66-137E-FE47-8C21-F6B35E5632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507837" y="3558778"/>
            <a:ext cx="4923235" cy="1241822"/>
          </a:xfrm>
        </p:spPr>
        <p:txBody>
          <a:bodyPr/>
          <a:lstStyle/>
          <a:p>
            <a:r>
              <a:rPr lang="en-US" altLang="en-US" dirty="0"/>
              <a:t>Mark Fleming, MD, DPhil</a:t>
            </a:r>
          </a:p>
          <a:p>
            <a:r>
              <a:rPr lang="en-US" altLang="en-US" dirty="0"/>
              <a:t>Boston Children's Hospital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39900" y="1031139"/>
            <a:ext cx="8775700" cy="524544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/>
              <a:t>MLL rearranged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Most common ALL cytogenetics in infants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11q23, multiple partners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Sometimes cryptic: FISH confirms</a:t>
            </a:r>
          </a:p>
          <a:p>
            <a:pPr lvl="1"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400" dirty="0"/>
              <a:t>Philadelphia </a:t>
            </a:r>
            <a:r>
              <a:rPr lang="en-US" sz="2400" dirty="0" err="1"/>
              <a:t>chr</a:t>
            </a:r>
            <a:r>
              <a:rPr lang="en-US" sz="2400" dirty="0"/>
              <a:t> positive (</a:t>
            </a:r>
            <a:r>
              <a:rPr lang="en-US" sz="2400" dirty="0" err="1"/>
              <a:t>Ph</a:t>
            </a:r>
            <a:r>
              <a:rPr lang="en-US" sz="2400" baseline="30000" dirty="0"/>
              <a:t>+</a:t>
            </a:r>
            <a:r>
              <a:rPr lang="en-US" sz="2400" dirty="0"/>
              <a:t>)</a:t>
            </a:r>
          </a:p>
          <a:p>
            <a:pPr lvl="1">
              <a:spcBef>
                <a:spcPts val="0"/>
              </a:spcBef>
            </a:pPr>
            <a:r>
              <a:rPr lang="en-US" sz="2000" i="1" dirty="0"/>
              <a:t>BCR-ABL</a:t>
            </a:r>
            <a:r>
              <a:rPr lang="en-US" sz="2000" dirty="0"/>
              <a:t>, t(9;22)(q34;q11.2)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Karyotype/FISH/PCR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RT-PCR p190: </a:t>
            </a:r>
            <a:r>
              <a:rPr lang="en-US" sz="1600" i="1" dirty="0"/>
              <a:t>de novo </a:t>
            </a:r>
            <a:r>
              <a:rPr lang="en-US" sz="1600" dirty="0"/>
              <a:t>ALL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RT-PCR p210: CML and CML in blast crisis</a:t>
            </a:r>
          </a:p>
          <a:p>
            <a:pPr lvl="2"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2400" dirty="0" err="1"/>
              <a:t>Hypodiploid</a:t>
            </a:r>
            <a:r>
              <a:rPr lang="en-US" sz="2400" dirty="0"/>
              <a:t> ALL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Fewer than 45 chromosomes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Very poor prognosis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Low-hypodiploidy (32-39 </a:t>
            </a:r>
            <a:r>
              <a:rPr lang="en-US" sz="2000" dirty="0" err="1"/>
              <a:t>chr</a:t>
            </a:r>
            <a:r>
              <a:rPr lang="en-US" sz="2000" dirty="0"/>
              <a:t>) associated with germline TP53 mutations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400" dirty="0"/>
              <a:t>Near haploid ALL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400" dirty="0"/>
              <a:t>Ph-like B-ALL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Tyrosine kinase fusions (</a:t>
            </a:r>
            <a:r>
              <a:rPr lang="en-US" sz="2000" i="1" dirty="0"/>
              <a:t>e.g.</a:t>
            </a:r>
            <a:r>
              <a:rPr lang="en-US" sz="2000" dirty="0"/>
              <a:t>, </a:t>
            </a:r>
            <a:r>
              <a:rPr lang="en-US" sz="2000" i="1" dirty="0"/>
              <a:t>EPOR</a:t>
            </a:r>
            <a:r>
              <a:rPr lang="en-US" sz="2000" dirty="0"/>
              <a:t>, </a:t>
            </a:r>
            <a:r>
              <a:rPr lang="en-US" sz="2000" i="1" dirty="0"/>
              <a:t>CRLF2</a:t>
            </a:r>
            <a:r>
              <a:rPr lang="en-US" sz="2000" dirty="0"/>
              <a:t>) often with @Ig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±JAK2/3 alterations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± IKZF1 deletions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400" i="1" dirty="0"/>
              <a:t>IKZF1</a:t>
            </a:r>
            <a:r>
              <a:rPr lang="en-US" sz="2400" dirty="0"/>
              <a:t> (</a:t>
            </a:r>
            <a:r>
              <a:rPr lang="en-US" sz="2400" dirty="0" err="1"/>
              <a:t>Ikaros</a:t>
            </a:r>
            <a:r>
              <a:rPr lang="en-US" sz="2400" dirty="0"/>
              <a:t>) deletions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iAMP21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5+ </a:t>
            </a:r>
            <a:r>
              <a:rPr lang="en-US" sz="2000" i="1" dirty="0"/>
              <a:t>tandem</a:t>
            </a:r>
            <a:r>
              <a:rPr lang="en-US" sz="2000" dirty="0"/>
              <a:t> copies of RUNX1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FISH diagnosis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i="1" dirty="0"/>
              <a:t>MYC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Rarely in T-ALL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“L3” ALL is another disease!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0" y="19050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12950" y="425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More B-ALL Cytogenetics</a:t>
            </a:r>
            <a:br>
              <a:rPr lang="en-US" sz="3600" dirty="0"/>
            </a:br>
            <a:r>
              <a:rPr lang="en-US" sz="3600" i="1" dirty="0"/>
              <a:t>(bad actors)</a:t>
            </a:r>
          </a:p>
        </p:txBody>
      </p:sp>
    </p:spTree>
    <p:extLst>
      <p:ext uri="{BB962C8B-B14F-4D97-AF65-F5344CB8AC3E}">
        <p14:creationId xmlns:p14="http://schemas.microsoft.com/office/powerpoint/2010/main" val="241213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72942"/>
          </a:xfrm>
        </p:spPr>
      </p:pic>
    </p:spTree>
    <p:extLst>
      <p:ext uri="{BB962C8B-B14F-4D97-AF65-F5344CB8AC3E}">
        <p14:creationId xmlns:p14="http://schemas.microsoft.com/office/powerpoint/2010/main" val="260698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202" y="2150980"/>
            <a:ext cx="26955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39"/>
          <a:stretch/>
        </p:blipFill>
        <p:spPr bwMode="auto">
          <a:xfrm>
            <a:off x="4647520" y="2039855"/>
            <a:ext cx="2619375" cy="241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3689" y="2027154"/>
            <a:ext cx="2830111" cy="252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2" b="3766"/>
          <a:stretch/>
        </p:blipFill>
        <p:spPr bwMode="auto">
          <a:xfrm>
            <a:off x="4622120" y="4478254"/>
            <a:ext cx="2701569" cy="239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99" b="6454"/>
          <a:stretch/>
        </p:blipFill>
        <p:spPr bwMode="auto">
          <a:xfrm>
            <a:off x="2038201" y="4478254"/>
            <a:ext cx="2736318" cy="239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21" b="9145"/>
          <a:stretch/>
        </p:blipFill>
        <p:spPr bwMode="auto">
          <a:xfrm>
            <a:off x="7298289" y="4478254"/>
            <a:ext cx="2779013" cy="239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08200" y="113819"/>
            <a:ext cx="6311900" cy="2308324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en-US" sz="2400" b="1" dirty="0"/>
              <a:t>Bone marrow, </a:t>
            </a:r>
          </a:p>
          <a:p>
            <a:r>
              <a:rPr lang="en-US" sz="2400" b="1" dirty="0"/>
              <a:t>flow cytometry: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CD45+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HLA-DR+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CD19+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CD20 +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sCD22+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CD10+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/>
              <a:t>sIgM</a:t>
            </a:r>
            <a:r>
              <a:rPr lang="en-US" b="1" dirty="0"/>
              <a:t>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Clonal </a:t>
            </a:r>
            <a:r>
              <a:rPr lang="en-US" b="1" dirty="0" err="1"/>
              <a:t>sIg</a:t>
            </a:r>
            <a:r>
              <a:rPr lang="en-US" b="1" dirty="0" err="1">
                <a:latin typeface="Symbol" charset="2"/>
                <a:cs typeface="Symbol" charset="2"/>
              </a:rPr>
              <a:t>k</a:t>
            </a:r>
            <a:endParaRPr lang="en-US" b="1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Calibri"/>
                <a:cs typeface="Calibri"/>
              </a:rPr>
              <a:t>TdT</a:t>
            </a:r>
            <a:r>
              <a:rPr lang="en-US" b="1" dirty="0">
                <a:latin typeface="Calibri"/>
                <a:cs typeface="Calibri"/>
              </a:rPr>
              <a:t>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 cell/myeloid-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8896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46038"/>
            <a:ext cx="8229600" cy="83026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dirty="0" err="1"/>
              <a:t>Burkitt</a:t>
            </a:r>
            <a:r>
              <a:rPr lang="en-US" sz="3600" dirty="0"/>
              <a:t> Lymphoma/Leukemia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39900" y="1220859"/>
            <a:ext cx="8712200" cy="4876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i="1" dirty="0"/>
              <a:t>Morphology: </a:t>
            </a:r>
            <a:r>
              <a:rPr lang="en-US" sz="2000" dirty="0"/>
              <a:t>Intermediate-sized lymphoid cells with mature chromatin and deeply basophilic cytoplasm often with vacuolization.</a:t>
            </a:r>
          </a:p>
          <a:p>
            <a:pPr lvl="1">
              <a:defRPr/>
            </a:pPr>
            <a:r>
              <a:rPr lang="en-US" sz="1600" dirty="0"/>
              <a:t>Lymphoma/leukemia are the same disease manifesting with different predominant organ involvement: extramedullary tissues </a:t>
            </a:r>
            <a:r>
              <a:rPr lang="en-US" sz="1600" i="1" dirty="0"/>
              <a:t>vs.</a:t>
            </a:r>
            <a:r>
              <a:rPr lang="en-US" sz="1600" dirty="0"/>
              <a:t> blood/bone marrow</a:t>
            </a:r>
          </a:p>
          <a:p>
            <a:pPr eaLnBrk="1" hangingPunct="1">
              <a:defRPr/>
            </a:pPr>
            <a:r>
              <a:rPr lang="en-US" sz="2000" i="1" dirty="0" err="1"/>
              <a:t>Immunophenotype</a:t>
            </a:r>
            <a:r>
              <a:rPr lang="en-US" sz="2000" i="1" dirty="0"/>
              <a:t>: </a:t>
            </a:r>
            <a:r>
              <a:rPr lang="en-US" sz="2000" dirty="0"/>
              <a:t>Mature B cell </a:t>
            </a:r>
          </a:p>
          <a:p>
            <a:pPr lvl="1">
              <a:defRPr/>
            </a:pPr>
            <a:r>
              <a:rPr lang="en-US" sz="1600" dirty="0"/>
              <a:t>CD45 bright/CD19/CD20/sCD22/CD10 positive</a:t>
            </a:r>
          </a:p>
          <a:p>
            <a:pPr lvl="1" eaLnBrk="1" hangingPunct="1">
              <a:defRPr/>
            </a:pPr>
            <a:r>
              <a:rPr lang="en-US" sz="1600" dirty="0"/>
              <a:t>Monotypic surface immunoglobulin kappa or lambda light chain</a:t>
            </a:r>
          </a:p>
          <a:p>
            <a:pPr lvl="1" eaLnBrk="1" hangingPunct="1">
              <a:defRPr/>
            </a:pPr>
            <a:r>
              <a:rPr lang="en-US" sz="1600" dirty="0"/>
              <a:t>Negative for CD34 and </a:t>
            </a:r>
            <a:r>
              <a:rPr lang="en-US" sz="1600" dirty="0" err="1"/>
              <a:t>TdT</a:t>
            </a:r>
            <a:endParaRPr lang="en-US" sz="1600" dirty="0"/>
          </a:p>
          <a:p>
            <a:pPr lvl="1" eaLnBrk="1" hangingPunct="1">
              <a:defRPr/>
            </a:pPr>
            <a:r>
              <a:rPr lang="en-US" sz="1600" i="1" dirty="0"/>
              <a:t>Contrast with B-ALL that is often also CD10 positive, but has an otherwise immature phenotype that is CD45 dim, </a:t>
            </a:r>
            <a:r>
              <a:rPr lang="en-US" sz="1600" i="1" dirty="0" err="1"/>
              <a:t>TdT</a:t>
            </a:r>
            <a:r>
              <a:rPr lang="en-US" sz="1600" i="1" dirty="0"/>
              <a:t>+, CD34±, and negative for </a:t>
            </a:r>
            <a:r>
              <a:rPr lang="en-US" sz="1600" i="1" dirty="0" err="1"/>
              <a:t>sIg</a:t>
            </a:r>
            <a:r>
              <a:rPr lang="en-US" sz="1600" i="1" dirty="0"/>
              <a:t> and often negative for CD20.</a:t>
            </a:r>
          </a:p>
          <a:p>
            <a:pPr eaLnBrk="1" hangingPunct="1">
              <a:defRPr/>
            </a:pPr>
            <a:r>
              <a:rPr lang="en-US" sz="2000" dirty="0"/>
              <a:t>Genetics: </a:t>
            </a:r>
            <a:r>
              <a:rPr lang="en-US" sz="2000" i="1" dirty="0"/>
              <a:t>MYC</a:t>
            </a:r>
            <a:r>
              <a:rPr lang="en-US" sz="2000" dirty="0"/>
              <a:t> rearrangement: brings </a:t>
            </a:r>
            <a:r>
              <a:rPr lang="en-US" sz="2000" i="1" dirty="0"/>
              <a:t>MYC</a:t>
            </a:r>
            <a:r>
              <a:rPr lang="en-US" sz="2000" dirty="0"/>
              <a:t> in proximity to the </a:t>
            </a:r>
            <a:r>
              <a:rPr lang="en-US" sz="2000" i="1" dirty="0"/>
              <a:t>@Ig </a:t>
            </a:r>
            <a:r>
              <a:rPr lang="en-US" sz="2000" dirty="0"/>
              <a:t>locus enhancer, </a:t>
            </a:r>
            <a:r>
              <a:rPr lang="en-US" sz="2000" i="1" dirty="0"/>
              <a:t>not </a:t>
            </a:r>
            <a:r>
              <a:rPr lang="en-US" sz="2000" dirty="0"/>
              <a:t>a fusion cDNA/protein</a:t>
            </a:r>
          </a:p>
          <a:p>
            <a:pPr lvl="1" eaLnBrk="1" hangingPunct="1">
              <a:defRPr/>
            </a:pPr>
            <a:r>
              <a:rPr lang="en-US" sz="1600" dirty="0"/>
              <a:t>t(8;14)(q24;q32), MYC;@IGH </a:t>
            </a:r>
          </a:p>
          <a:p>
            <a:pPr lvl="1" eaLnBrk="1" hangingPunct="1">
              <a:defRPr/>
            </a:pPr>
            <a:r>
              <a:rPr lang="en-US" sz="1600" dirty="0"/>
              <a:t>t(8;22)(q24;q11), MYC;@IGL</a:t>
            </a:r>
          </a:p>
          <a:p>
            <a:pPr lvl="1">
              <a:defRPr/>
            </a:pPr>
            <a:r>
              <a:rPr lang="en-US" sz="1600" dirty="0"/>
              <a:t>t(2;8)(p12;q24), MYC;@IGK</a:t>
            </a:r>
          </a:p>
          <a:p>
            <a:pPr lvl="1" eaLnBrk="1" hangingPunct="1">
              <a:defRPr/>
            </a:pPr>
            <a:r>
              <a:rPr lang="en-US" sz="1600" dirty="0"/>
              <a:t>(Sometimes del 11q,  but this isn’t the boards answer)</a:t>
            </a:r>
          </a:p>
          <a:p>
            <a:pPr marL="914400" lvl="2" indent="0">
              <a:buNone/>
              <a:defRPr/>
            </a:pPr>
            <a:endParaRPr lang="en-US" sz="1400" dirty="0"/>
          </a:p>
          <a:p>
            <a:pPr lvl="2" eaLnBrk="1" hangingPunct="1"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1573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399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12 </a:t>
            </a:r>
            <a:r>
              <a:rPr lang="en-US" dirty="0" err="1"/>
              <a:t>y.o</a:t>
            </a:r>
            <a:r>
              <a:rPr lang="en-US" dirty="0"/>
              <a:t>. boy with WBC 86.2 K/</a:t>
            </a:r>
            <a:r>
              <a:rPr lang="en-US" dirty="0" err="1"/>
              <a:t>uL</a:t>
            </a:r>
            <a:br>
              <a:rPr lang="en-US" dirty="0"/>
            </a:br>
            <a:r>
              <a:rPr lang="en-US" dirty="0"/>
              <a:t>and an anterior </a:t>
            </a:r>
            <a:r>
              <a:rPr lang="en-US" dirty="0" err="1"/>
              <a:t>mediastinal</a:t>
            </a:r>
            <a:r>
              <a:rPr lang="en-US" dirty="0"/>
              <a:t> mass</a:t>
            </a:r>
          </a:p>
        </p:txBody>
      </p:sp>
    </p:spTree>
    <p:extLst>
      <p:ext uri="{BB962C8B-B14F-4D97-AF65-F5344CB8AC3E}">
        <p14:creationId xmlns:p14="http://schemas.microsoft.com/office/powerpoint/2010/main" val="146336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72942"/>
          </a:xfrm>
        </p:spPr>
      </p:pic>
    </p:spTree>
    <p:extLst>
      <p:ext uri="{BB962C8B-B14F-4D97-AF65-F5344CB8AC3E}">
        <p14:creationId xmlns:p14="http://schemas.microsoft.com/office/powerpoint/2010/main" val="3962690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98" b="4102"/>
          <a:stretch/>
        </p:blipFill>
        <p:spPr bwMode="auto">
          <a:xfrm>
            <a:off x="7880659" y="4408003"/>
            <a:ext cx="2390775" cy="222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10" y="115595"/>
            <a:ext cx="2169891" cy="204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243" y="2138386"/>
            <a:ext cx="2284190" cy="233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9143" y="157163"/>
            <a:ext cx="2322290" cy="22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584" y="111761"/>
            <a:ext cx="2390775" cy="222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668" y="4479440"/>
            <a:ext cx="2658533" cy="237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00767" y="2241552"/>
            <a:ext cx="3517900" cy="62786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endParaRPr lang="en-US" sz="1600" b="1" dirty="0"/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CD45 dim+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HLA-DR-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CD117-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CD34-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err="1"/>
              <a:t>TdT</a:t>
            </a:r>
            <a:r>
              <a:rPr lang="en-US" sz="1600" b="1" dirty="0"/>
              <a:t>+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CD10+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Other B cell-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Myeloid-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CD1a-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CD2+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sCD3-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cCD3+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CD5+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CD7+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CD4/8-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295900" y="459581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718426" y="5055872"/>
            <a:ext cx="3638858" cy="1295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Cytogenetics:</a:t>
            </a:r>
          </a:p>
          <a:p>
            <a:r>
              <a:rPr lang="en-US" sz="1600" dirty="0"/>
              <a:t>Normal karyotype</a:t>
            </a:r>
          </a:p>
          <a:p>
            <a:r>
              <a:rPr lang="en-US" sz="1600" dirty="0"/>
              <a:t>FISH: </a:t>
            </a:r>
            <a:r>
              <a:rPr lang="en-US" sz="1600" dirty="0" err="1"/>
              <a:t>chr</a:t>
            </a:r>
            <a:r>
              <a:rPr lang="en-US" sz="1600" dirty="0"/>
              <a:t> 9p (CDKN2A) deletion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068" y="2247901"/>
            <a:ext cx="24288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045AB2-A9A7-A24F-A3F8-1472A3DD2326}"/>
              </a:ext>
            </a:extLst>
          </p:cNvPr>
          <p:cNvSpPr/>
          <p:nvPr/>
        </p:nvSpPr>
        <p:spPr>
          <a:xfrm>
            <a:off x="1686199" y="2156216"/>
            <a:ext cx="3344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Peripheral blood flow cytometry:</a:t>
            </a:r>
          </a:p>
        </p:txBody>
      </p:sp>
    </p:spTree>
    <p:extLst>
      <p:ext uri="{BB962C8B-B14F-4D97-AF65-F5344CB8AC3E}">
        <p14:creationId xmlns:p14="http://schemas.microsoft.com/office/powerpoint/2010/main" val="2451282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4950"/>
            <a:ext cx="8229600" cy="654050"/>
          </a:xfrm>
        </p:spPr>
        <p:txBody>
          <a:bodyPr>
            <a:normAutofit/>
          </a:bodyPr>
          <a:lstStyle/>
          <a:p>
            <a:r>
              <a:rPr lang="en-US" sz="3600" dirty="0"/>
              <a:t>T lymphoblastic Leukemia/Lymphoma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1790700" y="1104900"/>
            <a:ext cx="8750300" cy="5575300"/>
          </a:xfrm>
        </p:spPr>
        <p:txBody>
          <a:bodyPr numCol="2">
            <a:noAutofit/>
          </a:bodyPr>
          <a:lstStyle/>
          <a:p>
            <a:r>
              <a:rPr lang="en-US" sz="2400" dirty="0"/>
              <a:t>Distinction between leukemia and lymphoma is “semantic”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sz="1800" dirty="0">
                <a:solidFill>
                  <a:schemeClr val="tx1"/>
                </a:solidFill>
              </a:rPr>
              <a:t>Blood/bone marrow vs. tissue manifestation of the same group of diseases.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sz="1800" dirty="0">
                <a:solidFill>
                  <a:schemeClr val="tx1"/>
                </a:solidFill>
              </a:rPr>
              <a:t>Leukemia often defined by the presence of substantial (&gt;25%) marrow involvement</a:t>
            </a:r>
          </a:p>
          <a:p>
            <a:r>
              <a:rPr lang="en-US" sz="2400" dirty="0"/>
              <a:t>Rearrangements between T cell receptor loci and are most common (</a:t>
            </a:r>
            <a:r>
              <a:rPr lang="en-US" sz="2400" i="1" dirty="0"/>
              <a:t>unlike </a:t>
            </a:r>
            <a:r>
              <a:rPr lang="en-US" sz="2400" u="sng" dirty="0"/>
              <a:t>most</a:t>
            </a:r>
            <a:r>
              <a:rPr lang="en-US" sz="2400" dirty="0"/>
              <a:t> B-ALL)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sz="1800" dirty="0">
                <a:solidFill>
                  <a:schemeClr val="tx1"/>
                </a:solidFill>
              </a:rPr>
              <a:t>TCR loci:</a:t>
            </a:r>
          </a:p>
          <a:p>
            <a:pPr lvl="2"/>
            <a:r>
              <a:rPr lang="en-US" sz="1800" dirty="0">
                <a:latin typeface="Symbol" charset="2"/>
                <a:cs typeface="Symbol" charset="2"/>
              </a:rPr>
              <a:t>a</a:t>
            </a:r>
            <a:r>
              <a:rPr lang="en-US" sz="1800" dirty="0"/>
              <a:t> and </a:t>
            </a:r>
            <a:r>
              <a:rPr lang="en-US" sz="1800" dirty="0">
                <a:latin typeface="Symbol" charset="2"/>
                <a:cs typeface="Symbol" charset="2"/>
              </a:rPr>
              <a:t>d</a:t>
            </a:r>
            <a:r>
              <a:rPr lang="en-US" sz="1800" dirty="0"/>
              <a:t> </a:t>
            </a:r>
            <a:r>
              <a:rPr lang="en-US" sz="1800" dirty="0">
                <a:cs typeface="Symbol" charset="2"/>
              </a:rPr>
              <a:t>loci:</a:t>
            </a:r>
            <a:r>
              <a:rPr lang="en-US" sz="1800" dirty="0"/>
              <a:t> 14q11.2</a:t>
            </a:r>
          </a:p>
          <a:p>
            <a:pPr lvl="2"/>
            <a:r>
              <a:rPr lang="en-US" sz="1800" dirty="0">
                <a:latin typeface="Symbol" charset="2"/>
                <a:cs typeface="Symbol" charset="2"/>
              </a:rPr>
              <a:t>b </a:t>
            </a:r>
            <a:r>
              <a:rPr lang="en-US" sz="1800" dirty="0">
                <a:latin typeface="+mj-lt"/>
                <a:cs typeface="Symbol" charset="2"/>
              </a:rPr>
              <a:t>locus: </a:t>
            </a:r>
            <a:r>
              <a:rPr lang="en-US" sz="1800" dirty="0"/>
              <a:t>7q35</a:t>
            </a:r>
          </a:p>
          <a:p>
            <a:pPr lvl="2"/>
            <a:r>
              <a:rPr lang="en-US" sz="1800" dirty="0">
                <a:latin typeface="Symbol" charset="2"/>
                <a:cs typeface="Symbol" charset="2"/>
              </a:rPr>
              <a:t>g</a:t>
            </a:r>
            <a:r>
              <a:rPr lang="en-US" sz="1800" dirty="0"/>
              <a:t> </a:t>
            </a:r>
            <a:r>
              <a:rPr lang="en-US" sz="1800" dirty="0">
                <a:cs typeface="Symbol" charset="2"/>
              </a:rPr>
              <a:t>locus: </a:t>
            </a:r>
            <a:r>
              <a:rPr lang="en-US" sz="1800" dirty="0"/>
              <a:t>7p14-15</a:t>
            </a:r>
          </a:p>
          <a:p>
            <a:pPr marL="914400" lvl="2" indent="0">
              <a:buNone/>
            </a:pPr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sz="1800" dirty="0">
                <a:solidFill>
                  <a:schemeClr val="tx1"/>
                </a:solidFill>
              </a:rPr>
              <a:t>Partner genes:</a:t>
            </a:r>
          </a:p>
          <a:p>
            <a:pPr lvl="2"/>
            <a:r>
              <a:rPr lang="en-US" sz="1800" i="1" dirty="0"/>
              <a:t>HOX11</a:t>
            </a:r>
            <a:r>
              <a:rPr lang="en-US" sz="1800" dirty="0"/>
              <a:t> (</a:t>
            </a:r>
            <a:r>
              <a:rPr lang="en-US" sz="1800" i="1" dirty="0"/>
              <a:t>TLX1</a:t>
            </a:r>
            <a:r>
              <a:rPr lang="en-US" sz="1800" dirty="0"/>
              <a:t>): 10q24</a:t>
            </a:r>
          </a:p>
          <a:p>
            <a:pPr lvl="2"/>
            <a:r>
              <a:rPr lang="en-US" sz="1800" i="1" dirty="0"/>
              <a:t>HOX11L2</a:t>
            </a:r>
            <a:r>
              <a:rPr lang="en-US" sz="1800" dirty="0"/>
              <a:t> (</a:t>
            </a:r>
            <a:r>
              <a:rPr lang="en-US" sz="1800" i="1" dirty="0"/>
              <a:t>TLX3</a:t>
            </a:r>
            <a:r>
              <a:rPr lang="en-US" sz="1800" dirty="0"/>
              <a:t>): 5q35</a:t>
            </a:r>
          </a:p>
          <a:p>
            <a:pPr lvl="2"/>
            <a:r>
              <a:rPr lang="en-US" sz="1800" dirty="0"/>
              <a:t>Many other hematopoietic  transcription factors</a:t>
            </a:r>
          </a:p>
          <a:p>
            <a:r>
              <a:rPr lang="en-US" sz="2400" i="1" dirty="0"/>
              <a:t>TAL1</a:t>
            </a:r>
            <a:r>
              <a:rPr lang="en-US" sz="2400" dirty="0"/>
              <a:t> translocations 1p32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sz="1800" dirty="0">
                <a:solidFill>
                  <a:schemeClr val="tx1"/>
                </a:solidFill>
              </a:rPr>
              <a:t>Often cryptic interstitial deletion</a:t>
            </a:r>
          </a:p>
          <a:p>
            <a:r>
              <a:rPr lang="en-US" sz="2400" dirty="0"/>
              <a:t>Deletion of 9p is common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sz="1800" dirty="0">
                <a:solidFill>
                  <a:schemeClr val="tx1"/>
                </a:solidFill>
              </a:rPr>
              <a:t>P16/INK4A/CDKN2A 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0512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BM2 S11-62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177" y="1"/>
            <a:ext cx="9125902" cy="6871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3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2" b="3718"/>
          <a:stretch/>
        </p:blipFill>
        <p:spPr bwMode="auto">
          <a:xfrm>
            <a:off x="4440215" y="1197476"/>
            <a:ext cx="2778125" cy="246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700" y="1197475"/>
            <a:ext cx="2649514" cy="236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5" b="6062"/>
          <a:stretch/>
        </p:blipFill>
        <p:spPr bwMode="auto">
          <a:xfrm>
            <a:off x="1689100" y="3606800"/>
            <a:ext cx="8358188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69140" y="586581"/>
            <a:ext cx="3665561" cy="409342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/>
              <a:t>Bone marrow, flow cytometry:</a:t>
            </a:r>
          </a:p>
          <a:p>
            <a:endParaRPr lang="en-US" sz="1600" dirty="0"/>
          </a:p>
          <a:p>
            <a:r>
              <a:rPr lang="en-US" sz="1600" dirty="0"/>
              <a:t>CD45 dim+</a:t>
            </a:r>
          </a:p>
          <a:p>
            <a:r>
              <a:rPr lang="en-US" sz="1600" b="1" dirty="0"/>
              <a:t>HLA-DR+</a:t>
            </a:r>
          </a:p>
          <a:p>
            <a:r>
              <a:rPr lang="en-US" sz="1600" b="1" dirty="0"/>
              <a:t>CD117 dim+</a:t>
            </a:r>
          </a:p>
          <a:p>
            <a:r>
              <a:rPr lang="en-US" sz="1600" b="1" dirty="0"/>
              <a:t>CD34+</a:t>
            </a:r>
          </a:p>
          <a:p>
            <a:r>
              <a:rPr lang="en-US" sz="1600" b="1" dirty="0" err="1"/>
              <a:t>TdT</a:t>
            </a:r>
            <a:r>
              <a:rPr lang="en-US" sz="1600" b="1" dirty="0"/>
              <a:t>+</a:t>
            </a:r>
          </a:p>
          <a:p>
            <a:endParaRPr lang="en-US" sz="1600" dirty="0"/>
          </a:p>
          <a:p>
            <a:r>
              <a:rPr lang="en-US" sz="1600" dirty="0"/>
              <a:t>CD19/20/22-</a:t>
            </a:r>
          </a:p>
          <a:p>
            <a:r>
              <a:rPr lang="en-US" sz="1600" dirty="0"/>
              <a:t>CD10-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CD1a-</a:t>
            </a:r>
          </a:p>
          <a:p>
            <a:r>
              <a:rPr lang="en-US" sz="1600" dirty="0"/>
              <a:t>CD2+</a:t>
            </a:r>
          </a:p>
          <a:p>
            <a:r>
              <a:rPr lang="en-US" sz="1600" dirty="0"/>
              <a:t>sCD3-</a:t>
            </a:r>
          </a:p>
          <a:p>
            <a:r>
              <a:rPr lang="en-US" sz="1600" b="1" dirty="0"/>
              <a:t>cCD3+</a:t>
            </a:r>
          </a:p>
          <a:p>
            <a:r>
              <a:rPr lang="en-US" sz="1600" b="1" dirty="0"/>
              <a:t>CD5-</a:t>
            </a:r>
          </a:p>
          <a:p>
            <a:r>
              <a:rPr lang="en-US" sz="1600" dirty="0"/>
              <a:t>CD7+</a:t>
            </a:r>
          </a:p>
          <a:p>
            <a:r>
              <a:rPr lang="en-US" sz="1600" dirty="0"/>
              <a:t>CD4-</a:t>
            </a:r>
          </a:p>
          <a:p>
            <a:r>
              <a:rPr lang="en-US" sz="1600" b="1" dirty="0"/>
              <a:t>CD8-</a:t>
            </a:r>
          </a:p>
          <a:p>
            <a:endParaRPr lang="en-US" sz="1600" b="1" dirty="0"/>
          </a:p>
          <a:p>
            <a:r>
              <a:rPr lang="en-US" sz="1600" b="1" dirty="0"/>
              <a:t>CD13 dim+ </a:t>
            </a:r>
          </a:p>
          <a:p>
            <a:r>
              <a:rPr lang="en-US" sz="1600" dirty="0"/>
              <a:t>Other myeloid-</a:t>
            </a:r>
          </a:p>
          <a:p>
            <a:endParaRPr lang="en-US" sz="1600" b="1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9312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C29F9-0932-410A-B7B5-71D2D30C1910}"/>
              </a:ext>
            </a:extLst>
          </p:cNvPr>
          <p:cNvSpPr/>
          <p:nvPr/>
        </p:nvSpPr>
        <p:spPr>
          <a:xfrm>
            <a:off x="1879600" y="1244600"/>
            <a:ext cx="8890000" cy="11172286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Hematopoietic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CD45 (LCA)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Immaturity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HLA-DR (MHC-II)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CD34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TdT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(lymphoid)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CD117 (myeloid)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lymphoid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CD20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sCD22/cCD22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CD10 (CALLA)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k/l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ymbol" charset="2"/>
              </a:rPr>
              <a:t>Ig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chain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lymphoid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CD1a (immature)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CD2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sCD3/cCD3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CD4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CD5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CD99 (immature)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NK cell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CD16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CD56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Myeloid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CD13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CD14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monocytic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CD33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CD64/65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monocytic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Myeloperoxidase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Lysozyme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Histochemistry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PAS (block-like in ALL)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MPO (myeloid)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NSE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monocytic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0FD35-A95A-46BD-91FF-40927CBC0789}"/>
              </a:ext>
            </a:extLst>
          </p:cNvPr>
          <p:cNvSpPr txBox="1"/>
          <p:nvPr/>
        </p:nvSpPr>
        <p:spPr>
          <a:xfrm>
            <a:off x="2688757" y="469900"/>
            <a:ext cx="68144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Hematopoietic Lineage Specific Markers</a:t>
            </a:r>
          </a:p>
        </p:txBody>
      </p:sp>
    </p:spTree>
    <p:extLst>
      <p:ext uri="{BB962C8B-B14F-4D97-AF65-F5344CB8AC3E}">
        <p14:creationId xmlns:p14="http://schemas.microsoft.com/office/powerpoint/2010/main" val="2539948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/>
              <a:t>T lymphoblastic Leukemia/Lymphoma </a:t>
            </a:r>
            <a:r>
              <a:rPr lang="en-US" sz="3600" b="1" dirty="0" err="1"/>
              <a:t>Immunophenotypes</a:t>
            </a:r>
            <a:endParaRPr lang="en-US" sz="36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81200" y="141763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/>
              <a:t>Often lack expression of one or more T lineage markers:</a:t>
            </a:r>
          </a:p>
          <a:p>
            <a:pPr lvl="1">
              <a:defRPr/>
            </a:pPr>
            <a:r>
              <a:rPr lang="en-US" sz="2000" dirty="0"/>
              <a:t>CD2, sCD3, CD4, CD5, CD7, CD8</a:t>
            </a:r>
          </a:p>
          <a:p>
            <a:pPr lvl="1">
              <a:defRPr/>
            </a:pPr>
            <a:r>
              <a:rPr lang="en-US" sz="2000" dirty="0"/>
              <a:t>May be CD10 (common ALL antigen/CALLA) positive</a:t>
            </a:r>
          </a:p>
          <a:p>
            <a:pPr lvl="1">
              <a:defRPr/>
            </a:pPr>
            <a:r>
              <a:rPr lang="en-US" sz="2000" dirty="0"/>
              <a:t>Sometimes co-express myeloid markers</a:t>
            </a:r>
          </a:p>
          <a:p>
            <a:pPr marL="457200" lvl="1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400" dirty="0"/>
              <a:t>Early T-precursor (ETP) phenotype</a:t>
            </a:r>
          </a:p>
          <a:p>
            <a:pPr lvl="1">
              <a:defRPr/>
            </a:pPr>
            <a:r>
              <a:rPr lang="en-US" sz="2000" dirty="0"/>
              <a:t>Defined by gene expression pattern</a:t>
            </a:r>
          </a:p>
          <a:p>
            <a:pPr lvl="1">
              <a:defRPr/>
            </a:pPr>
            <a:r>
              <a:rPr lang="en-US" sz="2000" dirty="0" err="1"/>
              <a:t>Immunophenotype</a:t>
            </a:r>
            <a:r>
              <a:rPr lang="en-US" sz="2000" dirty="0"/>
              <a:t> is a surrogate:</a:t>
            </a:r>
          </a:p>
          <a:p>
            <a:pPr lvl="2">
              <a:defRPr/>
            </a:pPr>
            <a:r>
              <a:rPr lang="en-US" sz="1800" dirty="0"/>
              <a:t>CD1a-, CD10-, CD8-, CD5 weak+ or negative </a:t>
            </a:r>
          </a:p>
          <a:p>
            <a:pPr lvl="2">
              <a:defRPr/>
            </a:pPr>
            <a:r>
              <a:rPr lang="en-US" sz="1800" dirty="0"/>
              <a:t>Positive for one or more stem/myeloid markers: CD117, CD34, HLA-DR, CD13, CD33, CD11b, CD65</a:t>
            </a:r>
          </a:p>
          <a:p>
            <a:pPr lvl="1">
              <a:defRPr/>
            </a:pPr>
            <a:r>
              <a:rPr lang="en-US" sz="2000" dirty="0"/>
              <a:t>Questionable clinical significance</a:t>
            </a:r>
          </a:p>
          <a:p>
            <a:pPr lvl="1"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204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2093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Acute Myeloid Leukemia</a:t>
            </a:r>
          </a:p>
        </p:txBody>
      </p:sp>
    </p:spTree>
    <p:extLst>
      <p:ext uri="{BB962C8B-B14F-4D97-AF65-F5344CB8AC3E}">
        <p14:creationId xmlns:p14="http://schemas.microsoft.com/office/powerpoint/2010/main" val="3868024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350" y="2446338"/>
            <a:ext cx="73533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16 </a:t>
            </a:r>
            <a:r>
              <a:rPr lang="en-US" dirty="0" err="1"/>
              <a:t>y.o</a:t>
            </a:r>
            <a:r>
              <a:rPr lang="en-US" dirty="0"/>
              <a:t>. girl with pancytopenia and </a:t>
            </a:r>
            <a:br>
              <a:rPr lang="en-US" dirty="0"/>
            </a:br>
            <a:r>
              <a:rPr lang="en-US" dirty="0"/>
              <a:t>? peripheral blasts</a:t>
            </a:r>
          </a:p>
        </p:txBody>
      </p:sp>
    </p:spTree>
    <p:extLst>
      <p:ext uri="{BB962C8B-B14F-4D97-AF65-F5344CB8AC3E}">
        <p14:creationId xmlns:p14="http://schemas.microsoft.com/office/powerpoint/2010/main" val="1720594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PB4 low S11-1073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23"/>
          <a:stretch/>
        </p:blipFill>
        <p:spPr bwMode="auto">
          <a:xfrm flipH="1" flipV="1">
            <a:off x="1524001" y="19244"/>
            <a:ext cx="9144003" cy="6838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B2 S11-1073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7632" y="4606478"/>
            <a:ext cx="2270367" cy="22515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B1 S11-1073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6505" y="4606477"/>
            <a:ext cx="2251127" cy="22322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CE9C4A2-ED86-9A44-AE9B-8272CC104993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7353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/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2838289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BM S11-1073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EFCA64-36B5-784E-9456-F5C85C177204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7353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/>
              <a:t>BMA</a:t>
            </a:r>
          </a:p>
        </p:txBody>
      </p:sp>
    </p:spTree>
    <p:extLst>
      <p:ext uri="{BB962C8B-B14F-4D97-AF65-F5344CB8AC3E}">
        <p14:creationId xmlns:p14="http://schemas.microsoft.com/office/powerpoint/2010/main" val="231171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M3 S11-1546">
            <a:extLst>
              <a:ext uri="{FF2B5EF4-FFF2-40B4-BE49-F238E27FC236}">
                <a16:creationId xmlns:a16="http://schemas.microsoft.com/office/drawing/2014/main" id="{8605E5B0-FA04-5344-BD84-0DD52DDE3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476" y="0"/>
            <a:ext cx="910828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047798-710B-EC47-85A4-93B4E35FB3E3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7353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/>
              <a:t>Same disease. Different patient</a:t>
            </a:r>
          </a:p>
        </p:txBody>
      </p:sp>
    </p:spTree>
    <p:extLst>
      <p:ext uri="{BB962C8B-B14F-4D97-AF65-F5344CB8AC3E}">
        <p14:creationId xmlns:p14="http://schemas.microsoft.com/office/powerpoint/2010/main" val="763139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57401" y="1911206"/>
            <a:ext cx="7924801" cy="4808394"/>
            <a:chOff x="533400" y="1546369"/>
            <a:chExt cx="7924801" cy="4808394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0285" y="1664565"/>
              <a:ext cx="2501853" cy="2138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353" r="4704" b="6659"/>
            <a:stretch/>
          </p:blipFill>
          <p:spPr bwMode="auto">
            <a:xfrm>
              <a:off x="533400" y="3898900"/>
              <a:ext cx="2476500" cy="226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319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00" r="5667" b="7482"/>
            <a:stretch/>
          </p:blipFill>
          <p:spPr bwMode="auto">
            <a:xfrm>
              <a:off x="3254375" y="3898899"/>
              <a:ext cx="2536825" cy="2260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320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99" r="6966"/>
            <a:stretch/>
          </p:blipFill>
          <p:spPr bwMode="auto">
            <a:xfrm>
              <a:off x="5943600" y="3898899"/>
              <a:ext cx="2501901" cy="2455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321" name="Picture 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24" b="6904"/>
            <a:stretch/>
          </p:blipFill>
          <p:spPr bwMode="auto">
            <a:xfrm>
              <a:off x="3233739" y="1546369"/>
              <a:ext cx="2557461" cy="235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322" name="Picture 1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112" b="10951"/>
            <a:stretch/>
          </p:blipFill>
          <p:spPr bwMode="auto">
            <a:xfrm>
              <a:off x="6019801" y="1584468"/>
              <a:ext cx="2438400" cy="223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917700" y="495735"/>
            <a:ext cx="5397500" cy="4339650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CD45 dim+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HLA-DR-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CD34-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TdT</a:t>
            </a:r>
            <a:r>
              <a:rPr lang="en-US" dirty="0"/>
              <a:t>-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CD117+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CD13+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CD15+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CD64+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CD19/20/22-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CD2/CD5/CD7-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MPO strongly+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43862" y="408311"/>
            <a:ext cx="36165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Karyotype:</a:t>
            </a:r>
            <a:endParaRPr lang="en-US" dirty="0"/>
          </a:p>
          <a:p>
            <a:pPr lvl="1">
              <a:defRPr/>
            </a:pPr>
            <a:r>
              <a:rPr lang="en-US" dirty="0"/>
              <a:t>46,XX,t(15;17)(q22;q12)[20]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AD201F-3BC6-F147-AC65-0194C1D1AF40}"/>
              </a:ext>
            </a:extLst>
          </p:cNvPr>
          <p:cNvSpPr/>
          <p:nvPr/>
        </p:nvSpPr>
        <p:spPr>
          <a:xfrm>
            <a:off x="1778000" y="408311"/>
            <a:ext cx="4040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Peripheral blood, flow cytometry:</a:t>
            </a:r>
          </a:p>
        </p:txBody>
      </p:sp>
    </p:spTree>
    <p:extLst>
      <p:ext uri="{BB962C8B-B14F-4D97-AF65-F5344CB8AC3E}">
        <p14:creationId xmlns:p14="http://schemas.microsoft.com/office/powerpoint/2010/main" val="1821878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Acute </a:t>
            </a:r>
            <a:r>
              <a:rPr lang="en-US" sz="3600" dirty="0" err="1"/>
              <a:t>Promyelocytic</a:t>
            </a:r>
            <a:r>
              <a:rPr lang="en-US" sz="3600" dirty="0"/>
              <a:t> Leukemia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33550" y="1085274"/>
            <a:ext cx="87249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2000" dirty="0"/>
              <a:t> </a:t>
            </a:r>
            <a:r>
              <a:rPr lang="en-US" sz="2400" dirty="0"/>
              <a:t>Defined by a retinoic receptor-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/>
              <a:t>  (</a:t>
            </a:r>
            <a:r>
              <a:rPr lang="en-US" sz="2400" i="1" dirty="0"/>
              <a:t>RARA</a:t>
            </a:r>
            <a:r>
              <a:rPr lang="en-US" sz="2400" dirty="0"/>
              <a:t>) translocation</a:t>
            </a:r>
          </a:p>
          <a:p>
            <a:pPr marL="800100" lvl="1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dirty="0"/>
              <a:t>t(15;17)(q22;q12): </a:t>
            </a:r>
            <a:r>
              <a:rPr lang="en-US" sz="2000" i="1" dirty="0"/>
              <a:t>PML;RARA</a:t>
            </a:r>
          </a:p>
          <a:p>
            <a:pPr marL="800100" lvl="1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dirty="0"/>
              <a:t>All-trans retinoic acid (ATRA) sensitive</a:t>
            </a:r>
          </a:p>
          <a:p>
            <a:pPr marL="800100" lvl="1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dirty="0"/>
              <a:t>Some variant translocations are ATRA resistant</a:t>
            </a:r>
          </a:p>
          <a:p>
            <a:pPr marL="1200150" lvl="2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1600" i="1" dirty="0"/>
              <a:t>e.g. </a:t>
            </a:r>
            <a:r>
              <a:rPr lang="en-US" sz="1600" dirty="0"/>
              <a:t>t(11;17)(q23;q12)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2000" dirty="0"/>
          </a:p>
          <a:p>
            <a:pPr>
              <a:spcBef>
                <a:spcPts val="0"/>
              </a:spcBef>
              <a:defRPr/>
            </a:pPr>
            <a:r>
              <a:rPr lang="en-US" sz="2400" i="1" u="sng" dirty="0" err="1"/>
              <a:t>Hyper</a:t>
            </a:r>
            <a:r>
              <a:rPr lang="en-US" sz="2400" dirty="0" err="1"/>
              <a:t>granular</a:t>
            </a:r>
            <a:r>
              <a:rPr lang="en-US" sz="2400" dirty="0"/>
              <a:t> variant (typical or classic FAB M3)</a:t>
            </a:r>
          </a:p>
          <a:p>
            <a:pPr lvl="1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dirty="0" err="1"/>
              <a:t>Hypergranular</a:t>
            </a:r>
            <a:r>
              <a:rPr lang="en-US" sz="2000" dirty="0"/>
              <a:t> dysplastic </a:t>
            </a:r>
            <a:r>
              <a:rPr lang="en-US" sz="2000" dirty="0" err="1"/>
              <a:t>promyelocytes</a:t>
            </a:r>
            <a:r>
              <a:rPr lang="en-US" sz="2000" dirty="0"/>
              <a:t>, many with multiple Auer rods, Intensely MPO+</a:t>
            </a:r>
          </a:p>
          <a:p>
            <a:pPr marL="800100" lvl="1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b="1" dirty="0"/>
              <a:t>HLA-DR-</a:t>
            </a:r>
            <a:r>
              <a:rPr lang="en-US" sz="2000" dirty="0"/>
              <a:t>/</a:t>
            </a:r>
            <a:r>
              <a:rPr lang="en-US" sz="2000" b="1" dirty="0"/>
              <a:t>CD34-</a:t>
            </a:r>
            <a:r>
              <a:rPr lang="en-US" sz="2000" dirty="0"/>
              <a:t>/CD117+/CD15+/CD64+/</a:t>
            </a:r>
            <a:r>
              <a:rPr lang="en-US" sz="2000" b="1" dirty="0"/>
              <a:t>CD2-</a:t>
            </a:r>
          </a:p>
          <a:p>
            <a:pPr marL="1257300" lvl="2" indent="-342900">
              <a:spcBef>
                <a:spcPts val="0"/>
              </a:spcBef>
              <a:defRPr/>
            </a:pPr>
            <a:r>
              <a:rPr lang="en-US" sz="1600" dirty="0"/>
              <a:t>One of the few HLA-DR negative acute leukemias (T-ALL, AMKL, and some </a:t>
            </a:r>
            <a:r>
              <a:rPr lang="en-US" sz="1600" dirty="0" err="1"/>
              <a:t>AMoL</a:t>
            </a:r>
            <a:r>
              <a:rPr lang="en-US" sz="1600" dirty="0"/>
              <a:t> being the other major exceptions)</a:t>
            </a:r>
          </a:p>
          <a:p>
            <a:pPr marL="914400" lvl="2" indent="0">
              <a:spcBef>
                <a:spcPts val="0"/>
              </a:spcBef>
              <a:buNone/>
              <a:defRPr/>
            </a:pPr>
            <a:endParaRPr lang="en-US" sz="1600" dirty="0"/>
          </a:p>
          <a:p>
            <a:pPr>
              <a:spcBef>
                <a:spcPts val="0"/>
              </a:spcBef>
              <a:defRPr/>
            </a:pPr>
            <a:r>
              <a:rPr lang="en-US" sz="2400" i="1" u="sng" dirty="0" err="1"/>
              <a:t>Micro</a:t>
            </a:r>
            <a:r>
              <a:rPr lang="en-US" sz="2400" dirty="0" err="1"/>
              <a:t>granular</a:t>
            </a:r>
            <a:r>
              <a:rPr lang="en-US" sz="2400" dirty="0"/>
              <a:t> variant (FAB M3v)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000" dirty="0"/>
              <a:t>Bi-lobed blasts with submicroscopic granules, only occasional </a:t>
            </a:r>
            <a:r>
              <a:rPr lang="en-US" sz="2000" dirty="0" err="1"/>
              <a:t>hypergranular</a:t>
            </a:r>
            <a:r>
              <a:rPr lang="en-US" sz="2000" dirty="0"/>
              <a:t> </a:t>
            </a:r>
            <a:r>
              <a:rPr lang="en-US" sz="2000" dirty="0" err="1"/>
              <a:t>promyelocytes</a:t>
            </a:r>
            <a:r>
              <a:rPr lang="en-US" sz="2000" dirty="0"/>
              <a:t>, still intensely MPO+</a:t>
            </a:r>
          </a:p>
          <a:p>
            <a:pPr marL="800100" lvl="1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dirty="0"/>
              <a:t>Often variant </a:t>
            </a:r>
            <a:r>
              <a:rPr lang="en-US" sz="2000" dirty="0" err="1"/>
              <a:t>immunophenotpe</a:t>
            </a:r>
            <a:r>
              <a:rPr lang="en-US" sz="2000" dirty="0"/>
              <a:t>: </a:t>
            </a:r>
            <a:r>
              <a:rPr lang="en-US" sz="2000" b="1" dirty="0"/>
              <a:t>HLA-DR+</a:t>
            </a:r>
            <a:r>
              <a:rPr lang="en-US" sz="2000" dirty="0"/>
              <a:t>/</a:t>
            </a:r>
            <a:r>
              <a:rPr lang="en-US" sz="2000" b="1" dirty="0"/>
              <a:t>CD34+</a:t>
            </a:r>
            <a:r>
              <a:rPr lang="en-US" sz="2000" dirty="0"/>
              <a:t>/ CD117+/CD15+/CD64+/</a:t>
            </a:r>
            <a:r>
              <a:rPr lang="en-US" sz="2000" b="1" dirty="0"/>
              <a:t>CD2+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66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2237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16 </a:t>
            </a:r>
            <a:r>
              <a:rPr lang="en-US" dirty="0" err="1"/>
              <a:t>y.o</a:t>
            </a:r>
            <a:r>
              <a:rPr lang="en-US" dirty="0"/>
              <a:t>. boy with a h/o AML s/p SCT </a:t>
            </a:r>
            <a:br>
              <a:rPr lang="en-US" dirty="0"/>
            </a:br>
            <a:r>
              <a:rPr lang="en-US" dirty="0"/>
              <a:t>now with pancytopenia</a:t>
            </a:r>
          </a:p>
        </p:txBody>
      </p:sp>
    </p:spTree>
    <p:extLst>
      <p:ext uri="{BB962C8B-B14F-4D97-AF65-F5344CB8AC3E}">
        <p14:creationId xmlns:p14="http://schemas.microsoft.com/office/powerpoint/2010/main" val="2023052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53501" y="1143498"/>
            <a:ext cx="6858000" cy="4571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296335" y="1227667"/>
            <a:ext cx="6858000" cy="440266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759700" y="4241800"/>
            <a:ext cx="292100" cy="16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692900" y="4622800"/>
            <a:ext cx="292100" cy="16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797300" y="4705350"/>
            <a:ext cx="292100" cy="16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489450" y="165100"/>
            <a:ext cx="2921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2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0" y="1016001"/>
            <a:ext cx="35433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0" y="3746501"/>
            <a:ext cx="37338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42902" y="402294"/>
            <a:ext cx="2314575" cy="6070600"/>
            <a:chOff x="5457827" y="787400"/>
            <a:chExt cx="2314575" cy="6070600"/>
          </a:xfrm>
        </p:grpSpPr>
        <p:pic>
          <p:nvPicPr>
            <p:cNvPr id="2" name="Picture 1"/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7827" y="787400"/>
              <a:ext cx="2238375" cy="2044700"/>
            </a:xfrm>
            <a:prstGeom prst="rect">
              <a:avLst/>
            </a:prstGeom>
          </p:spPr>
        </p:pic>
        <p:pic>
          <p:nvPicPr>
            <p:cNvPr id="5" name="Picture 4"/>
            <p:cNvPicPr preferRelativeResize="0"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7827" y="2882900"/>
              <a:ext cx="2314575" cy="2057400"/>
            </a:xfrm>
            <a:prstGeom prst="rect">
              <a:avLst/>
            </a:prstGeom>
          </p:spPr>
        </p:pic>
        <p:pic>
          <p:nvPicPr>
            <p:cNvPr id="6" name="Picture 5"/>
            <p:cNvPicPr preferRelativeResize="0"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5926" y="4902200"/>
              <a:ext cx="2228850" cy="19558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816100" y="385106"/>
            <a:ext cx="5778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Normal B and T cell phenotypes</a:t>
            </a:r>
          </a:p>
        </p:txBody>
      </p:sp>
    </p:spTree>
    <p:extLst>
      <p:ext uri="{BB962C8B-B14F-4D97-AF65-F5344CB8AC3E}">
        <p14:creationId xmlns:p14="http://schemas.microsoft.com/office/powerpoint/2010/main" val="1358694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63800" y="133440"/>
            <a:ext cx="7645401" cy="2585323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en-US" sz="2400" b="1" dirty="0"/>
              <a:t>Bone marrow, flow cytometry: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CD45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HLA-DR variably+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CD117+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CD34+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CD13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CD33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CD64/CD65 variably+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CD7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Other T cell-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 cell-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TdT</a:t>
            </a:r>
            <a:r>
              <a:rPr lang="en-US" dirty="0"/>
              <a:t>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MPO+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24100" y="2120901"/>
            <a:ext cx="7614166" cy="4597401"/>
            <a:chOff x="800100" y="2260600"/>
            <a:chExt cx="7614166" cy="459740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306" y="2399498"/>
              <a:ext cx="2291569" cy="2131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" y="4646613"/>
              <a:ext cx="2390775" cy="2105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0244" y="2260600"/>
              <a:ext cx="2466975" cy="2400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856"/>
            <a:stretch/>
          </p:blipFill>
          <p:spPr bwMode="auto">
            <a:xfrm>
              <a:off x="5660244" y="4607713"/>
              <a:ext cx="2442131" cy="2250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20" b="9226"/>
            <a:stretch/>
          </p:blipFill>
          <p:spPr bwMode="auto">
            <a:xfrm>
              <a:off x="3266776" y="4646612"/>
              <a:ext cx="2391074" cy="2211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5148" y="2260600"/>
              <a:ext cx="2340823" cy="249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229600" y="32258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7CB799E8-F6CE-4346-88F0-6298C1E54915}"/>
              </a:ext>
            </a:extLst>
          </p:cNvPr>
          <p:cNvSpPr/>
          <p:nvPr/>
        </p:nvSpPr>
        <p:spPr>
          <a:xfrm>
            <a:off x="8414328" y="2120901"/>
            <a:ext cx="1025237" cy="104717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Cytogenetics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Karyotype:</a:t>
            </a:r>
          </a:p>
          <a:p>
            <a:pPr lvl="1"/>
            <a:r>
              <a:rPr lang="en-US" dirty="0"/>
              <a:t>46,XY,inv(16)(p13.1q22)[3]/47,sl,+21[15]/46,XY[2]</a:t>
            </a:r>
          </a:p>
          <a:p>
            <a:r>
              <a:rPr lang="en-US" dirty="0"/>
              <a:t>FISH: </a:t>
            </a:r>
          </a:p>
          <a:p>
            <a:pPr lvl="1"/>
            <a:r>
              <a:rPr lang="en-US" dirty="0" err="1"/>
              <a:t>nuc</a:t>
            </a:r>
            <a:r>
              <a:rPr lang="en-US" dirty="0"/>
              <a:t> </a:t>
            </a:r>
            <a:r>
              <a:rPr lang="en-US" dirty="0" err="1"/>
              <a:t>ish</a:t>
            </a:r>
            <a:r>
              <a:rPr lang="en-US" dirty="0"/>
              <a:t>(CBFBx2)(5'CBFB </a:t>
            </a:r>
            <a:r>
              <a:rPr lang="en-US" dirty="0" err="1"/>
              <a:t>sep</a:t>
            </a:r>
            <a:r>
              <a:rPr lang="en-US" dirty="0"/>
              <a:t> 3'CBFBx1)[84/200]</a:t>
            </a:r>
          </a:p>
          <a:p>
            <a:pPr lvl="1"/>
            <a:r>
              <a:rPr lang="en-US" dirty="0"/>
              <a:t>Positive for a CBFB rearrangement (42.0% of cells)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Acute myelomonocytic leukemia with </a:t>
            </a:r>
          </a:p>
          <a:p>
            <a:pPr marL="0" indent="0" algn="ctr">
              <a:buNone/>
            </a:pPr>
            <a:r>
              <a:rPr lang="en-US" i="1" dirty="0"/>
              <a:t>inv(16)(p13.1q22) (FAB M4Eo)</a:t>
            </a:r>
          </a:p>
        </p:txBody>
      </p:sp>
    </p:spTree>
    <p:extLst>
      <p:ext uri="{BB962C8B-B14F-4D97-AF65-F5344CB8AC3E}">
        <p14:creationId xmlns:p14="http://schemas.microsoft.com/office/powerpoint/2010/main" val="3581566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2237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11 </a:t>
            </a:r>
            <a:r>
              <a:rPr lang="en-US" dirty="0" err="1"/>
              <a:t>y.o</a:t>
            </a:r>
            <a:r>
              <a:rPr lang="en-US" dirty="0"/>
              <a:t>. girl with leukocytosis, anemia and thrombocytopenia</a:t>
            </a:r>
          </a:p>
        </p:txBody>
      </p:sp>
    </p:spTree>
    <p:extLst>
      <p:ext uri="{BB962C8B-B14F-4D97-AF65-F5344CB8AC3E}">
        <p14:creationId xmlns:p14="http://schemas.microsoft.com/office/powerpoint/2010/main" val="2746814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3393" y="0"/>
            <a:ext cx="8607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4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MA 100x W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353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943" y="574757"/>
            <a:ext cx="2257081" cy="1968636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62" y="481100"/>
            <a:ext cx="2346960" cy="2103120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42" y="2630306"/>
            <a:ext cx="2241410" cy="2021841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860" y="517025"/>
            <a:ext cx="2367280" cy="2113280"/>
          </a:xfrm>
          <a:prstGeom prst="rect">
            <a:avLst/>
          </a:prstGeom>
        </p:spPr>
      </p:pic>
      <p:pic>
        <p:nvPicPr>
          <p:cNvPr id="10" name="Picture 9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860" y="2630305"/>
            <a:ext cx="2297402" cy="2047498"/>
          </a:xfrm>
          <a:prstGeom prst="rect">
            <a:avLst/>
          </a:prstGeom>
        </p:spPr>
      </p:pic>
      <p:pic>
        <p:nvPicPr>
          <p:cNvPr id="11" name="Picture 10"/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3913" y="2630305"/>
            <a:ext cx="2322386" cy="2047498"/>
          </a:xfrm>
          <a:prstGeom prst="rect">
            <a:avLst/>
          </a:prstGeom>
        </p:spPr>
      </p:pic>
      <p:pic>
        <p:nvPicPr>
          <p:cNvPr id="18" name="Picture 17"/>
          <p:cNvPicPr preferRelativeResize="0"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064" y="4784404"/>
            <a:ext cx="1740994" cy="1761138"/>
          </a:xfrm>
          <a:prstGeom prst="rect">
            <a:avLst/>
          </a:prstGeom>
        </p:spPr>
      </p:pic>
      <p:pic>
        <p:nvPicPr>
          <p:cNvPr id="19" name="Picture 18"/>
          <p:cNvPicPr preferRelativeResize="0"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418" y="4797711"/>
            <a:ext cx="1753520" cy="1761138"/>
          </a:xfrm>
          <a:prstGeom prst="rect">
            <a:avLst/>
          </a:prstGeom>
        </p:spPr>
      </p:pic>
      <p:pic>
        <p:nvPicPr>
          <p:cNvPr id="20" name="Picture 19"/>
          <p:cNvPicPr preferRelativeResize="0"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544" y="4822894"/>
            <a:ext cx="1829012" cy="1710775"/>
          </a:xfrm>
          <a:prstGeom prst="rect">
            <a:avLst/>
          </a:prstGeom>
        </p:spPr>
      </p:pic>
      <p:pic>
        <p:nvPicPr>
          <p:cNvPr id="21" name="Picture 20"/>
          <p:cNvPicPr preferRelativeResize="0"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8248917" y="4822894"/>
            <a:ext cx="1865023" cy="17107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B2F85B9-1E9D-9C4A-AC55-A4F020323470}"/>
              </a:ext>
            </a:extLst>
          </p:cNvPr>
          <p:cNvSpPr/>
          <p:nvPr/>
        </p:nvSpPr>
        <p:spPr>
          <a:xfrm>
            <a:off x="5075308" y="2878283"/>
            <a:ext cx="1025237" cy="1047173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5348B4-6E49-8F4E-A02F-C573D29F000D}"/>
              </a:ext>
            </a:extLst>
          </p:cNvPr>
          <p:cNvSpPr/>
          <p:nvPr/>
        </p:nvSpPr>
        <p:spPr>
          <a:xfrm>
            <a:off x="5680290" y="1153821"/>
            <a:ext cx="1025237" cy="1047173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0836D2-FB45-5A47-8222-9E6C7869098D}"/>
              </a:ext>
            </a:extLst>
          </p:cNvPr>
          <p:cNvSpPr/>
          <p:nvPr/>
        </p:nvSpPr>
        <p:spPr>
          <a:xfrm>
            <a:off x="2655822" y="3301276"/>
            <a:ext cx="1025237" cy="1047173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891F4F-89FC-FD4B-A0EE-0645E5A2E6D2}"/>
              </a:ext>
            </a:extLst>
          </p:cNvPr>
          <p:cNvSpPr/>
          <p:nvPr/>
        </p:nvSpPr>
        <p:spPr>
          <a:xfrm>
            <a:off x="4656074" y="5124098"/>
            <a:ext cx="563419" cy="554183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64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0951" y="4086202"/>
            <a:ext cx="79337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i="1" dirty="0">
                <a:solidFill>
                  <a:srgbClr val="000000"/>
                </a:solidFill>
              </a:rPr>
              <a:t>Cytogenetics:</a:t>
            </a:r>
          </a:p>
          <a:p>
            <a:pPr marL="914400" lvl="1" indent="-457200">
              <a:buFont typeface="Lucida Grande"/>
              <a:buChar char="-"/>
            </a:pPr>
            <a:r>
              <a:rPr lang="en-US" sz="2000" dirty="0"/>
              <a:t>46, </a:t>
            </a:r>
            <a:r>
              <a:rPr lang="en-US" sz="2000" dirty="0" err="1"/>
              <a:t>XX,t</a:t>
            </a:r>
            <a:r>
              <a:rPr lang="en-US" sz="2000" dirty="0"/>
              <a:t>(8;21)(q22;q22)[15]/46,XX[5]</a:t>
            </a:r>
          </a:p>
          <a:p>
            <a:pPr lvl="1"/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400" b="1" i="1" dirty="0">
                <a:solidFill>
                  <a:srgbClr val="000000"/>
                </a:solidFill>
              </a:rPr>
              <a:t>FISH: </a:t>
            </a:r>
          </a:p>
          <a:p>
            <a:pPr marL="914400" lvl="1" indent="-457200">
              <a:buFont typeface="Lucida Grande"/>
              <a:buChar char="-"/>
            </a:pPr>
            <a:r>
              <a:rPr lang="en-US" sz="2400" dirty="0">
                <a:solidFill>
                  <a:srgbClr val="000000"/>
                </a:solidFill>
              </a:rPr>
              <a:t>Positive for an ETO/AML rearrangement (65% of cells).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0951" y="1250097"/>
            <a:ext cx="8877300" cy="323165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Bone marrow, flow cytometry: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CD45 dim+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/>
              <a:t>HLA-DR+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/>
              <a:t>CD117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/>
              <a:t>CD34+</a:t>
            </a:r>
          </a:p>
          <a:p>
            <a:pPr marL="342900" indent="-342900">
              <a:buFont typeface="Arial"/>
              <a:buChar char="•"/>
            </a:pPr>
            <a:endParaRPr lang="en-US" sz="2000" b="1" dirty="0"/>
          </a:p>
          <a:p>
            <a:pPr marL="800100" lvl="1" indent="-342900">
              <a:buFont typeface="Arial"/>
              <a:buChar char="•"/>
            </a:pPr>
            <a:r>
              <a:rPr lang="en-US" sz="2000" b="1" dirty="0" err="1"/>
              <a:t>TdT</a:t>
            </a:r>
            <a:r>
              <a:rPr lang="en-US" sz="2000" b="1" dirty="0"/>
              <a:t>-/+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MPO+</a:t>
            </a:r>
            <a:endParaRPr lang="en-US" sz="2000" b="1" dirty="0"/>
          </a:p>
          <a:p>
            <a:pPr marL="342900" indent="-342900">
              <a:buFont typeface="Arial"/>
              <a:buChar char="•"/>
            </a:pPr>
            <a:endParaRPr lang="en-US" sz="2000" b="1" dirty="0"/>
          </a:p>
          <a:p>
            <a:pPr marL="342900" indent="-342900">
              <a:buFont typeface="Arial"/>
              <a:buChar char="•"/>
            </a:pPr>
            <a:endParaRPr lang="en-US" sz="2000" b="1" dirty="0"/>
          </a:p>
          <a:p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000" b="1" dirty="0"/>
              <a:t>CD19+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CD20/CD22-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CD10-</a:t>
            </a:r>
          </a:p>
          <a:p>
            <a:pPr marL="342900" indent="-342900">
              <a:buFont typeface="Arial"/>
              <a:buChar char="•"/>
            </a:pPr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000" b="1" dirty="0"/>
              <a:t>CD13+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/>
              <a:t>CD33+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Other myeloid-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1" y="419101"/>
            <a:ext cx="8527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Morphology: </a:t>
            </a:r>
            <a:r>
              <a:rPr lang="en-US" sz="2400" dirty="0"/>
              <a:t>Bone marrow aspirate: 10% blasts, dysplastic myeloid maturation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610" y="6186882"/>
            <a:ext cx="599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Acute myeloid leukemia with t(8;21) (FAB M2)  </a:t>
            </a:r>
          </a:p>
        </p:txBody>
      </p:sp>
    </p:spTree>
    <p:extLst>
      <p:ext uri="{BB962C8B-B14F-4D97-AF65-F5344CB8AC3E}">
        <p14:creationId xmlns:p14="http://schemas.microsoft.com/office/powerpoint/2010/main" val="4149954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81200" y="1150626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err="1"/>
              <a:t>inv</a:t>
            </a:r>
            <a:r>
              <a:rPr lang="en-US" sz="2400" dirty="0"/>
              <a:t>(16)(p13.1q22) or t(16;16)(p13.1;q22)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FAB M4Eo</a:t>
            </a:r>
          </a:p>
          <a:p>
            <a:pPr lvl="2">
              <a:spcBef>
                <a:spcPts val="0"/>
              </a:spcBef>
            </a:pPr>
            <a:r>
              <a:rPr lang="en-US" sz="1800" dirty="0" err="1"/>
              <a:t>Myelomonocytic</a:t>
            </a:r>
            <a:r>
              <a:rPr lang="en-US" sz="1800" dirty="0"/>
              <a:t> differentiation with abnormal </a:t>
            </a:r>
            <a:r>
              <a:rPr lang="en-US" sz="1800" dirty="0" err="1"/>
              <a:t>eosinophils</a:t>
            </a:r>
            <a:endParaRPr lang="en-US" sz="1800" dirty="0"/>
          </a:p>
          <a:p>
            <a:pPr lvl="2">
              <a:spcBef>
                <a:spcPts val="0"/>
              </a:spcBef>
            </a:pPr>
            <a:r>
              <a:rPr lang="en-US" sz="1800" dirty="0"/>
              <a:t>“</a:t>
            </a:r>
            <a:r>
              <a:rPr lang="en-US" sz="1800" dirty="0" err="1"/>
              <a:t>Eo-basos</a:t>
            </a:r>
            <a:r>
              <a:rPr lang="en-US" sz="1800" dirty="0"/>
              <a:t>”—eosinophil precursors with basophilic granules.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CBFB-MYH11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FISH or RT-PCR necessary; often cryptic on karyotype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t(8;21)(q22;q22)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FAB M2 morphology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Myeloid leukemia with maturation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Salmon pink granules and long, slender Auer rods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RUNX1-RUNX1T1; AML-ETO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RUNX1 = AML1 = CBFA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Karyotype or 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12643" y="422207"/>
            <a:ext cx="5566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“Core binding factor” (CBF) AML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6054226"/>
            <a:ext cx="7987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These and certain other AML are defined by cytogenetics, not blasts &gt;20%</a:t>
            </a:r>
          </a:p>
        </p:txBody>
      </p:sp>
    </p:spTree>
    <p:extLst>
      <p:ext uri="{BB962C8B-B14F-4D97-AF65-F5344CB8AC3E}">
        <p14:creationId xmlns:p14="http://schemas.microsoft.com/office/powerpoint/2010/main" val="2085315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2253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Infants with leukemia</a:t>
            </a:r>
          </a:p>
        </p:txBody>
      </p:sp>
    </p:spTree>
    <p:extLst>
      <p:ext uri="{BB962C8B-B14F-4D97-AF65-F5344CB8AC3E}">
        <p14:creationId xmlns:p14="http://schemas.microsoft.com/office/powerpoint/2010/main" val="2966657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1923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Infant female with WBC 100K cells/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21893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2093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Acute Lymphoblastic Leukemia</a:t>
            </a:r>
          </a:p>
        </p:txBody>
      </p:sp>
    </p:spTree>
    <p:extLst>
      <p:ext uri="{BB962C8B-B14F-4D97-AF65-F5344CB8AC3E}">
        <p14:creationId xmlns:p14="http://schemas.microsoft.com/office/powerpoint/2010/main" val="628439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(4;11) 1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48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949980" y="2506599"/>
            <a:ext cx="6292043" cy="3917252"/>
            <a:chOff x="241300" y="215899"/>
            <a:chExt cx="8389391" cy="5223003"/>
          </a:xfrm>
        </p:grpSpPr>
        <p:sp>
          <p:nvSpPr>
            <p:cNvPr id="6" name="Rectangle 5"/>
            <p:cNvSpPr/>
            <p:nvPr/>
          </p:nvSpPr>
          <p:spPr>
            <a:xfrm>
              <a:off x="2286000" y="1722735"/>
              <a:ext cx="4572000" cy="1231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7" name="Picture 6"/>
            <p:cNvPicPr preferRelativeResize="0"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8508" y="295882"/>
              <a:ext cx="2772183" cy="2552547"/>
            </a:xfrm>
            <a:prstGeom prst="rect">
              <a:avLst/>
            </a:prstGeom>
          </p:spPr>
        </p:pic>
        <p:pic>
          <p:nvPicPr>
            <p:cNvPr id="8" name="Picture 7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500" y="2899229"/>
              <a:ext cx="8101152" cy="2539673"/>
            </a:xfrm>
            <a:prstGeom prst="rect">
              <a:avLst/>
            </a:prstGeom>
          </p:spPr>
        </p:pic>
        <p:pic>
          <p:nvPicPr>
            <p:cNvPr id="9" name="Picture 8"/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4551" y="215899"/>
              <a:ext cx="2855557" cy="2683330"/>
            </a:xfrm>
            <a:prstGeom prst="rect">
              <a:avLst/>
            </a:prstGeom>
          </p:spPr>
        </p:pic>
        <p:pic>
          <p:nvPicPr>
            <p:cNvPr id="10" name="Picture 9"/>
            <p:cNvPicPr preferRelativeResize="0"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241300" y="215899"/>
              <a:ext cx="3014682" cy="268332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17700" y="613773"/>
            <a:ext cx="5800092" cy="378565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CD45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HLA-DR+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CD34+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TdT</a:t>
            </a:r>
            <a:r>
              <a:rPr lang="en-US" dirty="0"/>
              <a:t>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CD19+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CD20-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sCD22+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CD10-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sIg</a:t>
            </a:r>
            <a:r>
              <a:rPr lang="en-US" dirty="0"/>
              <a:t>-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CD15-/+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 cell-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Other myeloid-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7594600" y="280986"/>
            <a:ext cx="32512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Karyotype:</a:t>
            </a:r>
          </a:p>
          <a:p>
            <a:endParaRPr lang="en-US" dirty="0"/>
          </a:p>
          <a:p>
            <a:r>
              <a:rPr lang="en-US" sz="2000" dirty="0"/>
              <a:t>46,XX,t(4;11)(q21;q23)[20]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50C8B5-E200-DB46-957B-1167A79B2E54}"/>
              </a:ext>
            </a:extLst>
          </p:cNvPr>
          <p:cNvSpPr/>
          <p:nvPr/>
        </p:nvSpPr>
        <p:spPr>
          <a:xfrm>
            <a:off x="1765301" y="250195"/>
            <a:ext cx="4962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Peripheral blood, flow cytometry:</a:t>
            </a:r>
          </a:p>
        </p:txBody>
      </p:sp>
    </p:spTree>
    <p:extLst>
      <p:ext uri="{BB962C8B-B14F-4D97-AF65-F5344CB8AC3E}">
        <p14:creationId xmlns:p14="http://schemas.microsoft.com/office/powerpoint/2010/main" val="2504149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1923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Infant female with WBC 100K/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and multiple non-tender, violaceous skin nodules</a:t>
            </a:r>
          </a:p>
        </p:txBody>
      </p:sp>
    </p:spTree>
    <p:extLst>
      <p:ext uri="{BB962C8B-B14F-4D97-AF65-F5344CB8AC3E}">
        <p14:creationId xmlns:p14="http://schemas.microsoft.com/office/powerpoint/2010/main" val="2587372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60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57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704" y="374650"/>
            <a:ext cx="2185980" cy="20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1794" y="374649"/>
            <a:ext cx="2185980" cy="202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278" y="2438400"/>
            <a:ext cx="2151690" cy="216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584" y="2524126"/>
            <a:ext cx="215169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6478" y="4808222"/>
            <a:ext cx="79257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b="1" i="1" dirty="0"/>
              <a:t>Karyotype: 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46,XX,t(6;13)(q27;q14),inv(10)(p12.2q21.1)[14]//46,XY[6]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400" b="1" i="1" dirty="0"/>
              <a:t>FISH: </a:t>
            </a:r>
          </a:p>
          <a:p>
            <a:r>
              <a:rPr lang="en-US" dirty="0"/>
              <a:t>         </a:t>
            </a:r>
            <a:r>
              <a:rPr lang="en-US" dirty="0" err="1"/>
              <a:t>nuc</a:t>
            </a:r>
            <a:r>
              <a:rPr lang="en-US" dirty="0"/>
              <a:t> </a:t>
            </a:r>
            <a:r>
              <a:rPr lang="en-US" dirty="0" err="1"/>
              <a:t>ish</a:t>
            </a:r>
            <a:r>
              <a:rPr lang="en-US" dirty="0"/>
              <a:t>(MLLx3)(5'MLL </a:t>
            </a:r>
            <a:r>
              <a:rPr lang="en-US" dirty="0" err="1"/>
              <a:t>sep</a:t>
            </a:r>
            <a:r>
              <a:rPr lang="en-US" dirty="0"/>
              <a:t> 3'MLLx1)[176/200]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Positive for a rearrangement of the MLL gene at 11q23 (88.0% of cells)</a:t>
            </a:r>
          </a:p>
        </p:txBody>
      </p:sp>
      <p:sp>
        <p:nvSpPr>
          <p:cNvPr id="3" name="Rectangle 2"/>
          <p:cNvSpPr/>
          <p:nvPr/>
        </p:nvSpPr>
        <p:spPr>
          <a:xfrm>
            <a:off x="6467174" y="540753"/>
            <a:ext cx="4572000" cy="34163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CD45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HLA-DR+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CD117 variably+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CD34-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TdT</a:t>
            </a:r>
            <a:r>
              <a:rPr lang="en-US" dirty="0"/>
              <a:t>-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MPO-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 cell-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 cell-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CD13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CD33-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CD14+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CD64+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CD65+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75EEDE-DDA6-444A-AADF-187AAFEDFBF4}"/>
              </a:ext>
            </a:extLst>
          </p:cNvPr>
          <p:cNvSpPr/>
          <p:nvPr/>
        </p:nvSpPr>
        <p:spPr>
          <a:xfrm>
            <a:off x="6251274" y="356088"/>
            <a:ext cx="4787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Peripheral blood flow cytometry:</a:t>
            </a:r>
          </a:p>
        </p:txBody>
      </p:sp>
    </p:spTree>
    <p:extLst>
      <p:ext uri="{BB962C8B-B14F-4D97-AF65-F5344CB8AC3E}">
        <p14:creationId xmlns:p14="http://schemas.microsoft.com/office/powerpoint/2010/main" val="2505436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/>
              <a:t>Acute monoblastic leukemia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33600" y="1752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dirty="0"/>
              <a:t>Large blasts, NSE+, often involving skin, CNS and other extramedullary sites.</a:t>
            </a:r>
          </a:p>
          <a:p>
            <a:pPr>
              <a:defRPr/>
            </a:pPr>
            <a:r>
              <a:rPr lang="en-US" sz="2600" i="1" dirty="0"/>
              <a:t>MLL</a:t>
            </a:r>
            <a:r>
              <a:rPr lang="en-US" sz="2600" dirty="0"/>
              <a:t> translocations common, particularly in infants</a:t>
            </a:r>
          </a:p>
          <a:p>
            <a:pPr lvl="1">
              <a:defRPr/>
            </a:pPr>
            <a:r>
              <a:rPr lang="en-US" sz="2200" dirty="0"/>
              <a:t>Many translocation partners</a:t>
            </a:r>
          </a:p>
          <a:p>
            <a:pPr lvl="2">
              <a:defRPr/>
            </a:pPr>
            <a:r>
              <a:rPr lang="en-US" sz="1800" dirty="0"/>
              <a:t>t(9;11)(p23;q23), t(6;11)(q27;q23), t(10;11)(p12;q23), t(11;19)(q23;p13.3), etc</a:t>
            </a:r>
            <a:r>
              <a:rPr lang="mr-IN" sz="1800" dirty="0"/>
              <a:t>…</a:t>
            </a:r>
            <a:endParaRPr lang="en-US" sz="1800" dirty="0"/>
          </a:p>
          <a:p>
            <a:pPr lvl="2">
              <a:defRPr/>
            </a:pPr>
            <a:r>
              <a:rPr lang="en-US" sz="1800" dirty="0"/>
              <a:t>t(4;11)(q21;q23) seen in ALL is unusual in AML</a:t>
            </a:r>
          </a:p>
          <a:p>
            <a:pPr lvl="1">
              <a:defRPr/>
            </a:pPr>
            <a:r>
              <a:rPr lang="en-US" sz="2000" dirty="0"/>
              <a:t>Often not identifiable by karyotype</a:t>
            </a:r>
          </a:p>
          <a:p>
            <a:pPr lvl="2">
              <a:defRPr/>
            </a:pPr>
            <a:r>
              <a:rPr lang="en-US" sz="1800" i="1" dirty="0"/>
              <a:t>MLL</a:t>
            </a:r>
            <a:r>
              <a:rPr lang="en-US" sz="1800" dirty="0"/>
              <a:t> FISH required</a:t>
            </a:r>
          </a:p>
          <a:p>
            <a:pPr lvl="1">
              <a:defRPr/>
            </a:pPr>
            <a:r>
              <a:rPr lang="en-US" sz="2000" i="1" dirty="0"/>
              <a:t>MLL</a:t>
            </a:r>
            <a:r>
              <a:rPr lang="en-US" sz="2000" dirty="0"/>
              <a:t> translocations also seen in </a:t>
            </a:r>
            <a:r>
              <a:rPr lang="en-US" sz="2000" dirty="0" err="1"/>
              <a:t>biphenotypic</a:t>
            </a:r>
            <a:r>
              <a:rPr lang="en-US" sz="2000" dirty="0"/>
              <a:t> and therapy-related leukemias (AML&gt;&gt;&gt;ALL)</a:t>
            </a:r>
          </a:p>
        </p:txBody>
      </p:sp>
    </p:spTree>
    <p:extLst>
      <p:ext uri="{BB962C8B-B14F-4D97-AF65-F5344CB8AC3E}">
        <p14:creationId xmlns:p14="http://schemas.microsoft.com/office/powerpoint/2010/main" val="4024451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63072" y="1052283"/>
            <a:ext cx="96658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30-week pre-term female infant with hydrops and common </a:t>
            </a:r>
            <a:r>
              <a:rPr lang="en-US" dirty="0" err="1">
                <a:latin typeface="+mn-lt"/>
              </a:rPr>
              <a:t>atrio</a:t>
            </a:r>
            <a:r>
              <a:rPr lang="en-US" dirty="0">
                <a:latin typeface="+mn-lt"/>
              </a:rPr>
              <a:t>-ventricular canal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90800" y="3045998"/>
            <a:ext cx="5537200" cy="292300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WBC 76.1 </a:t>
            </a:r>
            <a:r>
              <a:rPr lang="en-US" sz="2400" dirty="0">
                <a:cs typeface="Arial"/>
              </a:rPr>
              <a:t> K cells/</a:t>
            </a:r>
            <a:r>
              <a:rPr lang="en-US" sz="2400" dirty="0" err="1">
                <a:cs typeface="Arial"/>
              </a:rPr>
              <a:t>uL</a:t>
            </a:r>
            <a:endParaRPr lang="en-US" sz="2400" dirty="0">
              <a:cs typeface="Arial"/>
            </a:endParaRPr>
          </a:p>
          <a:p>
            <a:pPr lvl="1">
              <a:spcBef>
                <a:spcPts val="0"/>
              </a:spcBef>
            </a:pPr>
            <a:r>
              <a:rPr lang="en-US" sz="1800" dirty="0">
                <a:cs typeface="Arial"/>
              </a:rPr>
              <a:t>24% NRBCs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Arial"/>
              </a:rPr>
              <a:t>68% blasts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400" dirty="0"/>
              <a:t>HCT 39.5%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PLT 360 K </a:t>
            </a:r>
            <a:r>
              <a:rPr lang="en-US" sz="2400" dirty="0">
                <a:cs typeface="Arial"/>
              </a:rPr>
              <a:t>cells/</a:t>
            </a:r>
            <a:r>
              <a:rPr lang="en-US" sz="2400" dirty="0" err="1">
                <a:cs typeface="Arial"/>
              </a:rPr>
              <a:t>uL</a:t>
            </a:r>
            <a:endParaRPr lang="en-US" sz="2400" dirty="0"/>
          </a:p>
          <a:p>
            <a:pPr>
              <a:spcBef>
                <a:spcPts val="0"/>
              </a:spcBef>
            </a:pPr>
            <a:r>
              <a:rPr lang="hr-HR" sz="2400" dirty="0"/>
              <a:t>PT/PTT 64/73.5, fibrinogen &lt;35. 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Uric acid 7.8, LDH 2885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1155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udelo, P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0201" y="1193799"/>
            <a:ext cx="6858000" cy="4470402"/>
          </a:xfrm>
          <a:prstGeom prst="rect">
            <a:avLst/>
          </a:prstGeom>
        </p:spPr>
      </p:pic>
      <p:pic>
        <p:nvPicPr>
          <p:cNvPr id="3" name="Picture 2" descr="Agudelo, PB 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133896" y="0"/>
            <a:ext cx="4534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9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4707" y="661737"/>
            <a:ext cx="3427157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CD45 dim+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HLA-DR-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CD117+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CD34+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CD61 bright+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CD41 bright+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CD71 variable+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CD4 variable+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CD7 variable+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CD56 subset+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CD13 dim+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CD33 dim+ to negative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CD64 dim+ to negative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Negative for HLA-DR, CD2, CD10, CD14, CD15, CD16, CD19, CD20, and MPO.</a:t>
            </a:r>
          </a:p>
        </p:txBody>
      </p:sp>
      <p:pic>
        <p:nvPicPr>
          <p:cNvPr id="2" name="Picture 1" descr="Screen Shot 2015-09-29 at 5.34.23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0"/>
          <a:stretch/>
        </p:blipFill>
        <p:spPr>
          <a:xfrm>
            <a:off x="1502646" y="375412"/>
            <a:ext cx="4876800" cy="4150271"/>
          </a:xfrm>
          <a:prstGeom prst="rect">
            <a:avLst/>
          </a:prstGeom>
        </p:spPr>
      </p:pic>
      <p:pic>
        <p:nvPicPr>
          <p:cNvPr id="4" name="Picture 3" descr="Screen Shot 2015-09-29 at 5.35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046" y="4666675"/>
            <a:ext cx="1676400" cy="1608208"/>
          </a:xfrm>
          <a:prstGeom prst="rect">
            <a:avLst/>
          </a:prstGeom>
        </p:spPr>
      </p:pic>
      <p:pic>
        <p:nvPicPr>
          <p:cNvPr id="6" name="Picture 5" descr="Screen Shot 2015-09-29 at 5.35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047" y="4618451"/>
            <a:ext cx="1677737" cy="16721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8771A7-2D89-BC4D-84A4-3DA5AA5FAD7E}"/>
              </a:ext>
            </a:extLst>
          </p:cNvPr>
          <p:cNvSpPr/>
          <p:nvPr/>
        </p:nvSpPr>
        <p:spPr>
          <a:xfrm>
            <a:off x="6305560" y="336078"/>
            <a:ext cx="4485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/>
              <a:t>Peripheral blood, flow cytometry: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54381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7437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Transient Abnormal </a:t>
            </a:r>
            <a:r>
              <a:rPr lang="en-US" sz="3600" dirty="0" err="1"/>
              <a:t>Myelopoiesis</a:t>
            </a:r>
            <a:r>
              <a:rPr lang="en-US" sz="3600" dirty="0"/>
              <a:t> (TAM) of Down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4202" y="1917885"/>
            <a:ext cx="8813799" cy="494011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i="1" dirty="0"/>
              <a:t>AKA:</a:t>
            </a:r>
            <a:r>
              <a:rPr lang="en-US" sz="2000" dirty="0"/>
              <a:t> Transient Myeloproliferative Disorder (TMD), Down syndrome associated myeloproliferative disorder (DS-MPD)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“</a:t>
            </a:r>
            <a:r>
              <a:rPr lang="en-US" sz="2000" dirty="0" err="1"/>
              <a:t>Megakaryoblastic</a:t>
            </a:r>
            <a:r>
              <a:rPr lang="en-US" sz="2000" dirty="0"/>
              <a:t>” proliferation occurring prior to or within days of birth.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4B’s: Big, blue, blebby blasts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CD34/CD117/CD71/CD41/CD61/CD4/CD7/CD11b/CD13+ HLA-DR- blasts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TAM associated with trisomy 21 and somatic </a:t>
            </a:r>
            <a:r>
              <a:rPr lang="en-US" sz="2000" i="1" dirty="0"/>
              <a:t>GATA1 </a:t>
            </a:r>
            <a:r>
              <a:rPr lang="en-US" sz="2000" dirty="0"/>
              <a:t>exon 2 mutations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Results in expression of only a short isoform of GATA1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20-30% of individuals with TAM will evolve to acute </a:t>
            </a:r>
            <a:r>
              <a:rPr lang="en-US" sz="2000" dirty="0" err="1"/>
              <a:t>megakaryoblastic</a:t>
            </a:r>
            <a:r>
              <a:rPr lang="en-US" sz="2000" dirty="0"/>
              <a:t> leukemia (DS-AMKL)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Typically &lt;30 months of age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Acquisition of secondary chromosomal aberrations.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Acquisition of secondary somatic mutations.</a:t>
            </a:r>
          </a:p>
          <a:p>
            <a:pPr lvl="2">
              <a:spcBef>
                <a:spcPts val="0"/>
              </a:spcBef>
            </a:pPr>
            <a:r>
              <a:rPr lang="en-US" sz="1400" dirty="0" err="1"/>
              <a:t>Cohesin</a:t>
            </a:r>
            <a:r>
              <a:rPr lang="en-US" sz="1400" dirty="0"/>
              <a:t> components (53%), </a:t>
            </a:r>
            <a:r>
              <a:rPr lang="en-US" sz="1400" i="1" dirty="0"/>
              <a:t>CTCF </a:t>
            </a:r>
            <a:r>
              <a:rPr lang="en-US" sz="1400" dirty="0"/>
              <a:t>(20%), </a:t>
            </a:r>
            <a:r>
              <a:rPr lang="en-US" sz="1400" i="1" dirty="0"/>
              <a:t>EZH2</a:t>
            </a:r>
            <a:r>
              <a:rPr lang="en-US" sz="1400" dirty="0"/>
              <a:t>, </a:t>
            </a:r>
            <a:r>
              <a:rPr lang="en-US" sz="1400" i="1" dirty="0"/>
              <a:t>KANSL1 </a:t>
            </a:r>
            <a:r>
              <a:rPr lang="en-US" sz="1400" dirty="0"/>
              <a:t>and other epigenetic regulators (45%), Signaling pathways (47%) such as JAK/STAT.</a:t>
            </a:r>
          </a:p>
          <a:p>
            <a:pPr lvl="2">
              <a:spcBef>
                <a:spcPts val="0"/>
              </a:spcBef>
            </a:pPr>
            <a:r>
              <a:rPr lang="en-US" sz="1400" dirty="0" err="1"/>
              <a:t>Immunophenotype</a:t>
            </a:r>
            <a:r>
              <a:rPr lang="en-US" sz="1400" dirty="0"/>
              <a:t> indistinguishable from TAM.</a:t>
            </a:r>
          </a:p>
        </p:txBody>
      </p:sp>
    </p:spTree>
    <p:extLst>
      <p:ext uri="{BB962C8B-B14F-4D97-AF65-F5344CB8AC3E}">
        <p14:creationId xmlns:p14="http://schemas.microsoft.com/office/powerpoint/2010/main" val="3367092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02A65C-CDDC-4E46-980F-F4CB713C4A02}"/>
              </a:ext>
            </a:extLst>
          </p:cNvPr>
          <p:cNvSpPr txBox="1">
            <a:spLocks/>
          </p:cNvSpPr>
          <p:nvPr/>
        </p:nvSpPr>
        <p:spPr bwMode="auto">
          <a:xfrm>
            <a:off x="2209800" y="1157402"/>
            <a:ext cx="7772400" cy="244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/>
              <a:t>Six year-old girl with T21 and cardiac anomalies s/p repair now with lethargy and pallor.</a:t>
            </a:r>
            <a:endParaRPr lang="en-US" sz="3600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CE6791FD-9EE0-48A7-A504-1DB1DE7283A0}"/>
              </a:ext>
            </a:extLst>
          </p:cNvPr>
          <p:cNvSpPr txBox="1">
            <a:spLocks/>
          </p:cNvSpPr>
          <p:nvPr/>
        </p:nvSpPr>
        <p:spPr bwMode="auto">
          <a:xfrm>
            <a:off x="4292600" y="3562350"/>
            <a:ext cx="2628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WBC 5.7 K/uL 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Hb 8.7 g/dL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Plt 95 K/uL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87% blasts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53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199" y="2638630"/>
            <a:ext cx="845589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Infant with pancytopenia and teardrop RBCs</a:t>
            </a:r>
          </a:p>
        </p:txBody>
      </p:sp>
    </p:spTree>
    <p:extLst>
      <p:ext uri="{BB962C8B-B14F-4D97-AF65-F5344CB8AC3E}">
        <p14:creationId xmlns:p14="http://schemas.microsoft.com/office/powerpoint/2010/main" val="2372322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(1;22) WG 100x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130" t="21297" r="22584" b="28890"/>
          <a:stretch/>
        </p:blipFill>
        <p:spPr>
          <a:xfrm>
            <a:off x="1524000" y="0"/>
            <a:ext cx="4572000" cy="3416300"/>
          </a:xfrm>
          <a:prstGeom prst="rect">
            <a:avLst/>
          </a:prstGeom>
        </p:spPr>
      </p:pic>
      <p:pic>
        <p:nvPicPr>
          <p:cNvPr id="5" name="Picture 4" descr="t(1;22) WG 100x 2.jpg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89" t="24630" r="28722" b="25555"/>
          <a:stretch/>
        </p:blipFill>
        <p:spPr>
          <a:xfrm>
            <a:off x="6096002" y="0"/>
            <a:ext cx="4571999" cy="3416300"/>
          </a:xfrm>
          <a:prstGeom prst="rect">
            <a:avLst/>
          </a:prstGeom>
        </p:spPr>
      </p:pic>
      <p:pic>
        <p:nvPicPr>
          <p:cNvPr id="6" name="Picture 5" descr="t(1;22) WG 100x 3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676" t="30926" r="24036" b="18889"/>
          <a:stretch/>
        </p:blipFill>
        <p:spPr>
          <a:xfrm>
            <a:off x="1524001" y="3416300"/>
            <a:ext cx="4572000" cy="3441700"/>
          </a:xfrm>
          <a:prstGeom prst="rect">
            <a:avLst/>
          </a:prstGeom>
        </p:spPr>
      </p:pic>
      <p:pic>
        <p:nvPicPr>
          <p:cNvPr id="7" name="Picture 6" descr="t(1;22) WG 100x 4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303" t="26667" r="18410" b="23148"/>
          <a:stretch/>
        </p:blipFill>
        <p:spPr>
          <a:xfrm>
            <a:off x="6096000" y="3416300"/>
            <a:ext cx="4572001" cy="34417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24002" y="3416300"/>
            <a:ext cx="914399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621281" y="3474720"/>
            <a:ext cx="6949440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58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53000" y="228601"/>
            <a:ext cx="5715000" cy="32765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Bone marrow aspirate, flow cytometry: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Blasts: 31% of viable events</a:t>
            </a:r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CD45 dim+</a:t>
            </a:r>
          </a:p>
          <a:p>
            <a:pPr>
              <a:spcBef>
                <a:spcPts val="0"/>
              </a:spcBef>
            </a:pPr>
            <a:r>
              <a:rPr lang="en-US" dirty="0"/>
              <a:t>CD117 variable+</a:t>
            </a:r>
          </a:p>
          <a:p>
            <a:pPr>
              <a:spcBef>
                <a:spcPts val="0"/>
              </a:spcBef>
            </a:pPr>
            <a:r>
              <a:rPr lang="en-US" b="1" dirty="0"/>
              <a:t>CD61+</a:t>
            </a:r>
          </a:p>
          <a:p>
            <a:pPr>
              <a:spcBef>
                <a:spcPts val="0"/>
              </a:spcBef>
            </a:pPr>
            <a:r>
              <a:rPr lang="en-US" b="1" dirty="0"/>
              <a:t>CD41+</a:t>
            </a:r>
          </a:p>
          <a:p>
            <a:pPr>
              <a:spcBef>
                <a:spcPts val="0"/>
              </a:spcBef>
            </a:pPr>
            <a:r>
              <a:rPr lang="en-US" dirty="0"/>
              <a:t>CD4+</a:t>
            </a:r>
          </a:p>
          <a:p>
            <a:pPr>
              <a:spcBef>
                <a:spcPts val="0"/>
              </a:spcBef>
            </a:pPr>
            <a:r>
              <a:rPr lang="en-US" dirty="0"/>
              <a:t>CD13 subset+</a:t>
            </a:r>
          </a:p>
          <a:p>
            <a:pPr>
              <a:spcBef>
                <a:spcPts val="0"/>
              </a:spcBef>
            </a:pPr>
            <a:r>
              <a:rPr lang="en-US" dirty="0"/>
              <a:t>CD33 </a:t>
            </a:r>
            <a:r>
              <a:rPr lang="en-US" dirty="0" err="1"/>
              <a:t>diim</a:t>
            </a:r>
            <a:r>
              <a:rPr lang="en-US" dirty="0"/>
              <a:t>+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Negative: CD13, HLA-DR, CD56, CD2 and CD34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238" y="400050"/>
            <a:ext cx="317182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687417"/>
            <a:ext cx="316430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3660914"/>
            <a:ext cx="3022877" cy="29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3687418"/>
            <a:ext cx="2971800" cy="28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2656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60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728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860" y="0"/>
            <a:ext cx="452874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500" y="-1"/>
            <a:ext cx="4508500" cy="6884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54264" y="135514"/>
            <a:ext cx="2314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Reticulin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8844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70100" y="749300"/>
            <a:ext cx="82296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0000"/>
                </a:solidFill>
              </a:rPr>
              <a:t>46,XY,add(1)(p34),t(1;2)(p13;p21),add(2)(p13),t(6;21)(q23;q22), </a:t>
            </a:r>
            <a:r>
              <a:rPr lang="en-US" sz="2800" dirty="0">
                <a:solidFill>
                  <a:srgbClr val="000000"/>
                </a:solidFill>
              </a:rPr>
              <a:t>add(14)(q22),del(17)(p11.2),</a:t>
            </a:r>
            <a:r>
              <a:rPr lang="en-US" sz="2800" b="1" dirty="0">
                <a:solidFill>
                  <a:srgbClr val="000000"/>
                </a:solidFill>
              </a:rPr>
              <a:t>add(22)(q13)</a:t>
            </a:r>
            <a:r>
              <a:rPr lang="en-US" sz="2800" dirty="0">
                <a:solidFill>
                  <a:srgbClr val="000000"/>
                </a:solidFill>
              </a:rPr>
              <a:t>[cp3]/46,XY[17]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Acute </a:t>
            </a:r>
            <a:r>
              <a:rPr lang="en-US" sz="2800" dirty="0" err="1">
                <a:solidFill>
                  <a:srgbClr val="000000"/>
                </a:solidFill>
              </a:rPr>
              <a:t>Megakaryoblastic</a:t>
            </a:r>
            <a:r>
              <a:rPr lang="en-US" sz="2800" dirty="0">
                <a:solidFill>
                  <a:srgbClr val="000000"/>
                </a:solidFill>
              </a:rPr>
              <a:t> Leukemia (FAB M7)</a:t>
            </a:r>
          </a:p>
          <a:p>
            <a:r>
              <a:rPr lang="en-US" sz="2800" dirty="0"/>
              <a:t>t(1;22)(p13;q13)  RBM15-MKL1 = OTT-MAL</a:t>
            </a:r>
          </a:p>
          <a:p>
            <a:pPr lvl="1"/>
            <a:r>
              <a:rPr lang="en-US" sz="2000" dirty="0"/>
              <a:t>Acute </a:t>
            </a:r>
            <a:r>
              <a:rPr lang="en-US" sz="2000" dirty="0" err="1"/>
              <a:t>megakaryoblastic</a:t>
            </a:r>
            <a:r>
              <a:rPr lang="en-US" sz="2000" dirty="0"/>
              <a:t> leukemia</a:t>
            </a:r>
          </a:p>
          <a:p>
            <a:pPr lvl="1"/>
            <a:r>
              <a:rPr lang="en-US" sz="2000" dirty="0"/>
              <a:t>Infants </a:t>
            </a:r>
            <a:r>
              <a:rPr lang="en-US" sz="2000" i="1" dirty="0"/>
              <a:t>without</a:t>
            </a:r>
            <a:r>
              <a:rPr lang="en-US" sz="2000" dirty="0"/>
              <a:t> Down syndrome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63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0950" y="2916668"/>
            <a:ext cx="67373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WBC                                      36.12 K cells/</a:t>
            </a:r>
            <a:r>
              <a:rPr lang="en-US" dirty="0" err="1"/>
              <a:t>uL</a:t>
            </a:r>
            <a:r>
              <a:rPr lang="en-US" dirty="0"/>
              <a:t>    H     	5.97 - 10.49 </a:t>
            </a:r>
          </a:p>
          <a:p>
            <a:r>
              <a:rPr lang="hr-HR" dirty="0"/>
              <a:t>Hemoglobin                         11.4 g/dL                 	11.0 - 12.8  </a:t>
            </a:r>
          </a:p>
          <a:p>
            <a:r>
              <a:rPr lang="ro-RO" dirty="0"/>
              <a:t>Platelet                                 59 K cells/uL       </a:t>
            </a:r>
            <a:r>
              <a:rPr lang="en-US" dirty="0"/>
              <a:t>   </a:t>
            </a:r>
            <a:r>
              <a:rPr lang="ro-RO" dirty="0"/>
              <a:t>L     	208 - 413    </a:t>
            </a:r>
          </a:p>
          <a:p>
            <a:r>
              <a:rPr lang="ro-RO" dirty="0"/>
              <a:t>    </a:t>
            </a:r>
          </a:p>
          <a:p>
            <a:r>
              <a:rPr lang="pt-BR" dirty="0"/>
              <a:t>    Neutrophil/Band         	49 %                     	32 - 75      </a:t>
            </a:r>
            <a:endParaRPr lang="de-DE" dirty="0"/>
          </a:p>
          <a:p>
            <a:r>
              <a:rPr lang="pl-PL" dirty="0"/>
              <a:t>    Lymphocyte                           36 %                      	11 - 54      </a:t>
            </a:r>
          </a:p>
          <a:p>
            <a:r>
              <a:rPr lang="pl-PL" dirty="0"/>
              <a:t>    Monocyte                                 6 %                       	4 - 9        </a:t>
            </a:r>
          </a:p>
          <a:p>
            <a:r>
              <a:rPr lang="pl-PL" dirty="0"/>
              <a:t>    Eosinophil                                 5 %                 H     	1 - 4        </a:t>
            </a:r>
          </a:p>
          <a:p>
            <a:r>
              <a:rPr lang="en-US" dirty="0"/>
              <a:t>    Atypical Lymphocyte              2 %                       	0 - 4        </a:t>
            </a:r>
          </a:p>
          <a:p>
            <a:r>
              <a:rPr lang="nb-NO" dirty="0"/>
              <a:t>    Promyelocyte                           1 %                       	0 - 1        </a:t>
            </a:r>
          </a:p>
          <a:p>
            <a:r>
              <a:rPr lang="en-US" dirty="0"/>
              <a:t>    Other Cell                                 2 %                 	NA                 </a:t>
            </a:r>
          </a:p>
          <a:p>
            <a:r>
              <a:rPr lang="en-US" dirty="0"/>
              <a:t>    NRBC                                     	   1                         	0 - 1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5651" y="317501"/>
            <a:ext cx="7689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18 mo. male with leukocytosis since the age of 10 mos.  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Non-</a:t>
            </a:r>
            <a:r>
              <a:rPr lang="en-US" sz="2800" dirty="0" err="1"/>
              <a:t>dysmorphic</a:t>
            </a: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Heart murmur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Otherwise well</a:t>
            </a:r>
          </a:p>
        </p:txBody>
      </p:sp>
    </p:spTree>
    <p:extLst>
      <p:ext uri="{BB962C8B-B14F-4D97-AF65-F5344CB8AC3E}">
        <p14:creationId xmlns:p14="http://schemas.microsoft.com/office/powerpoint/2010/main" val="3085268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09-7835 PBS1 20x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313765"/>
            <a:ext cx="9144000" cy="71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08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09-7835 PBS2 1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39725" y="1190624"/>
            <a:ext cx="6858000" cy="4476750"/>
          </a:xfrm>
          <a:prstGeom prst="rect">
            <a:avLst/>
          </a:prstGeom>
        </p:spPr>
      </p:pic>
      <p:pic>
        <p:nvPicPr>
          <p:cNvPr id="4" name="Picture 3" descr="s09-7835 PBS 100x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68875" y="1158875"/>
            <a:ext cx="6858000" cy="45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988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7450" y="1107124"/>
            <a:ext cx="6991350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err="1"/>
              <a:t>HbF</a:t>
            </a:r>
            <a:r>
              <a:rPr lang="en-US" sz="3200" dirty="0"/>
              <a:t> increased for age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Bone marrow karyotype: 46,XY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FISH negative for:  </a:t>
            </a:r>
            <a:r>
              <a:rPr lang="en-US" sz="3200" dirty="0" err="1"/>
              <a:t>monosomy</a:t>
            </a:r>
            <a:r>
              <a:rPr lang="en-US" sz="3200" dirty="0"/>
              <a:t> 7, trisomy 8, and a partial deletion of 7q. 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i="1" dirty="0"/>
              <a:t>PTPN11</a:t>
            </a:r>
            <a:r>
              <a:rPr lang="en-US" sz="3200" dirty="0"/>
              <a:t> gene coding sequence: </a:t>
            </a:r>
          </a:p>
          <a:p>
            <a:pPr lvl="1"/>
            <a:r>
              <a:rPr lang="en-US" sz="3200" dirty="0"/>
              <a:t>c.227A&gt;G/p.Glu76Gly (somatic)</a:t>
            </a:r>
          </a:p>
          <a:p>
            <a:r>
              <a:rPr lang="en-US" sz="3200" dirty="0"/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9300" y="450851"/>
            <a:ext cx="2345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Other data:</a:t>
            </a:r>
          </a:p>
        </p:txBody>
      </p:sp>
    </p:spTree>
    <p:extLst>
      <p:ext uri="{BB962C8B-B14F-4D97-AF65-F5344CB8AC3E}">
        <p14:creationId xmlns:p14="http://schemas.microsoft.com/office/powerpoint/2010/main" val="402808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4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87"/>
          <a:stretch/>
        </p:blipFill>
        <p:spPr>
          <a:xfrm>
            <a:off x="1351472" y="24659"/>
            <a:ext cx="93165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705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1585249"/>
            <a:ext cx="86106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I. Clinical and hematologic features (all 4 features mandatory)</a:t>
            </a:r>
          </a:p>
          <a:p>
            <a:r>
              <a:rPr lang="en-US" dirty="0"/>
              <a:t> • PB monocyte count ≥1 × 10</a:t>
            </a:r>
            <a:r>
              <a:rPr lang="en-US" baseline="30000" dirty="0"/>
              <a:t>9</a:t>
            </a:r>
            <a:r>
              <a:rPr lang="en-US" dirty="0"/>
              <a:t>/L</a:t>
            </a:r>
          </a:p>
          <a:p>
            <a:r>
              <a:rPr lang="en-US" dirty="0"/>
              <a:t> • Blast percentage in PB and BM &lt;20%</a:t>
            </a:r>
          </a:p>
          <a:p>
            <a:r>
              <a:rPr lang="en-US" dirty="0"/>
              <a:t> • Splenomegaly</a:t>
            </a:r>
          </a:p>
          <a:p>
            <a:r>
              <a:rPr lang="en-US" dirty="0"/>
              <a:t> • Absence of Philadelphia chromosome (</a:t>
            </a:r>
            <a:r>
              <a:rPr lang="en-US" i="1" dirty="0"/>
              <a:t>BCR/ABL1 </a:t>
            </a:r>
            <a:r>
              <a:rPr lang="en-US" dirty="0"/>
              <a:t>rearrangement)</a:t>
            </a:r>
          </a:p>
          <a:p>
            <a:r>
              <a:rPr lang="en-US" dirty="0"/>
              <a:t>II. Genetic studies (1 finding sufficient)</a:t>
            </a:r>
          </a:p>
          <a:p>
            <a:r>
              <a:rPr lang="en-US" dirty="0"/>
              <a:t> • Somatic mutation in </a:t>
            </a:r>
            <a:r>
              <a:rPr lang="en-US" i="1" dirty="0"/>
              <a:t>PTPN11</a:t>
            </a:r>
            <a:r>
              <a:rPr lang="en-US" dirty="0"/>
              <a:t> or </a:t>
            </a:r>
            <a:r>
              <a:rPr lang="en-US" i="1" dirty="0"/>
              <a:t>KRAS</a:t>
            </a:r>
            <a:r>
              <a:rPr lang="en-US" dirty="0"/>
              <a:t> or </a:t>
            </a:r>
            <a:r>
              <a:rPr lang="en-US" i="1" dirty="0"/>
              <a:t>NRAS</a:t>
            </a:r>
            <a:endParaRPr lang="en-US" dirty="0"/>
          </a:p>
          <a:p>
            <a:r>
              <a:rPr lang="en-US" dirty="0"/>
              <a:t> • Clinical diagnosis of NF1 or </a:t>
            </a:r>
            <a:r>
              <a:rPr lang="en-US" i="1" dirty="0"/>
              <a:t>NF1</a:t>
            </a:r>
            <a:r>
              <a:rPr lang="en-US" dirty="0"/>
              <a:t> mutation</a:t>
            </a:r>
          </a:p>
          <a:p>
            <a:r>
              <a:rPr lang="en-US" dirty="0"/>
              <a:t> • Germline </a:t>
            </a:r>
            <a:r>
              <a:rPr lang="en-US" i="1" dirty="0"/>
              <a:t>CBL</a:t>
            </a:r>
            <a:r>
              <a:rPr lang="en-US" dirty="0"/>
              <a:t> mutation and loss of heterozygosity of </a:t>
            </a:r>
            <a:r>
              <a:rPr lang="en-US" i="1" dirty="0"/>
              <a:t>CBL</a:t>
            </a:r>
            <a:endParaRPr lang="en-US" dirty="0"/>
          </a:p>
          <a:p>
            <a:r>
              <a:rPr lang="en-US" dirty="0"/>
              <a:t>III. For patients without genetic features, besides the clinical and hematologic features 	listed under I, the following criteria must be fulfilled:</a:t>
            </a:r>
          </a:p>
          <a:p>
            <a:r>
              <a:rPr lang="en-US" dirty="0"/>
              <a:t> • </a:t>
            </a:r>
            <a:r>
              <a:rPr lang="en-US" dirty="0" err="1"/>
              <a:t>Monosomy</a:t>
            </a:r>
            <a:r>
              <a:rPr lang="en-US" dirty="0"/>
              <a:t> 7 or any other chromosomal abnormality or at least 2 of the following 	criteria:</a:t>
            </a:r>
          </a:p>
          <a:p>
            <a:r>
              <a:rPr lang="en-US" dirty="0"/>
              <a:t> • Hemoglobin F increased for age</a:t>
            </a:r>
          </a:p>
          <a:p>
            <a:r>
              <a:rPr lang="en-US" dirty="0"/>
              <a:t> • Myeloid or erythroid precursors on PB smear</a:t>
            </a:r>
          </a:p>
          <a:p>
            <a:r>
              <a:rPr lang="en-US" dirty="0"/>
              <a:t> • GM-CSF hypersensitivity in colony assay</a:t>
            </a:r>
          </a:p>
          <a:p>
            <a:r>
              <a:rPr lang="en-US" dirty="0"/>
              <a:t> • </a:t>
            </a:r>
            <a:r>
              <a:rPr lang="en-US" dirty="0" err="1"/>
              <a:t>Hyperphosphorylation</a:t>
            </a:r>
            <a:r>
              <a:rPr lang="en-US" dirty="0"/>
              <a:t> of STAT5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5291" y="247135"/>
            <a:ext cx="83600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Juvenile </a:t>
            </a:r>
            <a:r>
              <a:rPr lang="en-US" sz="3600" dirty="0" err="1"/>
              <a:t>Myelomonocytic</a:t>
            </a:r>
            <a:r>
              <a:rPr lang="en-US" sz="3600" dirty="0"/>
              <a:t> Leukemia (JMML)</a:t>
            </a:r>
          </a:p>
          <a:p>
            <a:pPr algn="ctr"/>
            <a:r>
              <a:rPr lang="en-US" sz="3600" dirty="0"/>
              <a:t> Diagnostic criteria</a:t>
            </a:r>
          </a:p>
        </p:txBody>
      </p:sp>
      <p:sp>
        <p:nvSpPr>
          <p:cNvPr id="6" name="Rectangle 5"/>
          <p:cNvSpPr/>
          <p:nvPr/>
        </p:nvSpPr>
        <p:spPr>
          <a:xfrm>
            <a:off x="7090520" y="6339683"/>
            <a:ext cx="2719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Blood</a:t>
            </a:r>
            <a:r>
              <a:rPr lang="en-US" dirty="0"/>
              <a:t> 2016 127:2391-2405</a:t>
            </a:r>
          </a:p>
        </p:txBody>
      </p:sp>
    </p:spTree>
    <p:extLst>
      <p:ext uri="{BB962C8B-B14F-4D97-AF65-F5344CB8AC3E}">
        <p14:creationId xmlns:p14="http://schemas.microsoft.com/office/powerpoint/2010/main" val="320716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2093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4647669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23" y="1501014"/>
            <a:ext cx="8229600" cy="1369187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21 yo male with a longstanding history of </a:t>
            </a:r>
            <a:r>
              <a:rPr lang="en-US" sz="3600" dirty="0" err="1"/>
              <a:t>Crohn's</a:t>
            </a:r>
            <a:r>
              <a:rPr lang="en-US" sz="3600" dirty="0"/>
              <a:t> disease treated with immune suppression, including 6-MP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2423" y="3548787"/>
            <a:ext cx="8242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Six-week history of symptoms consistent with macrophage activation syndrome (MAS)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s/p MAS-directed therapy  including steroids, cyclosporine, </a:t>
            </a:r>
            <a:r>
              <a:rPr lang="en-US" sz="2400" dirty="0" err="1"/>
              <a:t>anakinra</a:t>
            </a:r>
            <a:r>
              <a:rPr lang="en-US" sz="2400" dirty="0"/>
              <a:t>, and infliximab, with little improvement.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86613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60" y="0"/>
            <a:ext cx="910828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864100"/>
            <a:ext cx="2400300" cy="19939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667750" y="3365500"/>
            <a:ext cx="152400" cy="2222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089900" y="5226050"/>
            <a:ext cx="152400" cy="2222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181850" y="3695700"/>
            <a:ext cx="215900" cy="2222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32700" y="5168900"/>
            <a:ext cx="152400" cy="2222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86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9-02 at 2.24.54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836" y="2744729"/>
            <a:ext cx="6227565" cy="1935429"/>
          </a:xfrm>
          <a:prstGeom prst="rect">
            <a:avLst/>
          </a:prstGeom>
        </p:spPr>
      </p:pic>
      <p:pic>
        <p:nvPicPr>
          <p:cNvPr id="11" name="Picture 10" descr="Screen Shot 2015-09-02 at 2.24.5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92"/>
          <a:stretch/>
        </p:blipFill>
        <p:spPr>
          <a:xfrm>
            <a:off x="1877425" y="2590800"/>
            <a:ext cx="2109179" cy="3995227"/>
          </a:xfrm>
          <a:prstGeom prst="rect">
            <a:avLst/>
          </a:prstGeom>
        </p:spPr>
      </p:pic>
      <p:pic>
        <p:nvPicPr>
          <p:cNvPr id="13" name="Picture 12" descr="Screen Shot 2015-09-02 at 2.25.05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62" r="1555" b="6823"/>
          <a:stretch/>
        </p:blipFill>
        <p:spPr>
          <a:xfrm>
            <a:off x="3926580" y="4523384"/>
            <a:ext cx="6311853" cy="21822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51036" y="63501"/>
            <a:ext cx="8716964" cy="4247317"/>
          </a:xfrm>
          <a:prstGeom prst="rect">
            <a:avLst/>
          </a:prstGeom>
        </p:spPr>
        <p:txBody>
          <a:bodyPr wrap="square" numCol="3" spcCol="457200">
            <a:spAutoFit/>
          </a:bodyPr>
          <a:lstStyle/>
          <a:p>
            <a:r>
              <a:rPr lang="en-US" sz="2800" b="1" dirty="0"/>
              <a:t>Bone marrow, flow </a:t>
            </a:r>
            <a:r>
              <a:rPr lang="en-US" sz="2800" b="1" dirty="0" err="1"/>
              <a:t>cytometry</a:t>
            </a:r>
            <a:r>
              <a:rPr lang="en-US" sz="2800" b="1" dirty="0"/>
              <a:t>: </a:t>
            </a:r>
          </a:p>
          <a:p>
            <a:endParaRPr lang="en-US" sz="1400" b="1" dirty="0"/>
          </a:p>
          <a:p>
            <a:r>
              <a:rPr lang="en-US" dirty="0"/>
              <a:t>~11% of events</a:t>
            </a:r>
          </a:p>
          <a:p>
            <a:r>
              <a:rPr lang="en-US" dirty="0" err="1"/>
              <a:t>Lymphs</a:t>
            </a:r>
            <a:r>
              <a:rPr lang="en-US" dirty="0"/>
              <a:t> with increased SSC		</a:t>
            </a:r>
          </a:p>
          <a:p>
            <a:r>
              <a:rPr lang="en-US" b="1" dirty="0"/>
              <a:t>CD45 bright+</a:t>
            </a:r>
          </a:p>
          <a:p>
            <a:r>
              <a:rPr lang="en-US" dirty="0" err="1"/>
              <a:t>TdT</a:t>
            </a:r>
            <a:r>
              <a:rPr lang="en-US" dirty="0"/>
              <a:t>-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CD2 bright+</a:t>
            </a:r>
            <a:endParaRPr lang="en-US" b="1" dirty="0"/>
          </a:p>
          <a:p>
            <a:r>
              <a:rPr lang="en-US" b="1" dirty="0"/>
              <a:t>CD3 dim+ to negative</a:t>
            </a:r>
          </a:p>
          <a:p>
            <a:r>
              <a:rPr lang="en-US" b="1" dirty="0"/>
              <a:t>CD5-</a:t>
            </a:r>
          </a:p>
          <a:p>
            <a:r>
              <a:rPr lang="en-US" b="1" dirty="0"/>
              <a:t>CD7+</a:t>
            </a:r>
          </a:p>
          <a:p>
            <a:r>
              <a:rPr lang="en-US" dirty="0" err="1"/>
              <a:t>TCR</a:t>
            </a:r>
            <a:r>
              <a:rPr lang="en-US" dirty="0" err="1">
                <a:latin typeface="Symbol" charset="2"/>
                <a:cs typeface="Symbol" charset="2"/>
              </a:rPr>
              <a:t>ab</a:t>
            </a:r>
            <a:r>
              <a:rPr lang="en-US" dirty="0"/>
              <a:t>-</a:t>
            </a:r>
          </a:p>
          <a:p>
            <a:r>
              <a:rPr lang="en-US" b="1" dirty="0" err="1"/>
              <a:t>TCR</a:t>
            </a:r>
            <a:r>
              <a:rPr lang="en-US" b="1" dirty="0" err="1">
                <a:latin typeface="Symbol" charset="2"/>
                <a:cs typeface="Symbol" charset="2"/>
              </a:rPr>
              <a:t>g</a:t>
            </a:r>
            <a:r>
              <a:rPr lang="en-US" b="1" dirty="0">
                <a:latin typeface="Symbol" charset="2"/>
                <a:cs typeface="Symbol" charset="2"/>
              </a:rPr>
              <a:t>/d</a:t>
            </a:r>
            <a:r>
              <a:rPr lang="en-US" b="1" dirty="0"/>
              <a:t>+</a:t>
            </a:r>
          </a:p>
          <a:p>
            <a:r>
              <a:rPr lang="en-US" dirty="0"/>
              <a:t>-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CD56+</a:t>
            </a:r>
          </a:p>
          <a:p>
            <a:r>
              <a:rPr lang="en-US" dirty="0" err="1"/>
              <a:t>Granyme</a:t>
            </a:r>
            <a:r>
              <a:rPr lang="en-US" dirty="0"/>
              <a:t>/TIA1/PRF-</a:t>
            </a:r>
          </a:p>
          <a:p>
            <a:endParaRPr lang="en-US" dirty="0"/>
          </a:p>
          <a:p>
            <a:r>
              <a:rPr lang="en-US" dirty="0"/>
              <a:t>B cell marker -</a:t>
            </a:r>
          </a:p>
          <a:p>
            <a:r>
              <a:rPr lang="en-US" dirty="0"/>
              <a:t>Myeloid marker-</a:t>
            </a:r>
          </a:p>
          <a:p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93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attery 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524001" y="0"/>
            <a:ext cx="458073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V="1">
            <a:off x="2774950" y="755650"/>
            <a:ext cx="1847850" cy="1949450"/>
            <a:chOff x="4451350" y="4171950"/>
            <a:chExt cx="1847850" cy="1949450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5060950" y="4362450"/>
              <a:ext cx="292100" cy="2984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4451350" y="4603750"/>
              <a:ext cx="76200" cy="3873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5568950" y="5822950"/>
              <a:ext cx="292100" cy="2984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242050" y="4171950"/>
              <a:ext cx="57150" cy="4889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60" y="0"/>
            <a:ext cx="443984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0301" y="1"/>
            <a:ext cx="15187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CD56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0" y="5651502"/>
            <a:ext cx="9144000" cy="120649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/>
              <a:t>Karyotype:</a:t>
            </a:r>
          </a:p>
          <a:p>
            <a:pPr marL="0" indent="0">
              <a:buNone/>
            </a:pPr>
            <a:r>
              <a:rPr lang="en-US" sz="2800" dirty="0"/>
              <a:t>	46,XY,i(7)(q10),+8,der(8;22)(q10;q10)</a:t>
            </a:r>
          </a:p>
        </p:txBody>
      </p:sp>
    </p:spTree>
    <p:extLst>
      <p:ext uri="{BB962C8B-B14F-4D97-AF65-F5344CB8AC3E}">
        <p14:creationId xmlns:p14="http://schemas.microsoft.com/office/powerpoint/2010/main" val="28330325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/>
              <a:t>Hepatosplenic</a:t>
            </a:r>
            <a:r>
              <a:rPr lang="en-US" sz="3600" dirty="0"/>
              <a:t> </a:t>
            </a:r>
            <a:r>
              <a:rPr lang="en-US" sz="3600" dirty="0">
                <a:latin typeface="Symbol" charset="2"/>
                <a:cs typeface="Symbol" charset="2"/>
              </a:rPr>
              <a:t>g/d-</a:t>
            </a:r>
            <a:r>
              <a:rPr lang="en-US" sz="3600" dirty="0"/>
              <a:t>T cell lymphoma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Rare leukemia/lymphoma</a:t>
            </a:r>
          </a:p>
          <a:p>
            <a:r>
              <a:rPr lang="en-US" dirty="0"/>
              <a:t>Aberrant </a:t>
            </a:r>
            <a:r>
              <a:rPr lang="en-US" dirty="0">
                <a:latin typeface="Symbol" charset="2"/>
                <a:cs typeface="Symbol" charset="2"/>
              </a:rPr>
              <a:t>g/d </a:t>
            </a:r>
            <a:r>
              <a:rPr lang="en-US" dirty="0"/>
              <a:t>T-cell phenotype</a:t>
            </a:r>
          </a:p>
          <a:p>
            <a:r>
              <a:rPr lang="en-US" dirty="0" err="1"/>
              <a:t>Isochromosome</a:t>
            </a:r>
            <a:r>
              <a:rPr lang="en-US" dirty="0"/>
              <a:t> 7q in most cases</a:t>
            </a:r>
          </a:p>
          <a:p>
            <a:r>
              <a:rPr lang="en-US" dirty="0"/>
              <a:t>Sporadic: teenage males</a:t>
            </a:r>
          </a:p>
          <a:p>
            <a:r>
              <a:rPr lang="en-US" dirty="0"/>
              <a:t>Immunosuppression associated: especially IBD</a:t>
            </a:r>
          </a:p>
          <a:p>
            <a:r>
              <a:rPr lang="en-US" dirty="0"/>
              <a:t>Presents with hepatosplenomegaly/cytopenias/HLH</a:t>
            </a:r>
          </a:p>
        </p:txBody>
      </p:sp>
    </p:spTree>
    <p:extLst>
      <p:ext uri="{BB962C8B-B14F-4D97-AF65-F5344CB8AC3E}">
        <p14:creationId xmlns:p14="http://schemas.microsoft.com/office/powerpoint/2010/main" val="33984797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0637"/>
            <a:ext cx="8229600" cy="1413238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Calibri"/>
                <a:cs typeface="Calibri"/>
              </a:rPr>
              <a:t>Hemophagocytic</a:t>
            </a:r>
            <a:r>
              <a:rPr lang="en-US" sz="3600" dirty="0">
                <a:latin typeface="Calibri"/>
                <a:cs typeface="Calibri"/>
              </a:rPr>
              <a:t> </a:t>
            </a:r>
            <a:r>
              <a:rPr lang="en-US" sz="3600" dirty="0" err="1">
                <a:latin typeface="Calibri"/>
                <a:cs typeface="Calibri"/>
              </a:rPr>
              <a:t>lymphohistiocytosis</a:t>
            </a:r>
            <a:r>
              <a:rPr lang="en-US" sz="3600" dirty="0">
                <a:latin typeface="Calibri"/>
                <a:cs typeface="Calibri"/>
              </a:rPr>
              <a:t>/HLH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890" y="1292301"/>
            <a:ext cx="8229600" cy="31258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Familial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Usually &lt;18 </a:t>
            </a:r>
            <a:r>
              <a:rPr lang="en-US" sz="2400" dirty="0" err="1">
                <a:latin typeface="Calibri"/>
                <a:cs typeface="Calibri"/>
              </a:rPr>
              <a:t>mos</a:t>
            </a:r>
            <a:r>
              <a:rPr lang="en-US" sz="2400" dirty="0">
                <a:latin typeface="Calibri"/>
                <a:cs typeface="Calibri"/>
              </a:rPr>
              <a:t> of age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Decreased NK cell function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Mutations in genes responsible for cytotoxic granule exocytosis/function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Infection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Herpes viruses (esp. EBV)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Many, many others</a:t>
            </a:r>
            <a:r>
              <a:rPr lang="mr-IN" sz="2400" dirty="0">
                <a:latin typeface="Calibri"/>
                <a:cs typeface="Calibri"/>
              </a:rPr>
              <a:t>…</a:t>
            </a:r>
            <a:endParaRPr lang="en-US" sz="2400" dirty="0">
              <a:latin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Malignancy-associated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T cell lymphomas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Anaplastic large cell lymphoma</a:t>
            </a:r>
          </a:p>
          <a:p>
            <a:pPr lvl="1">
              <a:spcBef>
                <a:spcPts val="0"/>
              </a:spcBef>
            </a:pPr>
            <a:endParaRPr lang="en-US" sz="2400" dirty="0">
              <a:latin typeface="Calibri"/>
              <a:cs typeface="Calibri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i="1" dirty="0">
                <a:latin typeface="Calibri"/>
                <a:cs typeface="Calibri"/>
              </a:rPr>
              <a:t>Treat the underlying cause</a:t>
            </a:r>
            <a:r>
              <a:rPr lang="mr-IN" sz="2400" i="1" dirty="0">
                <a:latin typeface="Calibri"/>
                <a:cs typeface="Calibri"/>
              </a:rPr>
              <a:t>…</a:t>
            </a:r>
            <a:r>
              <a:rPr lang="en-US" sz="2400" i="1" dirty="0">
                <a:latin typeface="Calibri"/>
                <a:cs typeface="Calibri"/>
              </a:rPr>
              <a:t>e.g., HSCT for familial forms, antimicrobials for infections, tumor-directed chemotherapy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9844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447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16 </a:t>
            </a:r>
            <a:r>
              <a:rPr lang="en-US" dirty="0" err="1"/>
              <a:t>y.o</a:t>
            </a:r>
            <a:r>
              <a:rPr lang="en-US" dirty="0"/>
              <a:t>. male with a history of chronic digital warts and an episode of atypical mycobacterial lymphadenitis now with pancytopenia</a:t>
            </a:r>
          </a:p>
        </p:txBody>
      </p:sp>
    </p:spTree>
    <p:extLst>
      <p:ext uri="{BB962C8B-B14F-4D97-AF65-F5344CB8AC3E}">
        <p14:creationId xmlns:p14="http://schemas.microsoft.com/office/powerpoint/2010/main" val="32274372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sten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0745" y="963255"/>
            <a:ext cx="6858000" cy="4931490"/>
          </a:xfrm>
          <a:prstGeom prst="rect">
            <a:avLst/>
          </a:prstGeom>
        </p:spPr>
      </p:pic>
      <p:pic>
        <p:nvPicPr>
          <p:cNvPr id="4" name="Picture 3" descr="carsten h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91100" y="1181100"/>
            <a:ext cx="6858000" cy="44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72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1" y="327271"/>
            <a:ext cx="8910109" cy="6187918"/>
            <a:chOff x="132291" y="1006721"/>
            <a:chExt cx="8910109" cy="61879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75"/>
            <a:stretch/>
          </p:blipFill>
          <p:spPr>
            <a:xfrm>
              <a:off x="2202393" y="1006722"/>
              <a:ext cx="6840007" cy="189886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042" y="1006721"/>
              <a:ext cx="2052107" cy="19270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291" y="5183244"/>
              <a:ext cx="6461607" cy="201139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042" y="3282950"/>
              <a:ext cx="6519259" cy="183524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8229601" y="2768600"/>
            <a:ext cx="191590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Peripheral blood, </a:t>
            </a:r>
          </a:p>
          <a:p>
            <a:r>
              <a:rPr lang="en-US" b="1" dirty="0"/>
              <a:t>flow </a:t>
            </a:r>
            <a:r>
              <a:rPr lang="en-US" b="1" dirty="0" err="1"/>
              <a:t>cytometry</a:t>
            </a:r>
            <a:r>
              <a:rPr lang="en-US" b="1" dirty="0"/>
              <a:t>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CD45- (dim)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HLA-DR+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CD19+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CD20 variable+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sCD22+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CD10+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/>
              <a:t>sIg</a:t>
            </a:r>
            <a:r>
              <a:rPr lang="en-US" b="1" dirty="0"/>
              <a:t>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CRLF2-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/>
              <a:t>TdT</a:t>
            </a:r>
            <a:r>
              <a:rPr lang="en-US" b="1" dirty="0"/>
              <a:t>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 cell/myeloid-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431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5000" y="6096000"/>
            <a:ext cx="783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CD3</a:t>
            </a:r>
          </a:p>
        </p:txBody>
      </p:sp>
      <p:pic>
        <p:nvPicPr>
          <p:cNvPr id="4" name="Picture 3" descr="carsten bma 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20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000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3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20" y="14499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9720" y="812800"/>
            <a:ext cx="96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CD34</a:t>
            </a:r>
          </a:p>
        </p:txBody>
      </p:sp>
    </p:spTree>
    <p:extLst>
      <p:ext uri="{BB962C8B-B14F-4D97-AF65-F5344CB8AC3E}">
        <p14:creationId xmlns:p14="http://schemas.microsoft.com/office/powerpoint/2010/main" val="38030738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7638"/>
            <a:ext cx="8229600" cy="1143000"/>
          </a:xfrm>
        </p:spPr>
        <p:txBody>
          <a:bodyPr/>
          <a:lstStyle/>
          <a:p>
            <a:r>
              <a:rPr lang="en-US" dirty="0"/>
              <a:t>Diagnostic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57338"/>
            <a:ext cx="7412182" cy="4724400"/>
          </a:xfrm>
        </p:spPr>
        <p:txBody>
          <a:bodyPr>
            <a:normAutofit/>
          </a:bodyPr>
          <a:lstStyle/>
          <a:p>
            <a:r>
              <a:rPr lang="en-US" dirty="0"/>
              <a:t>Morphology:</a:t>
            </a:r>
          </a:p>
          <a:p>
            <a:pPr lvl="1"/>
            <a:r>
              <a:rPr lang="en-US" dirty="0"/>
              <a:t>Hypercellular marrow with </a:t>
            </a:r>
            <a:r>
              <a:rPr lang="en-US" dirty="0" err="1"/>
              <a:t>multilineage</a:t>
            </a:r>
            <a:r>
              <a:rPr lang="en-US" dirty="0"/>
              <a:t> dysplasia and 4% blasts</a:t>
            </a:r>
          </a:p>
          <a:p>
            <a:r>
              <a:rPr lang="en-US" dirty="0" err="1"/>
              <a:t>Cytogenetics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45,XY,-7[13]/46,XY[7]</a:t>
            </a:r>
          </a:p>
          <a:p>
            <a:r>
              <a:rPr lang="en-US" dirty="0"/>
              <a:t>Genetics:</a:t>
            </a:r>
          </a:p>
          <a:p>
            <a:pPr lvl="1"/>
            <a:r>
              <a:rPr lang="en-US" i="1" dirty="0"/>
              <a:t>GATA2</a:t>
            </a:r>
            <a:r>
              <a:rPr lang="en-US" dirty="0"/>
              <a:t> c.1113G&gt;T, p.N371K (germline)</a:t>
            </a:r>
          </a:p>
          <a:p>
            <a:endParaRPr lang="en-US" sz="2400" b="1" dirty="0"/>
          </a:p>
          <a:p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3319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Myelodysplastic Syndromes (MDS)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u="sng" dirty="0"/>
              <a:t>lonal</a:t>
            </a:r>
            <a:r>
              <a:rPr lang="en-US" dirty="0"/>
              <a:t> hematopoietic disorders characterized by: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Cytopenias </a:t>
            </a:r>
          </a:p>
          <a:p>
            <a:pPr marL="914400" lvl="1" indent="-514350"/>
            <a:r>
              <a:rPr lang="en-US" sz="2400" dirty="0"/>
              <a:t>(</a:t>
            </a:r>
            <a:r>
              <a:rPr lang="en-US" sz="2400" dirty="0" err="1"/>
              <a:t>Hgb</a:t>
            </a:r>
            <a:r>
              <a:rPr lang="en-US" sz="2400" dirty="0"/>
              <a:t> &lt;10g/dL ANC &lt;1800/</a:t>
            </a:r>
            <a:r>
              <a:rPr lang="en-US" sz="2400" dirty="0" err="1"/>
              <a:t>uL</a:t>
            </a:r>
            <a:r>
              <a:rPr lang="en-US" sz="2400" dirty="0"/>
              <a:t>, </a:t>
            </a:r>
            <a:r>
              <a:rPr lang="en-US" sz="2400" dirty="0" err="1"/>
              <a:t>Plt</a:t>
            </a:r>
            <a:r>
              <a:rPr lang="en-US" sz="2400" dirty="0"/>
              <a:t> &lt;100k/</a:t>
            </a:r>
            <a:r>
              <a:rPr lang="en-US" sz="2400" dirty="0" err="1"/>
              <a:t>uL</a:t>
            </a:r>
            <a:r>
              <a:rPr lang="en-US" sz="2400" dirty="0"/>
              <a:t>)</a:t>
            </a:r>
            <a:endParaRPr lang="en-US" dirty="0"/>
          </a:p>
          <a:p>
            <a:r>
              <a:rPr lang="en-US" dirty="0"/>
              <a:t>Dysplasia </a:t>
            </a:r>
            <a:r>
              <a:rPr lang="en-US" sz="2800" dirty="0"/>
              <a:t>(in &gt;10% of a lineage)</a:t>
            </a:r>
          </a:p>
          <a:p>
            <a:r>
              <a:rPr lang="en-US" dirty="0"/>
              <a:t>Recurrent genetic abnormalities</a:t>
            </a:r>
          </a:p>
        </p:txBody>
      </p:sp>
    </p:spTree>
    <p:extLst>
      <p:ext uri="{BB962C8B-B14F-4D97-AF65-F5344CB8AC3E}">
        <p14:creationId xmlns:p14="http://schemas.microsoft.com/office/powerpoint/2010/main" val="35788051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52650" y="-15549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MDS categories WHO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650" y="15354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i="1" dirty="0"/>
          </a:p>
        </p:txBody>
      </p:sp>
      <p:pic>
        <p:nvPicPr>
          <p:cNvPr id="6" name="Picture 5" descr="Screen Shot 2016-12-09 at 7.47.04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2317" y="901700"/>
            <a:ext cx="8201742" cy="56254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D70CF-2C04-443E-A2E0-EDB19FB704DA}"/>
              </a:ext>
            </a:extLst>
          </p:cNvPr>
          <p:cNvSpPr/>
          <p:nvPr/>
        </p:nvSpPr>
        <p:spPr>
          <a:xfrm>
            <a:off x="10219897" y="3892570"/>
            <a:ext cx="197210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From Daniel A. Arber, Attilio </a:t>
            </a:r>
            <a:r>
              <a:rPr lang="en-US" sz="1100" dirty="0" err="1"/>
              <a:t>Orazi</a:t>
            </a:r>
            <a:r>
              <a:rPr lang="en-US" sz="1100" dirty="0"/>
              <a:t>, Robert </a:t>
            </a:r>
            <a:r>
              <a:rPr lang="en-US" sz="1100" dirty="0" err="1"/>
              <a:t>Hasserjian</a:t>
            </a:r>
            <a:r>
              <a:rPr lang="en-US" sz="1100" dirty="0"/>
              <a:t>, et al., The 2016 revision to the World Health Organization classification of myeloid neoplasms and acute leukemia (Table 15). Blood 2016; 127 (20): 2391–2405. </a:t>
            </a:r>
            <a:r>
              <a:rPr lang="en-US" sz="1100" dirty="0" err="1"/>
              <a:t>doi</a:t>
            </a:r>
            <a:r>
              <a:rPr lang="en-US" sz="1100" dirty="0"/>
              <a:t>: </a:t>
            </a:r>
            <a:r>
              <a:rPr lang="en-US" sz="1100" dirty="0">
                <a:hlinkClick r:id="rId3"/>
              </a:rPr>
              <a:t>https://doi.org/10.1182/blood-2016-03-643544</a:t>
            </a:r>
            <a:r>
              <a:rPr lang="en-US" sz="1100" dirty="0"/>
              <a:t>. ©2016, American Society of Hematology.</a:t>
            </a:r>
          </a:p>
        </p:txBody>
      </p:sp>
    </p:spTree>
    <p:extLst>
      <p:ext uri="{BB962C8B-B14F-4D97-AF65-F5344CB8AC3E}">
        <p14:creationId xmlns:p14="http://schemas.microsoft.com/office/powerpoint/2010/main" val="24624446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Germline predisposition to MDS/AML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22401"/>
            <a:ext cx="8229600" cy="54160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Myeloid neoplasms with germ line predisposition without a preexisting disorder or organ dysfunction</a:t>
            </a:r>
            <a:endParaRPr lang="en-US" sz="1000" dirty="0"/>
          </a:p>
          <a:p>
            <a:pPr lvl="1">
              <a:spcBef>
                <a:spcPts val="0"/>
              </a:spcBef>
            </a:pPr>
            <a:r>
              <a:rPr lang="en-US" sz="1600" dirty="0"/>
              <a:t>AML with germ line </a:t>
            </a:r>
            <a:r>
              <a:rPr lang="en-US" sz="1600" b="1" i="1" dirty="0"/>
              <a:t>CEBPA</a:t>
            </a:r>
            <a:r>
              <a:rPr lang="en-US" sz="1600" i="1" dirty="0"/>
              <a:t> </a:t>
            </a:r>
            <a:r>
              <a:rPr lang="en-US" sz="1600" dirty="0"/>
              <a:t>mutation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with germ line </a:t>
            </a:r>
            <a:r>
              <a:rPr lang="en-US" sz="1600" b="1" i="1" dirty="0"/>
              <a:t>DDX41</a:t>
            </a:r>
            <a:r>
              <a:rPr lang="en-US" sz="1600" i="1" dirty="0"/>
              <a:t> </a:t>
            </a:r>
            <a:r>
              <a:rPr lang="en-US" sz="1600" dirty="0"/>
              <a:t>mutation</a:t>
            </a:r>
            <a:endParaRPr lang="en-US" sz="900" dirty="0"/>
          </a:p>
          <a:p>
            <a:pPr>
              <a:spcBef>
                <a:spcPts val="0"/>
              </a:spcBef>
            </a:pP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2000" dirty="0"/>
              <a:t>Myeloid neoplasms with germ line predisposition and preexisting platelet disorders</a:t>
            </a:r>
            <a:endParaRPr lang="en-US" sz="10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with germ line </a:t>
            </a:r>
            <a:r>
              <a:rPr lang="en-US" sz="1600" b="1" i="1" dirty="0"/>
              <a:t>RUNX7 </a:t>
            </a:r>
            <a:r>
              <a:rPr lang="en-US" sz="1600" dirty="0"/>
              <a:t>mutation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with germ line </a:t>
            </a:r>
            <a:r>
              <a:rPr lang="en-US" sz="1600" b="1" i="1" dirty="0"/>
              <a:t>ANKRD26</a:t>
            </a:r>
            <a:r>
              <a:rPr lang="en-US" sz="1600" i="1" dirty="0"/>
              <a:t> </a:t>
            </a:r>
            <a:r>
              <a:rPr lang="en-US" sz="1600" dirty="0"/>
              <a:t>mutation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with germ line </a:t>
            </a:r>
            <a:r>
              <a:rPr lang="en-US" sz="1600" b="1" i="1" dirty="0"/>
              <a:t>ETV6</a:t>
            </a:r>
            <a:r>
              <a:rPr lang="en-US" sz="1600" i="1" dirty="0"/>
              <a:t> </a:t>
            </a:r>
            <a:r>
              <a:rPr lang="en-US" sz="1600" dirty="0"/>
              <a:t>mutation</a:t>
            </a:r>
            <a:endParaRPr lang="en-US" sz="900" dirty="0"/>
          </a:p>
          <a:p>
            <a:pPr>
              <a:spcBef>
                <a:spcPts val="0"/>
              </a:spcBef>
            </a:pP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2000" dirty="0"/>
              <a:t>Myeloid neoplasms with germ line predisposition and other organ dysfunction</a:t>
            </a:r>
            <a:endParaRPr lang="en-US" sz="10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with germ line </a:t>
            </a:r>
            <a:r>
              <a:rPr lang="en-US" sz="1600" b="1" i="1" dirty="0"/>
              <a:t>GATA2</a:t>
            </a:r>
            <a:r>
              <a:rPr lang="en-US" sz="1600" i="1" dirty="0"/>
              <a:t> </a:t>
            </a:r>
            <a:r>
              <a:rPr lang="en-US" sz="1600" dirty="0"/>
              <a:t>mutation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associated with BM failure syndromes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associated with telomere biology disorders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JMML associated with neurofibromatosis, Noonan syndrome or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Noonan syndrome-like disorders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associated with Down syndrome </a:t>
            </a:r>
          </a:p>
        </p:txBody>
      </p:sp>
      <p:sp>
        <p:nvSpPr>
          <p:cNvPr id="5" name="Rectangle 4"/>
          <p:cNvSpPr/>
          <p:nvPr/>
        </p:nvSpPr>
        <p:spPr>
          <a:xfrm>
            <a:off x="7948348" y="6469102"/>
            <a:ext cx="2719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Blood</a:t>
            </a:r>
            <a:r>
              <a:rPr lang="en-US" dirty="0"/>
              <a:t> 2016 127:2391-2405</a:t>
            </a:r>
          </a:p>
        </p:txBody>
      </p:sp>
    </p:spTree>
    <p:extLst>
      <p:ext uri="{BB962C8B-B14F-4D97-AF65-F5344CB8AC3E}">
        <p14:creationId xmlns:p14="http://schemas.microsoft.com/office/powerpoint/2010/main" val="20711686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85801"/>
            <a:ext cx="8229600" cy="54403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</a:rPr>
              <a:t>19 year-old female with recent fatigue and a  5 </a:t>
            </a:r>
            <a:r>
              <a:rPr lang="en-US" dirty="0" err="1">
                <a:latin typeface="Calibri" charset="0"/>
              </a:rPr>
              <a:t>lb</a:t>
            </a:r>
            <a:r>
              <a:rPr lang="en-US" dirty="0">
                <a:latin typeface="Calibri" charset="0"/>
              </a:rPr>
              <a:t> weight loss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</a:rPr>
              <a:t>Wisdom teeth extracted, and o</a:t>
            </a:r>
            <a:r>
              <a:rPr lang="en-US" dirty="0">
                <a:latin typeface="Calibri" charset="0"/>
                <a:sym typeface="Wingdings" charset="0"/>
              </a:rPr>
              <a:t>ne month later had difficult-to-control bleeding from the extraction sites, </a:t>
            </a:r>
            <a:r>
              <a:rPr lang="en-US" dirty="0">
                <a:latin typeface="Calibri" charset="0"/>
              </a:rPr>
              <a:t>WBC 469, </a:t>
            </a:r>
            <a:r>
              <a:rPr lang="en-US" dirty="0" err="1">
                <a:latin typeface="Calibri" charset="0"/>
              </a:rPr>
              <a:t>Hgb</a:t>
            </a:r>
            <a:r>
              <a:rPr lang="en-US" dirty="0">
                <a:latin typeface="Calibri" charset="0"/>
              </a:rPr>
              <a:t> 7.9, Hct 21.7, </a:t>
            </a:r>
            <a:r>
              <a:rPr lang="en-US" dirty="0" err="1">
                <a:latin typeface="Calibri" charset="0"/>
              </a:rPr>
              <a:t>Plt</a:t>
            </a:r>
            <a:r>
              <a:rPr lang="en-US" dirty="0">
                <a:latin typeface="Calibri" charset="0"/>
              </a:rPr>
              <a:t> 671, showing a </a:t>
            </a:r>
            <a:r>
              <a:rPr lang="en-US" dirty="0" err="1">
                <a:latin typeface="Calibri" charset="0"/>
              </a:rPr>
              <a:t>neutrophilic</a:t>
            </a:r>
            <a:r>
              <a:rPr lang="en-US" dirty="0">
                <a:latin typeface="Calibri" charset="0"/>
              </a:rPr>
              <a:t> leukocytosis with a left shift.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</a:rPr>
              <a:t>Bone marrow biopsy/aspirate </a:t>
            </a:r>
          </a:p>
        </p:txBody>
      </p:sp>
    </p:spTree>
    <p:extLst>
      <p:ext uri="{BB962C8B-B14F-4D97-AF65-F5344CB8AC3E}">
        <p14:creationId xmlns:p14="http://schemas.microsoft.com/office/powerpoint/2010/main" val="23118275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-11-9196 basoclu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4854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-11-9196 meg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 flipV="1">
            <a:off x="400050" y="1123950"/>
            <a:ext cx="6858000" cy="4610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s-11-9196 sb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972050" y="1162050"/>
            <a:ext cx="6858000" cy="4533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307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3" name="Group 11"/>
          <p:cNvGrpSpPr>
            <a:grpSpLocks/>
          </p:cNvGrpSpPr>
          <p:nvPr/>
        </p:nvGrpSpPr>
        <p:grpSpPr bwMode="auto">
          <a:xfrm>
            <a:off x="1524000" y="558800"/>
            <a:ext cx="5486400" cy="5156200"/>
            <a:chOff x="0" y="0"/>
            <a:chExt cx="3456" cy="3248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56" cy="3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197" name="Line 5"/>
            <p:cNvSpPr>
              <a:spLocks noChangeShapeType="1"/>
            </p:cNvSpPr>
            <p:nvPr/>
          </p:nvSpPr>
          <p:spPr bwMode="auto">
            <a:xfrm flipH="1">
              <a:off x="2304" y="1008"/>
              <a:ext cx="336" cy="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2656" y="882"/>
              <a:ext cx="39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90%</a:t>
              </a:r>
            </a:p>
          </p:txBody>
        </p:sp>
        <p:sp>
          <p:nvSpPr>
            <p:cNvPr id="8199" name="Line 7"/>
            <p:cNvSpPr>
              <a:spLocks noChangeShapeType="1"/>
            </p:cNvSpPr>
            <p:nvPr/>
          </p:nvSpPr>
          <p:spPr bwMode="auto">
            <a:xfrm>
              <a:off x="960" y="1824"/>
              <a:ext cx="336" cy="336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" name="Text Box 8"/>
            <p:cNvSpPr txBox="1">
              <a:spLocks noChangeArrowheads="1"/>
            </p:cNvSpPr>
            <p:nvPr/>
          </p:nvSpPr>
          <p:spPr bwMode="auto">
            <a:xfrm>
              <a:off x="674" y="1574"/>
              <a:ext cx="44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/>
                <a:t>4.8%</a:t>
              </a:r>
            </a:p>
          </p:txBody>
        </p:sp>
      </p:grp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636588"/>
            <a:ext cx="2971800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429000"/>
            <a:ext cx="2971800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787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58317" y="452405"/>
            <a:ext cx="8326301" cy="2895600"/>
            <a:chOff x="334316" y="1007210"/>
            <a:chExt cx="8326301" cy="2895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2617" y="1007210"/>
              <a:ext cx="5588000" cy="2895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316" y="1081184"/>
              <a:ext cx="5651500" cy="27559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78" b="5324"/>
          <a:stretch/>
        </p:blipFill>
        <p:spPr>
          <a:xfrm>
            <a:off x="1858316" y="3348006"/>
            <a:ext cx="4212284" cy="32496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2163" y="3662918"/>
            <a:ext cx="1883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DNA INDEX: 1.198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124575" y="1701800"/>
            <a:ext cx="704850" cy="63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97550" y="1041400"/>
            <a:ext cx="0" cy="27940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521700" y="1041400"/>
            <a:ext cx="0" cy="27940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803900" y="2120900"/>
            <a:ext cx="0" cy="292100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144000" y="2127250"/>
            <a:ext cx="0" cy="292100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97900" y="957302"/>
            <a:ext cx="6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TdT</a:t>
            </a:r>
            <a:r>
              <a:rPr lang="en-US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16869" y="20701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TdT</a:t>
            </a:r>
            <a:r>
              <a:rPr lang="en-US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24575" y="3512010"/>
            <a:ext cx="440372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400" b="1" dirty="0" err="1"/>
              <a:t>Cytogenetics</a:t>
            </a:r>
            <a:r>
              <a:rPr lang="en-US" sz="2400" b="1" dirty="0"/>
              <a:t>:</a:t>
            </a:r>
          </a:p>
          <a:p>
            <a:endParaRPr lang="en-US" sz="2000" dirty="0"/>
          </a:p>
          <a:p>
            <a:r>
              <a:rPr lang="ro-RO" sz="2000" dirty="0"/>
              <a:t>47,XX,+21c[17]/56,sl,+X,dup(1)(q21q42),add(2)(q37),+4,+6,+10,+14, +14, +17,+21c,+mar[6]</a:t>
            </a:r>
          </a:p>
        </p:txBody>
      </p:sp>
    </p:spTree>
    <p:extLst>
      <p:ext uri="{BB962C8B-B14F-4D97-AF65-F5344CB8AC3E}">
        <p14:creationId xmlns:p14="http://schemas.microsoft.com/office/powerpoint/2010/main" val="321828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ore 4x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2194"/>
          <a:stretch/>
        </p:blipFill>
        <p:spPr bwMode="auto">
          <a:xfrm rot="5400000">
            <a:off x="361950" y="1162050"/>
            <a:ext cx="6858000" cy="4533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re 40x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35550" y="1225550"/>
            <a:ext cx="6858000" cy="4406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85900" y="5661441"/>
            <a:ext cx="9182100" cy="1200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46,XX,t(9;22)(q34;q11.2)[20]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FISH positive for BCR-ABL1 rearrangement in 196/200 cells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RT-PCR positive for p210 transcript</a:t>
            </a:r>
          </a:p>
        </p:txBody>
      </p:sp>
    </p:spTree>
    <p:extLst>
      <p:ext uri="{BB962C8B-B14F-4D97-AF65-F5344CB8AC3E}">
        <p14:creationId xmlns:p14="http://schemas.microsoft.com/office/powerpoint/2010/main" val="18673952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Chronic Myeloid Leukemia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825625"/>
            <a:ext cx="11610109" cy="4667250"/>
          </a:xfrm>
        </p:spPr>
        <p:txBody>
          <a:bodyPr numCol="2">
            <a:normAutofit/>
          </a:bodyPr>
          <a:lstStyle/>
          <a:p>
            <a:r>
              <a:rPr lang="en-US" dirty="0"/>
              <a:t>Clonal stem cell disorder</a:t>
            </a: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>
                <a:solidFill>
                  <a:schemeClr val="tx1"/>
                </a:solidFill>
              </a:rPr>
              <a:t>Classified as a myeloproliferative neoplasm (MPN)</a:t>
            </a:r>
          </a:p>
          <a:p>
            <a:r>
              <a:rPr lang="en-US" dirty="0"/>
              <a:t>Characterized by:</a:t>
            </a: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 err="1">
                <a:solidFill>
                  <a:schemeClr val="tx1"/>
                </a:solidFill>
              </a:rPr>
              <a:t>Neutrophilic</a:t>
            </a:r>
            <a:r>
              <a:rPr lang="en-US" dirty="0">
                <a:solidFill>
                  <a:schemeClr val="tx1"/>
                </a:solidFill>
              </a:rPr>
              <a:t> leukocytosis with a left shift</a:t>
            </a: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 err="1">
                <a:solidFill>
                  <a:schemeClr val="tx1"/>
                </a:solidFill>
              </a:rPr>
              <a:t>Basophilia</a:t>
            </a:r>
            <a:r>
              <a:rPr lang="en-US" dirty="0">
                <a:solidFill>
                  <a:schemeClr val="tx1"/>
                </a:solidFill>
              </a:rPr>
              <a:t>/Eosinophilia</a:t>
            </a: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 err="1">
                <a:solidFill>
                  <a:schemeClr val="tx1"/>
                </a:solidFill>
              </a:rPr>
              <a:t>Thromobocytosis</a:t>
            </a:r>
            <a:endParaRPr lang="en-US" dirty="0">
              <a:solidFill>
                <a:schemeClr val="tx1"/>
              </a:solidFill>
            </a:endParaRP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>
                <a:solidFill>
                  <a:schemeClr val="tx1"/>
                </a:solidFill>
              </a:rPr>
              <a:t>Anemia</a:t>
            </a:r>
          </a:p>
          <a:p>
            <a:r>
              <a:rPr lang="en-US" dirty="0"/>
              <a:t>Defined by:</a:t>
            </a: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>
                <a:solidFill>
                  <a:schemeClr val="tx1"/>
                </a:solidFill>
              </a:rPr>
              <a:t>BCR-ABL translocation</a:t>
            </a:r>
          </a:p>
          <a:p>
            <a:r>
              <a:rPr lang="en-US" dirty="0"/>
              <a:t>Evolves to:</a:t>
            </a: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>
                <a:solidFill>
                  <a:schemeClr val="tx1"/>
                </a:solidFill>
              </a:rPr>
              <a:t>“Blast crisis”</a:t>
            </a: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>
                <a:solidFill>
                  <a:schemeClr val="tx1"/>
                </a:solidFill>
              </a:rPr>
              <a:t>Typically B-ALL in pediatric patients</a:t>
            </a: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>
                <a:solidFill>
                  <a:schemeClr val="tx1"/>
                </a:solidFill>
              </a:rPr>
              <a:t>Myeloid more common in adults</a:t>
            </a:r>
          </a:p>
          <a:p>
            <a:r>
              <a:rPr lang="en-US" dirty="0"/>
              <a:t>Other MPN</a:t>
            </a: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 err="1">
                <a:solidFill>
                  <a:schemeClr val="tx1"/>
                </a:solidFill>
              </a:rPr>
              <a:t>Polcythemia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(PV)</a:t>
            </a:r>
          </a:p>
          <a:p>
            <a:pPr lvl="2"/>
            <a:r>
              <a:rPr lang="en-US" i="1" dirty="0"/>
              <a:t>JAK2</a:t>
            </a:r>
            <a:r>
              <a:rPr lang="en-US" dirty="0"/>
              <a:t> V617F</a:t>
            </a:r>
          </a:p>
          <a:p>
            <a:pPr marL="742950" lvl="1" indent="-285750" defTabSz="457200">
              <a:lnSpc>
                <a:spcPct val="80000"/>
              </a:lnSpc>
              <a:spcBef>
                <a:spcPct val="20000"/>
              </a:spcBef>
              <a:buFont typeface="Arial"/>
              <a:buChar char="–"/>
            </a:pPr>
            <a:r>
              <a:rPr lang="en-US" dirty="0">
                <a:solidFill>
                  <a:schemeClr val="tx1"/>
                </a:solidFill>
              </a:rPr>
              <a:t>Essential </a:t>
            </a:r>
            <a:r>
              <a:rPr lang="en-US" dirty="0" err="1">
                <a:solidFill>
                  <a:schemeClr val="tx1"/>
                </a:solidFill>
              </a:rPr>
              <a:t>thromobocytosis</a:t>
            </a:r>
            <a:r>
              <a:rPr lang="en-US" dirty="0">
                <a:solidFill>
                  <a:schemeClr val="tx1"/>
                </a:solidFill>
              </a:rPr>
              <a:t> (ET)</a:t>
            </a:r>
          </a:p>
          <a:p>
            <a:pPr lvl="2"/>
            <a:r>
              <a:rPr lang="en-US" i="1" dirty="0"/>
              <a:t>JAK2 </a:t>
            </a:r>
            <a:r>
              <a:rPr lang="en-US" dirty="0"/>
              <a:t>V617F or </a:t>
            </a:r>
            <a:r>
              <a:rPr lang="en-US" i="1" dirty="0"/>
              <a:t>CALR</a:t>
            </a:r>
            <a:r>
              <a:rPr lang="en-US" dirty="0"/>
              <a:t> mutations</a:t>
            </a:r>
          </a:p>
        </p:txBody>
      </p:sp>
    </p:spTree>
    <p:extLst>
      <p:ext uri="{BB962C8B-B14F-4D97-AF65-F5344CB8AC3E}">
        <p14:creationId xmlns:p14="http://schemas.microsoft.com/office/powerpoint/2010/main" val="18163904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33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9 </a:t>
            </a:r>
            <a:r>
              <a:rPr lang="en-US" dirty="0" err="1"/>
              <a:t>y.o</a:t>
            </a:r>
            <a:r>
              <a:rPr lang="en-US" dirty="0"/>
              <a:t>. male with pancytopenia, bone pain and “diffuse marrow signal abnormality” by MRI</a:t>
            </a:r>
          </a:p>
        </p:txBody>
      </p:sp>
    </p:spTree>
    <p:extLst>
      <p:ext uri="{BB962C8B-B14F-4D97-AF65-F5344CB8AC3E}">
        <p14:creationId xmlns:p14="http://schemas.microsoft.com/office/powerpoint/2010/main" val="3388863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5-3174 BMA 1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556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5-3174 BM TP 1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4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5-3174 BMBX 10X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8783782" cy="68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984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5-3174 BMBX 100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874395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22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5-3174 BMBX Desmi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5831" y="1178170"/>
            <a:ext cx="6858000" cy="4501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4500" y="0"/>
            <a:ext cx="14394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Desmin</a:t>
            </a:r>
            <a:endParaRPr lang="en-US" sz="3200" dirty="0"/>
          </a:p>
        </p:txBody>
      </p:sp>
      <p:pic>
        <p:nvPicPr>
          <p:cNvPr id="5" name="Picture 4" descr="S15-3174 BMBX Myogeni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82140" y="1172140"/>
            <a:ext cx="6858000" cy="4513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4281" y="0"/>
            <a:ext cx="18604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Myogenin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0009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364" y="917015"/>
            <a:ext cx="8525163" cy="4525963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Karyotype</a:t>
            </a:r>
          </a:p>
          <a:p>
            <a:pPr lvl="1"/>
            <a:r>
              <a:rPr lang="en-US" dirty="0"/>
              <a:t>49,XY,t(2;13)(q36;q14),+12,+14,+r[cp4]/46,XY[16]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FISH</a:t>
            </a:r>
          </a:p>
          <a:p>
            <a:pPr lvl="1"/>
            <a:r>
              <a:rPr lang="en-US" dirty="0" err="1"/>
              <a:t>nuc</a:t>
            </a:r>
            <a:r>
              <a:rPr lang="en-US" dirty="0"/>
              <a:t> </a:t>
            </a:r>
            <a:r>
              <a:rPr lang="en-US" dirty="0" err="1"/>
              <a:t>ish</a:t>
            </a:r>
            <a:r>
              <a:rPr lang="en-US" dirty="0"/>
              <a:t>(FOXO1x2)(5'FOXO1 </a:t>
            </a:r>
            <a:r>
              <a:rPr lang="en-US" dirty="0" err="1"/>
              <a:t>sep</a:t>
            </a:r>
            <a:r>
              <a:rPr lang="en-US" dirty="0"/>
              <a:t> 3'FOXO1x1) [27/500],(EWSR1x2)[500]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sz="3900" i="1" dirty="0"/>
              <a:t>“Leukemic” Alveolar Rhabdomyosarcoma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320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955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mark.fleming@childrens.harvard.edu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78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05"/>
            <a:ext cx="8229600" cy="70521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B-ALL Cytogenetics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8936" y="708917"/>
            <a:ext cx="8712485" cy="6041204"/>
          </a:xfrm>
        </p:spPr>
        <p:txBody>
          <a:bodyPr numCol="2"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/>
              <a:t>High </a:t>
            </a:r>
            <a:r>
              <a:rPr lang="en-US" sz="2400" dirty="0" err="1"/>
              <a:t>hyperdiploid</a:t>
            </a:r>
            <a:r>
              <a:rPr lang="en-US" sz="2400" dirty="0"/>
              <a:t> B-ALL (51-66 chromosomes) 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~25%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Corresponds to DNA Index of &gt;1.16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Gains of chromosomes </a:t>
            </a:r>
            <a:r>
              <a:rPr lang="en-US" sz="1800" u="sng" dirty="0"/>
              <a:t>4</a:t>
            </a:r>
            <a:r>
              <a:rPr lang="en-US" sz="1800" dirty="0"/>
              <a:t>, </a:t>
            </a:r>
            <a:r>
              <a:rPr lang="en-US" sz="1800" u="sng" dirty="0"/>
              <a:t>10</a:t>
            </a:r>
            <a:r>
              <a:rPr lang="en-US" sz="1800" dirty="0"/>
              <a:t>, 14, </a:t>
            </a:r>
            <a:r>
              <a:rPr lang="en-US" sz="1800" u="sng" dirty="0"/>
              <a:t>17</a:t>
            </a:r>
            <a:r>
              <a:rPr lang="en-US" sz="1800" dirty="0"/>
              <a:t>, 21, X most common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Most common cytogenetically evident karyotypic abnormality in B-ALL</a:t>
            </a:r>
          </a:p>
          <a:p>
            <a:pPr marL="400050" lvl="2" indent="0">
              <a:buNone/>
            </a:pPr>
            <a:endParaRPr lang="en-US" sz="1800" dirty="0"/>
          </a:p>
          <a:p>
            <a:r>
              <a:rPr lang="en-US" sz="2400" i="1" dirty="0"/>
              <a:t>TEL-AML </a:t>
            </a:r>
            <a:r>
              <a:rPr lang="en-US" sz="2400" dirty="0"/>
              <a:t>= </a:t>
            </a:r>
            <a:r>
              <a:rPr lang="en-US" sz="2400" i="1" dirty="0"/>
              <a:t>ETV6-RUNX1 </a:t>
            </a:r>
            <a:r>
              <a:rPr lang="en-US" sz="2400" dirty="0"/>
              <a:t>= t(12;21)(p13;q22) ~25%</a:t>
            </a:r>
          </a:p>
          <a:p>
            <a:pPr lvl="1"/>
            <a:r>
              <a:rPr lang="en-US" sz="1800" dirty="0"/>
              <a:t>~25%</a:t>
            </a:r>
          </a:p>
          <a:p>
            <a:pPr lvl="1"/>
            <a:r>
              <a:rPr lang="en-US" sz="1800" dirty="0"/>
              <a:t>Cryptic translocation</a:t>
            </a:r>
          </a:p>
          <a:p>
            <a:pPr lvl="2"/>
            <a:r>
              <a:rPr lang="en-US" sz="1400" dirty="0"/>
              <a:t>Need to do FISH or RT-PCR!  </a:t>
            </a:r>
          </a:p>
          <a:p>
            <a:pPr lvl="1"/>
            <a:r>
              <a:rPr lang="en-US" sz="1800" dirty="0"/>
              <a:t>Often associated with del 12p (other copy of </a:t>
            </a:r>
            <a:r>
              <a:rPr lang="en-US" sz="1800" i="1" dirty="0"/>
              <a:t>TEL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Most common translocation in B-ALL </a:t>
            </a:r>
          </a:p>
          <a:p>
            <a:endParaRPr lang="en-US" sz="2400" dirty="0"/>
          </a:p>
          <a:p>
            <a:r>
              <a:rPr lang="en-US" sz="2400" dirty="0"/>
              <a:t>t(5;14)(q31;q32),  </a:t>
            </a:r>
            <a:r>
              <a:rPr lang="en-US" sz="2400" i="1" dirty="0"/>
              <a:t>IL3-@IGH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Profound eosinophilia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One of the few morphologically distinct ALLs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400" dirty="0"/>
              <a:t>t(1;19)(q23;p13.3),  </a:t>
            </a:r>
            <a:r>
              <a:rPr lang="en-US" sz="2400" i="1" dirty="0"/>
              <a:t>E2A-PBX1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Older kids</a:t>
            </a:r>
          </a:p>
          <a:p>
            <a:pPr marL="0" indent="0">
              <a:buNone/>
            </a:pPr>
            <a:endParaRPr lang="en-US" sz="2000" i="1" dirty="0"/>
          </a:p>
          <a:p>
            <a:r>
              <a:rPr lang="en-US" sz="2400" dirty="0"/>
              <a:t>DS-ALL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Usually normal (47,+21c) karyotype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Cryptic CRLF2 translocations</a:t>
            </a:r>
          </a:p>
          <a:p>
            <a:pPr lvl="2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3727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156A716-7857-D34B-9CDB-2C2B37804448}" vid="{94BA6E4C-853C-4A43-B92C-A561C3530A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9A214DB234C54691908C6F3DF6D4DB" ma:contentTypeVersion="16" ma:contentTypeDescription="Create a new document." ma:contentTypeScope="" ma:versionID="50ed737f5f2bd7ceaa98a187e0ccaa75">
  <xsd:schema xmlns:xsd="http://www.w3.org/2001/XMLSchema" xmlns:xs="http://www.w3.org/2001/XMLSchema" xmlns:p="http://schemas.microsoft.com/office/2006/metadata/properties" xmlns:ns2="5e0533bb-bfdf-45c4-9e5c-1558b0841ffd" xmlns:ns3="9c46be9e-554d-43f0-bc75-21fbb32bf30c" targetNamespace="http://schemas.microsoft.com/office/2006/metadata/properties" ma:root="true" ma:fieldsID="23697daaef9795037ab5ec31f3c509ee" ns2:_="" ns3:_="">
    <xsd:import namespace="5e0533bb-bfdf-45c4-9e5c-1558b0841ffd"/>
    <xsd:import namespace="9c46be9e-554d-43f0-bc75-21fbb32bf30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533bb-bfdf-45c4-9e5c-1558b0841ff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2caf26-25ad-42a2-bb61-6898ce245ac9}" ma:internalName="TaxCatchAll" ma:showField="CatchAllData" ma:web="5e0533bb-bfdf-45c4-9e5c-1558b0841f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6be9e-554d-43f0-bc75-21fbb32bf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e17280-6357-4f01-98d8-aff652f546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e0533bb-bfdf-45c4-9e5c-1558b0841ffd">
      <UserInfo>
        <DisplayName>ACL_ASPHO-F</DisplayName>
        <AccountId>2384</AccountId>
        <AccountType/>
      </UserInfo>
      <UserInfo>
        <DisplayName>Ryan Wilkinson</DisplayName>
        <AccountId>2390</AccountId>
        <AccountType/>
      </UserInfo>
      <UserInfo>
        <DisplayName>System Account</DisplayName>
        <AccountId>1073741823</AccountId>
        <AccountType/>
      </UserInfo>
      <UserInfo>
        <DisplayName>AMC_Helpdesk_Admins</DisplayName>
        <AccountId>13</AccountId>
        <AccountType/>
      </UserInfo>
    </SharedWithUsers>
    <TaxCatchAll xmlns="5e0533bb-bfdf-45c4-9e5c-1558b0841ffd" xsi:nil="true"/>
    <lcf76f155ced4ddcb4097134ff3c332f xmlns="9c46be9e-554d-43f0-bc75-21fbb32bf3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6AD193-F7CB-4DFE-855E-A410F8AE79C7}"/>
</file>

<file path=customXml/itemProps2.xml><?xml version="1.0" encoding="utf-8"?>
<ds:datastoreItem xmlns:ds="http://schemas.openxmlformats.org/officeDocument/2006/customXml" ds:itemID="{0591A746-8EC9-4E39-BDFE-86263ACE4130}"/>
</file>

<file path=customXml/itemProps3.xml><?xml version="1.0" encoding="utf-8"?>
<ds:datastoreItem xmlns:ds="http://schemas.openxmlformats.org/officeDocument/2006/customXml" ds:itemID="{C238A400-B2D7-4580-A22F-674B4A15C42D}"/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3361</Words>
  <Application>Microsoft Office PowerPoint</Application>
  <PresentationFormat>Widescreen</PresentationFormat>
  <Paragraphs>767</Paragraphs>
  <Slides>89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Arial</vt:lpstr>
      <vt:lpstr>Calibri</vt:lpstr>
      <vt:lpstr>Calibri Light</vt:lpstr>
      <vt:lpstr>Lucida Grande</vt:lpstr>
      <vt:lpstr>Symbol</vt:lpstr>
      <vt:lpstr>Office Theme</vt:lpstr>
      <vt:lpstr>Review of Peripheral Blood and Bone Marrow Morphology:  Malignant Diseases</vt:lpstr>
      <vt:lpstr>PowerPoint Presentation</vt:lpstr>
      <vt:lpstr>PowerPoint Presentation</vt:lpstr>
      <vt:lpstr>Acute Lymphoblastic Leukemia</vt:lpstr>
      <vt:lpstr>PowerPoint Presentation</vt:lpstr>
      <vt:lpstr>PowerPoint Presentation</vt:lpstr>
      <vt:lpstr>PowerPoint Presentation</vt:lpstr>
      <vt:lpstr>PowerPoint Presentation</vt:lpstr>
      <vt:lpstr>B-ALL Cytogenetics</vt:lpstr>
      <vt:lpstr>More B-ALL Cytogenetics (bad actors)</vt:lpstr>
      <vt:lpstr>PowerPoint Presentation</vt:lpstr>
      <vt:lpstr>PowerPoint Presentation</vt:lpstr>
      <vt:lpstr>Burkitt Lymphoma/Leukemia</vt:lpstr>
      <vt:lpstr>12 y.o. boy with WBC 86.2 K/uL and an anterior mediastinal mass</vt:lpstr>
      <vt:lpstr>PowerPoint Presentation</vt:lpstr>
      <vt:lpstr>Flow</vt:lpstr>
      <vt:lpstr>T lymphoblastic Leukemia/Lymphoma</vt:lpstr>
      <vt:lpstr>PowerPoint Presentation</vt:lpstr>
      <vt:lpstr>PowerPoint Presentation</vt:lpstr>
      <vt:lpstr>PowerPoint Presentation</vt:lpstr>
      <vt:lpstr>Acute Myeloid Leukemia</vt:lpstr>
      <vt:lpstr>16 y.o. girl with pancytopenia and  ? peripheral blasts</vt:lpstr>
      <vt:lpstr>PowerPoint Presentation</vt:lpstr>
      <vt:lpstr>PowerPoint Presentation</vt:lpstr>
      <vt:lpstr>PowerPoint Presentation</vt:lpstr>
      <vt:lpstr>PowerPoint Presentation</vt:lpstr>
      <vt:lpstr>Acute Promyelocytic Leukemia</vt:lpstr>
      <vt:lpstr>16 y.o. boy with a h/o AML s/p SCT  now with pancytopenia</vt:lpstr>
      <vt:lpstr>PowerPoint Presentation</vt:lpstr>
      <vt:lpstr>PowerPoint Presentation</vt:lpstr>
      <vt:lpstr>Cytogenetics</vt:lpstr>
      <vt:lpstr>11 y.o. girl with leukocytosis, anemia and thrombocytopenia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Infants with leukemia</vt:lpstr>
      <vt:lpstr>Infant female with WBC 100K cells/ml</vt:lpstr>
      <vt:lpstr>PowerPoint Presentation</vt:lpstr>
      <vt:lpstr>PowerPoint Presentation</vt:lpstr>
      <vt:lpstr>Infant female with WBC 100K/ml and multiple non-tender, violaceous skin nodules</vt:lpstr>
      <vt:lpstr>PowerPoint Presentation</vt:lpstr>
      <vt:lpstr>PowerPoint Presentation</vt:lpstr>
      <vt:lpstr>PowerPoint Presentation</vt:lpstr>
      <vt:lpstr>30-week pre-term female infant with hydrops and common atrio-ventricular canal</vt:lpstr>
      <vt:lpstr>PowerPoint Presentation</vt:lpstr>
      <vt:lpstr>PowerPoint Presentation</vt:lpstr>
      <vt:lpstr>Transient Abnormal Myelopoiesis (TAM) of Down Syndrome</vt:lpstr>
      <vt:lpstr>Infant with pancytopenia and teardrop RBCs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</vt:lpstr>
      <vt:lpstr>21 yo male with a longstanding history of Crohn's disease treated with immune suppression, including 6-MP</vt:lpstr>
      <vt:lpstr>PowerPoint Presentation</vt:lpstr>
      <vt:lpstr>PowerPoint Presentation</vt:lpstr>
      <vt:lpstr>PowerPoint Presentation</vt:lpstr>
      <vt:lpstr>Hepatosplenic g/d-T cell lymphoma</vt:lpstr>
      <vt:lpstr>Hemophagocytic lymphohistiocytosis/HLH</vt:lpstr>
      <vt:lpstr>16 y.o. male with a history of chronic digital warts and an episode of atypical mycobacterial lymphadenitis now with pancytopenia</vt:lpstr>
      <vt:lpstr>PowerPoint Presentation</vt:lpstr>
      <vt:lpstr>PowerPoint Presentation</vt:lpstr>
      <vt:lpstr>PowerPoint Presentation</vt:lpstr>
      <vt:lpstr>Diagnostic findings</vt:lpstr>
      <vt:lpstr>Myelodysplastic Syndromes (MDS)</vt:lpstr>
      <vt:lpstr>MDS categories WHO 2016</vt:lpstr>
      <vt:lpstr>Germline predisposition to MDS/AML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Chronic Myeloid Leukemia</vt:lpstr>
      <vt:lpstr>9 y.o. male with pancytopenia, bone pain and “diffuse marrow signal abnormality” by MRI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mark.fleming@childrens.harvard.edu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Dominic Sawaya</dc:creator>
  <cp:lastModifiedBy>Ryan Wilkinson</cp:lastModifiedBy>
  <cp:revision>30</cp:revision>
  <dcterms:created xsi:type="dcterms:W3CDTF">2020-11-24T23:32:58Z</dcterms:created>
  <dcterms:modified xsi:type="dcterms:W3CDTF">2020-12-31T13:25:16Z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ContentTypeId">
    <vt:lpwstr>0x010100579A214DB234C54691908C6F3DF6D4DB</vt:lpwstr>
  </property>
</Properties>
</file>