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692" r:id="rId2"/>
    <p:sldId id="693" r:id="rId3"/>
    <p:sldId id="694" r:id="rId4"/>
    <p:sldId id="259" r:id="rId5"/>
    <p:sldId id="695" r:id="rId6"/>
    <p:sldId id="682" r:id="rId7"/>
    <p:sldId id="696" r:id="rId8"/>
    <p:sldId id="679" r:id="rId9"/>
    <p:sldId id="697" r:id="rId10"/>
    <p:sldId id="678" r:id="rId11"/>
    <p:sldId id="698" r:id="rId12"/>
    <p:sldId id="680" r:id="rId13"/>
    <p:sldId id="683" r:id="rId14"/>
    <p:sldId id="686" r:id="rId15"/>
    <p:sldId id="684" r:id="rId16"/>
    <p:sldId id="685" r:id="rId17"/>
    <p:sldId id="687" r:id="rId18"/>
    <p:sldId id="269" r:id="rId19"/>
    <p:sldId id="266" r:id="rId20"/>
    <p:sldId id="287" r:id="rId21"/>
    <p:sldId id="288" r:id="rId22"/>
    <p:sldId id="289" r:id="rId23"/>
    <p:sldId id="291" r:id="rId24"/>
    <p:sldId id="691" r:id="rId25"/>
    <p:sldId id="297" r:id="rId26"/>
    <p:sldId id="296" r:id="rId27"/>
    <p:sldId id="305" r:id="rId28"/>
    <p:sldId id="295" r:id="rId29"/>
    <p:sldId id="293" r:id="rId30"/>
    <p:sldId id="294" r:id="rId31"/>
    <p:sldId id="270" r:id="rId32"/>
    <p:sldId id="298" r:id="rId33"/>
    <p:sldId id="340" r:id="rId34"/>
    <p:sldId id="272" r:id="rId35"/>
    <p:sldId id="299" r:id="rId36"/>
    <p:sldId id="271" r:id="rId37"/>
    <p:sldId id="343" r:id="rId38"/>
    <p:sldId id="300" r:id="rId39"/>
    <p:sldId id="302" r:id="rId40"/>
    <p:sldId id="301" r:id="rId41"/>
    <p:sldId id="303" r:id="rId42"/>
    <p:sldId id="688" r:id="rId43"/>
    <p:sldId id="304" r:id="rId44"/>
    <p:sldId id="306" r:id="rId45"/>
    <p:sldId id="307" r:id="rId46"/>
    <p:sldId id="308" r:id="rId47"/>
    <p:sldId id="690"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ck, Katharine" initials="BK" lastIdx="1" clrIdx="0">
    <p:extLst>
      <p:ext uri="{19B8F6BF-5375-455C-9EA6-DF929625EA0E}">
        <p15:presenceInfo xmlns:p15="http://schemas.microsoft.com/office/powerpoint/2012/main" userId="S::Katharine.Brock@choa.org::bf0b45c3-5243-498b-895b-2c323b9f8d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4371" autoAdjust="0"/>
  </p:normalViewPr>
  <p:slideViewPr>
    <p:cSldViewPr snapToGrid="0">
      <p:cViewPr varScale="1">
        <p:scale>
          <a:sx n="92" d="100"/>
          <a:sy n="92" d="100"/>
        </p:scale>
        <p:origin x="1116" y="96"/>
      </p:cViewPr>
      <p:guideLst>
        <p:guide orient="horz" pos="2160"/>
        <p:guide pos="3840"/>
      </p:guideLst>
    </p:cSldViewPr>
  </p:slid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EDF3608-CA42-4D9C-AE0E-E6F10AC9CD65}" type="datetimeFigureOut">
              <a:rPr lang="en-US" smtClean="0"/>
              <a:t>12/16/2020</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DC6B7A0-236C-4D8D-BC44-598B4FE46232}" type="slidenum">
              <a:rPr lang="en-US" smtClean="0"/>
              <a:t>‹#›</a:t>
            </a:fld>
            <a:endParaRPr lang="en-US" dirty="0"/>
          </a:p>
        </p:txBody>
      </p:sp>
    </p:spTree>
    <p:extLst>
      <p:ext uri="{BB962C8B-B14F-4D97-AF65-F5344CB8AC3E}">
        <p14:creationId xmlns:p14="http://schemas.microsoft.com/office/powerpoint/2010/main" val="249777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A5561F8D-311B-274A-8FCB-4A38B7FAEA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1F122C8C-4EAE-E748-B788-A37E83D8F9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7411" name="Slide Number Placeholder 3">
            <a:extLst>
              <a:ext uri="{FF2B5EF4-FFF2-40B4-BE49-F238E27FC236}">
                <a16:creationId xmlns:a16="http://schemas.microsoft.com/office/drawing/2014/main" id="{61C37DFA-1E32-C441-ABEA-270C2CE482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079908-6EEB-EC4D-AA32-9F5FFB527936}" type="slidenum">
              <a:rPr lang="en-US" altLang="en-US"/>
              <a:pPr fontAlgn="base">
                <a:spcBef>
                  <a:spcPct val="0"/>
                </a:spcBef>
                <a:spcAft>
                  <a:spcPct val="0"/>
                </a:spcAft>
              </a:pPr>
              <a:t>3</a:t>
            </a:fld>
            <a:endParaRPr lang="en-US" altLang="en-US" dirty="0"/>
          </a:p>
        </p:txBody>
      </p:sp>
    </p:spTree>
    <p:extLst>
      <p:ext uri="{BB962C8B-B14F-4D97-AF65-F5344CB8AC3E}">
        <p14:creationId xmlns:p14="http://schemas.microsoft.com/office/powerpoint/2010/main" val="60625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Morphine-</a:t>
            </a:r>
            <a:r>
              <a:rPr lang="en-US" baseline="0" dirty="0"/>
              <a:t> Gold standard</a:t>
            </a:r>
          </a:p>
          <a:p>
            <a:r>
              <a:rPr lang="en-US" baseline="0" dirty="0"/>
              <a:t>Morphine/Oxycodone not good for renal failure/insufficiency</a:t>
            </a:r>
            <a:endParaRPr lang="en-US" dirty="0"/>
          </a:p>
          <a:p>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25</a:t>
            </a:fld>
            <a:endParaRPr lang="en-US" dirty="0"/>
          </a:p>
        </p:txBody>
      </p:sp>
    </p:spTree>
    <p:extLst>
      <p:ext uri="{BB962C8B-B14F-4D97-AF65-F5344CB8AC3E}">
        <p14:creationId xmlns:p14="http://schemas.microsoft.com/office/powerpoint/2010/main" val="2729505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b="1" dirty="0">
                <a:solidFill>
                  <a:srgbClr val="0070C0"/>
                </a:solidFill>
              </a:rPr>
              <a:t>Methylnaltrexone- peripheral opioid receptor antagonist- reverses constipation but cannot cross BBB- no change in pain</a:t>
            </a:r>
          </a:p>
          <a:p>
            <a:r>
              <a:rPr lang="en-US" sz="2500" b="1" dirty="0">
                <a:solidFill>
                  <a:srgbClr val="0070C0"/>
                </a:solidFill>
              </a:rPr>
              <a:t>Stool softeners </a:t>
            </a:r>
          </a:p>
          <a:p>
            <a:pPr marL="483293" lvl="1"/>
            <a:r>
              <a:rPr lang="en-US" sz="2300" i="1" dirty="0"/>
              <a:t>1) Osmotic laxatives </a:t>
            </a:r>
          </a:p>
          <a:p>
            <a:pPr lvl="2"/>
            <a:r>
              <a:rPr lang="en-US" sz="2300" dirty="0"/>
              <a:t>Lactulose 15-30ml PO BID </a:t>
            </a:r>
          </a:p>
          <a:p>
            <a:pPr lvl="2"/>
            <a:r>
              <a:rPr lang="en-US" sz="2300" dirty="0"/>
              <a:t>Polyethylene glycol (Miralax) 8.5 – 17g PO qday – BID ++</a:t>
            </a:r>
          </a:p>
          <a:p>
            <a:pPr marL="483293" lvl="1"/>
            <a:r>
              <a:rPr lang="en-US" sz="2300" i="1" dirty="0"/>
              <a:t>2) Surfactant laxatives  </a:t>
            </a:r>
          </a:p>
          <a:p>
            <a:pPr lvl="2"/>
            <a:r>
              <a:rPr lang="en-US" sz="2300" dirty="0"/>
              <a:t>Docusate 0.5 – 1mg/kg PO qday – QID </a:t>
            </a:r>
          </a:p>
          <a:p>
            <a:r>
              <a:rPr lang="en-US" sz="2500" b="1" dirty="0">
                <a:solidFill>
                  <a:srgbClr val="0070C0"/>
                </a:solidFill>
              </a:rPr>
              <a:t>Stimulants</a:t>
            </a:r>
            <a:r>
              <a:rPr lang="en-US" sz="2500" b="1" dirty="0">
                <a:solidFill>
                  <a:schemeClr val="bg2">
                    <a:lumMod val="50000"/>
                  </a:schemeClr>
                </a:solidFill>
              </a:rPr>
              <a:t> </a:t>
            </a:r>
          </a:p>
          <a:p>
            <a:pPr lvl="1"/>
            <a:r>
              <a:rPr lang="en-US" sz="2500" dirty="0"/>
              <a:t>Senna (&lt; 6 y/o = ½ tab qday, &gt; 6 y/o = 1 tab qday). </a:t>
            </a:r>
          </a:p>
          <a:p>
            <a:pPr lvl="2"/>
            <a:r>
              <a:rPr lang="en-US" sz="2300" dirty="0"/>
              <a:t> Can be given as suppository </a:t>
            </a:r>
          </a:p>
          <a:p>
            <a:pPr lvl="1"/>
            <a:r>
              <a:rPr lang="en-US" sz="2500" dirty="0"/>
              <a:t>Bisacodyl 5-10mg suppository qday prn </a:t>
            </a:r>
          </a:p>
          <a:p>
            <a:r>
              <a:rPr lang="en-US" sz="2500" b="1" dirty="0">
                <a:solidFill>
                  <a:srgbClr val="0070C0"/>
                </a:solidFill>
              </a:rPr>
              <a:t>Others: </a:t>
            </a:r>
          </a:p>
          <a:p>
            <a:pPr lvl="1"/>
            <a:r>
              <a:rPr lang="en-US" sz="2100" dirty="0"/>
              <a:t>Octreotide (malignant bowel obstruction) </a:t>
            </a:r>
          </a:p>
          <a:p>
            <a:pPr lvl="1"/>
            <a:r>
              <a:rPr lang="en-US" sz="2200" dirty="0">
                <a:ea typeface="ＭＳ Ｐゴシック" pitchFamily="34" charset="-128"/>
                <a:cs typeface="Arial" pitchFamily="34" charset="0"/>
              </a:rPr>
              <a:t>Low-dose naloxone infusion (0.5-2 mcg/kg/hr for OIC)</a:t>
            </a:r>
            <a:endParaRPr lang="en-US" sz="2200" dirty="0"/>
          </a:p>
          <a:p>
            <a:pPr lvl="1"/>
            <a:r>
              <a:rPr lang="en-US" sz="2100" dirty="0"/>
              <a:t>Methylnaltrexone  (opioid-induced constipation)</a:t>
            </a:r>
          </a:p>
          <a:p>
            <a:endParaRPr lang="en-US" dirty="0"/>
          </a:p>
          <a:p>
            <a:r>
              <a:rPr lang="en-US" dirty="0"/>
              <a:t>(sennosides-only  superior to combination with docusate</a:t>
            </a:r>
            <a:r>
              <a:rPr lang="en-US" baseline="0" dirty="0"/>
              <a:t> in small RCT)</a:t>
            </a:r>
          </a:p>
          <a:p>
            <a:r>
              <a:rPr lang="en-US" baseline="0" dirty="0"/>
              <a:t>Myoclonus- can lead to seizures</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26</a:t>
            </a:fld>
            <a:endParaRPr lang="en-US" dirty="0"/>
          </a:p>
        </p:txBody>
      </p:sp>
    </p:spTree>
    <p:extLst>
      <p:ext uri="{BB962C8B-B14F-4D97-AF65-F5344CB8AC3E}">
        <p14:creationId xmlns:p14="http://schemas.microsoft.com/office/powerpoint/2010/main" val="60236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Watch</a:t>
            </a:r>
            <a:r>
              <a:rPr lang="en-US" baseline="0" dirty="0"/>
              <a:t> for opioid-induced hyperalgesia in patients who you keep going up and up and they pain gets worse and more diffuse, rather than better. </a:t>
            </a:r>
            <a:endParaRPr lang="en-US" dirty="0"/>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27</a:t>
            </a:fld>
            <a:endParaRPr lang="en-US" dirty="0"/>
          </a:p>
        </p:txBody>
      </p:sp>
    </p:spTree>
    <p:extLst>
      <p:ext uri="{BB962C8B-B14F-4D97-AF65-F5344CB8AC3E}">
        <p14:creationId xmlns:p14="http://schemas.microsoft.com/office/powerpoint/2010/main" val="2439755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AED- sedation-</a:t>
            </a:r>
            <a:r>
              <a:rPr lang="en-US" baseline="0" dirty="0"/>
              <a:t> slow titration</a:t>
            </a:r>
          </a:p>
          <a:p>
            <a:r>
              <a:rPr lang="en-US" baseline="0" dirty="0"/>
              <a:t>Other AED: valproate, carbamazepine, topiramate</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29</a:t>
            </a:fld>
            <a:endParaRPr lang="en-US" dirty="0"/>
          </a:p>
        </p:txBody>
      </p:sp>
    </p:spTree>
    <p:extLst>
      <p:ext uri="{BB962C8B-B14F-4D97-AF65-F5344CB8AC3E}">
        <p14:creationId xmlns:p14="http://schemas.microsoft.com/office/powerpoint/2010/main" val="42074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Steroids: visceral distension, bony destruction, cerebral edema</a:t>
            </a:r>
          </a:p>
        </p:txBody>
      </p:sp>
      <p:sp>
        <p:nvSpPr>
          <p:cNvPr id="4" name="Slide Number Placeholder 3"/>
          <p:cNvSpPr>
            <a:spLocks noGrp="1"/>
          </p:cNvSpPr>
          <p:nvPr>
            <p:ph type="sldNum" sz="quarter" idx="10"/>
          </p:nvPr>
        </p:nvSpPr>
        <p:spPr/>
        <p:txBody>
          <a:bodyPr/>
          <a:lstStyle/>
          <a:p>
            <a:fld id="{9DC6B7A0-236C-4D8D-BC44-598B4FE46232}" type="slidenum">
              <a:rPr lang="en-US" smtClean="0"/>
              <a:t>30</a:t>
            </a:fld>
            <a:endParaRPr lang="en-US" dirty="0"/>
          </a:p>
        </p:txBody>
      </p:sp>
    </p:spTree>
    <p:extLst>
      <p:ext uri="{BB962C8B-B14F-4D97-AF65-F5344CB8AC3E}">
        <p14:creationId xmlns:p14="http://schemas.microsoft.com/office/powerpoint/2010/main" val="4111222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ASCO</a:t>
            </a:r>
            <a:r>
              <a:rPr lang="en-US" baseline="0" dirty="0"/>
              <a:t> standard of care is that early (within 8 weeks of diagnosis) palliative care be provided to all patients with advanced cancer</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33</a:t>
            </a:fld>
            <a:endParaRPr lang="en-US" dirty="0"/>
          </a:p>
        </p:txBody>
      </p:sp>
    </p:spTree>
    <p:extLst>
      <p:ext uri="{BB962C8B-B14F-4D97-AF65-F5344CB8AC3E}">
        <p14:creationId xmlns:p14="http://schemas.microsoft.com/office/powerpoint/2010/main" val="2419489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defRPr/>
            </a:pPr>
            <a:r>
              <a:rPr lang="en-US" dirty="0"/>
              <a:t>The Core Ideals of palliative care are all a part of helping patients have a meaningful experience while coping with serious illness.</a:t>
            </a:r>
          </a:p>
          <a:p>
            <a:pPr>
              <a:defRPr/>
            </a:pPr>
            <a:endParaRPr lang="en-US" dirty="0"/>
          </a:p>
          <a:p>
            <a:pPr>
              <a:defRPr/>
            </a:pPr>
            <a:r>
              <a:rPr lang="en-US" dirty="0"/>
              <a:t>Our core values include:</a:t>
            </a:r>
          </a:p>
          <a:p>
            <a:pPr marL="246217" indent="-246217">
              <a:buFontTx/>
              <a:buAutoNum type="arabicParenR"/>
              <a:defRPr/>
            </a:pPr>
            <a:r>
              <a:rPr lang="en-US" dirty="0"/>
              <a:t>Open communication</a:t>
            </a:r>
          </a:p>
          <a:p>
            <a:pPr marL="246217" indent="-246217">
              <a:buFontTx/>
              <a:buAutoNum type="arabicParenR"/>
              <a:defRPr/>
            </a:pPr>
            <a:r>
              <a:rPr lang="en-US" dirty="0"/>
              <a:t>Intensive symptom management</a:t>
            </a:r>
          </a:p>
          <a:p>
            <a:pPr marL="246217" indent="-246217">
              <a:buFontTx/>
              <a:buAutoNum type="arabicParenR"/>
              <a:defRPr/>
            </a:pPr>
            <a:r>
              <a:rPr lang="en-US" dirty="0"/>
              <a:t>Timely access to care</a:t>
            </a:r>
          </a:p>
          <a:p>
            <a:pPr marL="246217" indent="-246217">
              <a:buFontTx/>
              <a:buAutoNum type="arabicParenR"/>
              <a:defRPr/>
            </a:pPr>
            <a:r>
              <a:rPr lang="en-US" dirty="0"/>
              <a:t>Flexibility</a:t>
            </a:r>
          </a:p>
          <a:p>
            <a:pPr marL="246217" indent="-246217">
              <a:buFontTx/>
              <a:buAutoNum type="arabicParenR"/>
              <a:defRPr/>
            </a:pPr>
            <a:r>
              <a:rPr lang="en-US" dirty="0"/>
              <a:t>Psychosocial and Spiritual Support</a:t>
            </a:r>
          </a:p>
          <a:p>
            <a:pPr marL="246217" indent="-246217">
              <a:buFontTx/>
              <a:buAutoNum type="arabicParenR"/>
              <a:defRPr/>
            </a:pPr>
            <a:r>
              <a:rPr lang="en-US" dirty="0"/>
              <a:t>Patient oriented and family oriented care</a:t>
            </a:r>
          </a:p>
          <a:p>
            <a:pPr marL="246217" indent="-246217">
              <a:buFontTx/>
              <a:buAutoNum type="arabicParenR"/>
              <a:defRPr/>
            </a:pPr>
            <a:r>
              <a:rPr lang="en-US" dirty="0"/>
              <a:t>Care that can be delivered at any place and any time</a:t>
            </a:r>
          </a:p>
          <a:p>
            <a:endParaRPr lang="en-US" dirty="0"/>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34</a:t>
            </a:fld>
            <a:endParaRPr lang="en-US" dirty="0"/>
          </a:p>
        </p:txBody>
      </p:sp>
    </p:spTree>
    <p:extLst>
      <p:ext uri="{BB962C8B-B14F-4D97-AF65-F5344CB8AC3E}">
        <p14:creationId xmlns:p14="http://schemas.microsoft.com/office/powerpoint/2010/main" val="3826158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Abrupt transitions to end</a:t>
            </a:r>
            <a:r>
              <a:rPr lang="en-US" baseline="0" dirty="0"/>
              <a:t> of life </a:t>
            </a:r>
          </a:p>
          <a:p>
            <a:pPr defTabSz="966612">
              <a:defRPr/>
            </a:pPr>
            <a:r>
              <a:rPr lang="en-US" sz="1300" dirty="0"/>
              <a:t>The Patient Protection and Affordable Care Act that was passed in 2010 included a provision termed “Concurrent Care for Children” Requirement, which requires state Medicaid programs to pay for both curative and hospice care for children &lt;21 years old if the child is within the last 6 months of life based on the expected disease course.    </a:t>
            </a:r>
          </a:p>
          <a:p>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35</a:t>
            </a:fld>
            <a:endParaRPr lang="en-US" dirty="0"/>
          </a:p>
        </p:txBody>
      </p:sp>
    </p:spTree>
    <p:extLst>
      <p:ext uri="{BB962C8B-B14F-4D97-AF65-F5344CB8AC3E}">
        <p14:creationId xmlns:p14="http://schemas.microsoft.com/office/powerpoint/2010/main" val="2318744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Patients with high-risk or incurable disease who receive cancer-directed care in synergy with PC demonstrate improved outcomes.</a:t>
            </a:r>
          </a:p>
          <a:p>
            <a:endParaRPr lang="en-US" sz="800" dirty="0"/>
          </a:p>
          <a:p>
            <a:r>
              <a:rPr lang="en-US" dirty="0">
                <a:solidFill>
                  <a:schemeClr val="tx1"/>
                </a:solidFill>
              </a:rPr>
              <a:t>Value of palliative oncology well recognized.</a:t>
            </a:r>
          </a:p>
          <a:p>
            <a:endParaRPr lang="en-US" sz="800" dirty="0"/>
          </a:p>
          <a:p>
            <a:r>
              <a:rPr lang="en-US" dirty="0">
                <a:solidFill>
                  <a:schemeClr val="tx1"/>
                </a:solidFill>
              </a:rPr>
              <a:t>Integration of PC principles and services into routine cancer care for children with high-risk disease has been associated with improved symptom management &amp; EOL outcomes for patients and quality of life for both children and families.</a:t>
            </a:r>
          </a:p>
          <a:p>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36</a:t>
            </a:fld>
            <a:endParaRPr lang="en-US" dirty="0"/>
          </a:p>
        </p:txBody>
      </p:sp>
    </p:spTree>
    <p:extLst>
      <p:ext uri="{BB962C8B-B14F-4D97-AF65-F5344CB8AC3E}">
        <p14:creationId xmlns:p14="http://schemas.microsoft.com/office/powerpoint/2010/main" val="1556092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Patients with high-risk or incurable disease who receive cancer-directed care in synergy with PC demonstrate improved outcomes.</a:t>
            </a:r>
          </a:p>
          <a:p>
            <a:endParaRPr lang="en-US" sz="800" dirty="0"/>
          </a:p>
          <a:p>
            <a:r>
              <a:rPr lang="en-US" dirty="0">
                <a:solidFill>
                  <a:schemeClr val="tx1"/>
                </a:solidFill>
              </a:rPr>
              <a:t>Value of palliative oncology well recognized.</a:t>
            </a:r>
          </a:p>
          <a:p>
            <a:endParaRPr lang="en-US" sz="800" dirty="0"/>
          </a:p>
          <a:p>
            <a:r>
              <a:rPr lang="en-US" dirty="0">
                <a:solidFill>
                  <a:schemeClr val="tx1"/>
                </a:solidFill>
              </a:rPr>
              <a:t>Integration of PC principles and services into routine cancer care for children with high-risk disease has been associated with improved symptom management &amp; EOL outcomes for patients and quality of life for both children and families.</a:t>
            </a:r>
          </a:p>
          <a:p>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37</a:t>
            </a:fld>
            <a:endParaRPr lang="en-US" dirty="0"/>
          </a:p>
        </p:txBody>
      </p:sp>
    </p:spTree>
    <p:extLst>
      <p:ext uri="{BB962C8B-B14F-4D97-AF65-F5344CB8AC3E}">
        <p14:creationId xmlns:p14="http://schemas.microsoft.com/office/powerpoint/2010/main" val="155609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A5561F8D-311B-274A-8FCB-4A38B7FAEA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1F122C8C-4EAE-E748-B788-A37E83D8F9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7411" name="Slide Number Placeholder 3">
            <a:extLst>
              <a:ext uri="{FF2B5EF4-FFF2-40B4-BE49-F238E27FC236}">
                <a16:creationId xmlns:a16="http://schemas.microsoft.com/office/drawing/2014/main" id="{61C37DFA-1E32-C441-ABEA-270C2CE482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079908-6EEB-EC4D-AA32-9F5FFB527936}" type="slidenum">
              <a:rPr lang="en-US" altLang="en-US"/>
              <a:pPr fontAlgn="base">
                <a:spcBef>
                  <a:spcPct val="0"/>
                </a:spcBef>
                <a:spcAft>
                  <a:spcPct val="0"/>
                </a:spcAft>
              </a:pPr>
              <a:t>5</a:t>
            </a:fld>
            <a:endParaRPr lang="en-US" altLang="en-US" dirty="0"/>
          </a:p>
        </p:txBody>
      </p:sp>
    </p:spTree>
    <p:extLst>
      <p:ext uri="{BB962C8B-B14F-4D97-AF65-F5344CB8AC3E}">
        <p14:creationId xmlns:p14="http://schemas.microsoft.com/office/powerpoint/2010/main" val="2375889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Understanding of disease/treatment</a:t>
            </a:r>
          </a:p>
          <a:p>
            <a:pPr lvl="1"/>
            <a:r>
              <a:rPr lang="en-US" dirty="0"/>
              <a:t>Hopes/Worries</a:t>
            </a:r>
          </a:p>
          <a:p>
            <a:pPr lvl="1"/>
            <a:r>
              <a:rPr lang="en-US" dirty="0"/>
              <a:t>Sources of strength</a:t>
            </a:r>
          </a:p>
          <a:p>
            <a:pPr lvl="1"/>
            <a:endParaRPr lang="en-US" dirty="0"/>
          </a:p>
          <a:p>
            <a:pPr lvl="1"/>
            <a:r>
              <a:rPr lang="en-US" dirty="0"/>
              <a:t>Open-ended questions are crucial</a:t>
            </a:r>
          </a:p>
          <a:p>
            <a:pPr lvl="1"/>
            <a:r>
              <a:rPr lang="en-US" dirty="0"/>
              <a:t>Honest, straightforward language</a:t>
            </a:r>
          </a:p>
          <a:p>
            <a:pPr lvl="1"/>
            <a:r>
              <a:rPr lang="en-US" dirty="0"/>
              <a:t>Acknowledge emotion</a:t>
            </a:r>
          </a:p>
          <a:p>
            <a:pPr lvl="1"/>
            <a:r>
              <a:rPr lang="en-US" dirty="0"/>
              <a:t>LISTEN</a:t>
            </a:r>
          </a:p>
          <a:p>
            <a:r>
              <a:rPr lang="en-US" dirty="0"/>
              <a:t>Advanced Care Planning</a:t>
            </a:r>
          </a:p>
          <a:p>
            <a:r>
              <a:rPr lang="en-US" dirty="0"/>
              <a:t>Cancer-directed therapy at the end of life- increase QOL or</a:t>
            </a:r>
            <a:r>
              <a:rPr lang="en-US" baseline="0" dirty="0"/>
              <a:t> burdens</a:t>
            </a:r>
            <a:endParaRPr lang="en-US" dirty="0"/>
          </a:p>
          <a:p>
            <a:r>
              <a:rPr lang="en-US" dirty="0"/>
              <a:t>Do Not Attempt Resuscitation (DNAR)- </a:t>
            </a:r>
          </a:p>
          <a:p>
            <a:r>
              <a:rPr lang="en-US" dirty="0"/>
              <a:t>POLST (Physician Orders for Life-Sustaining Treatment)</a:t>
            </a:r>
          </a:p>
          <a:p>
            <a:r>
              <a:rPr lang="en-US" dirty="0"/>
              <a:t>Organ donation</a:t>
            </a:r>
          </a:p>
          <a:p>
            <a:r>
              <a:rPr lang="en-US" dirty="0"/>
              <a:t>Location of Care</a:t>
            </a:r>
          </a:p>
        </p:txBody>
      </p:sp>
      <p:sp>
        <p:nvSpPr>
          <p:cNvPr id="4" name="Slide Number Placeholder 3"/>
          <p:cNvSpPr>
            <a:spLocks noGrp="1"/>
          </p:cNvSpPr>
          <p:nvPr>
            <p:ph type="sldNum" sz="quarter" idx="10"/>
          </p:nvPr>
        </p:nvSpPr>
        <p:spPr/>
        <p:txBody>
          <a:bodyPr/>
          <a:lstStyle/>
          <a:p>
            <a:fld id="{9DC6B7A0-236C-4D8D-BC44-598B4FE46232}" type="slidenum">
              <a:rPr lang="en-US" smtClean="0"/>
              <a:t>38</a:t>
            </a:fld>
            <a:endParaRPr lang="en-US" dirty="0"/>
          </a:p>
        </p:txBody>
      </p:sp>
    </p:spTree>
    <p:extLst>
      <p:ext uri="{BB962C8B-B14F-4D97-AF65-F5344CB8AC3E}">
        <p14:creationId xmlns:p14="http://schemas.microsoft.com/office/powerpoint/2010/main" val="2168394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month of life</a:t>
            </a:r>
          </a:p>
        </p:txBody>
      </p:sp>
      <p:sp>
        <p:nvSpPr>
          <p:cNvPr id="4" name="Slide Number Placeholder 3"/>
          <p:cNvSpPr>
            <a:spLocks noGrp="1"/>
          </p:cNvSpPr>
          <p:nvPr>
            <p:ph type="sldNum" sz="quarter" idx="10"/>
          </p:nvPr>
        </p:nvSpPr>
        <p:spPr/>
        <p:txBody>
          <a:bodyPr/>
          <a:lstStyle/>
          <a:p>
            <a:fld id="{9DC6B7A0-236C-4D8D-BC44-598B4FE46232}" type="slidenum">
              <a:rPr lang="en-US" smtClean="0"/>
              <a:t>40</a:t>
            </a:fld>
            <a:endParaRPr lang="en-US" dirty="0"/>
          </a:p>
        </p:txBody>
      </p:sp>
    </p:spTree>
    <p:extLst>
      <p:ext uri="{BB962C8B-B14F-4D97-AF65-F5344CB8AC3E}">
        <p14:creationId xmlns:p14="http://schemas.microsoft.com/office/powerpoint/2010/main" val="2782500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Most families have NEVER done this! They don’t know</a:t>
            </a:r>
            <a:r>
              <a:rPr lang="en-US" baseline="0" dirty="0"/>
              <a:t> what to expect. And most think it will be a quiet, peaceful process with everyone holding hands and singing and they will have warning, etc. It doesn’t always go like this. So don’t promise things you can’t guarantee will occur. You can promise that you will do your best to keep the child as comfortable as possible, and that you will be honest with the family. </a:t>
            </a:r>
          </a:p>
          <a:p>
            <a:pPr eaLnBrk="1" hangingPunct="1">
              <a:spcBef>
                <a:spcPct val="0"/>
              </a:spcBef>
            </a:pPr>
            <a:r>
              <a:rPr lang="en-US" baseline="0" dirty="0"/>
              <a:t>** families often want to know when this will occur – while it is hard to prognosticate, you still know more than they do, so give your best hours-days, days-weeks, weeks-months, months-years estimate if the family wants a time. Also, you get more accurate as the time gets closer, so you can let them know that you’ll be able to provide better guidance as time gets close. If at home, hospice can also be the eyes/ears for this. We watch a lot of people die, so they’ll know when things are close. </a:t>
            </a:r>
          </a:p>
          <a:p>
            <a:pPr eaLnBrk="1" hangingPunct="1">
              <a:spcBef>
                <a:spcPct val="0"/>
              </a:spcBef>
            </a:pPr>
            <a:r>
              <a:rPr lang="en-US" baseline="0" dirty="0"/>
              <a:t>-- For example, when the breathing is the apneic/ slow breathing – death is likely to occur in the next ~ 24 hrs. </a:t>
            </a:r>
            <a:endParaRPr lang="en-US" dirty="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56CF38-6B6A-471C-B812-3AF10F549ECC}" type="slidenum">
              <a:rPr lang="en-US"/>
              <a:pPr fontAlgn="base">
                <a:spcBef>
                  <a:spcPct val="0"/>
                </a:spcBef>
                <a:spcAft>
                  <a:spcPct val="0"/>
                </a:spcAft>
                <a:defRPr/>
              </a:pPr>
              <a:t>41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Acetaminophen combination products (e.g. Tylenol #3, Vicodin [hydrocodone], Percocet [oxycodone]) are not recommended as dosing cannot be increased with increasing pain without risking associated liver toxicity of high doses of acetaminophen.</a:t>
            </a:r>
          </a:p>
          <a:p>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43</a:t>
            </a:fld>
            <a:endParaRPr lang="en-US" dirty="0"/>
          </a:p>
        </p:txBody>
      </p:sp>
    </p:spTree>
    <p:extLst>
      <p:ext uri="{BB962C8B-B14F-4D97-AF65-F5344CB8AC3E}">
        <p14:creationId xmlns:p14="http://schemas.microsoft.com/office/powerpoint/2010/main" val="2760901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Ask the patient if they’re short of breath. </a:t>
            </a:r>
          </a:p>
          <a:p>
            <a:r>
              <a:rPr lang="en-US" dirty="0"/>
              <a:t>If the look</a:t>
            </a:r>
            <a:r>
              <a:rPr lang="en-US" baseline="0" dirty="0"/>
              <a:t> startled/ scared/ eyes wide open </a:t>
            </a:r>
            <a:r>
              <a:rPr lang="en-US" baseline="0" dirty="0">
                <a:sym typeface="Wingdings" panose="05000000000000000000" pitchFamily="2" charset="2"/>
              </a:rPr>
              <a:t> that’s a sign of dyspnea. </a:t>
            </a:r>
          </a:p>
          <a:p>
            <a:endParaRPr lang="en-US" baseline="0" dirty="0">
              <a:sym typeface="Wingdings" panose="05000000000000000000" pitchFamily="2" charset="2"/>
            </a:endParaRPr>
          </a:p>
          <a:p>
            <a:r>
              <a:rPr lang="en-US" baseline="0" dirty="0">
                <a:sym typeface="Wingdings" panose="05000000000000000000" pitchFamily="2" charset="2"/>
              </a:rPr>
              <a:t>Dyspnea algorithm: (1) opioids, (2) fan, (3) o2 if hypoxic, (4) opioids, (5) benzos, </a:t>
            </a:r>
            <a:endParaRPr lang="en-US" dirty="0"/>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44</a:t>
            </a:fld>
            <a:endParaRPr lang="en-US" dirty="0"/>
          </a:p>
        </p:txBody>
      </p:sp>
    </p:spTree>
    <p:extLst>
      <p:ext uri="{BB962C8B-B14F-4D97-AF65-F5344CB8AC3E}">
        <p14:creationId xmlns:p14="http://schemas.microsoft.com/office/powerpoint/2010/main" val="232739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This is standard</a:t>
            </a:r>
            <a:r>
              <a:rPr lang="en-US" baseline="0" dirty="0"/>
              <a:t> of care for now. This may change over time as new studies come out. All data extrapolated from adult care. </a:t>
            </a:r>
          </a:p>
          <a:p>
            <a:r>
              <a:rPr lang="en-US" baseline="0" dirty="0"/>
              <a:t>- Other anti-psychotics such as risperidone (risperdal), olanzapine (zyprexa), quietapine (seroquel), and chlorpromazine (thorazine) would all be second to third line agents. </a:t>
            </a:r>
          </a:p>
          <a:p>
            <a:endParaRPr lang="en-US" dirty="0"/>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45</a:t>
            </a:fld>
            <a:endParaRPr lang="en-US" dirty="0"/>
          </a:p>
        </p:txBody>
      </p:sp>
    </p:spTree>
    <p:extLst>
      <p:ext uri="{BB962C8B-B14F-4D97-AF65-F5344CB8AC3E}">
        <p14:creationId xmlns:p14="http://schemas.microsoft.com/office/powerpoint/2010/main" val="2962674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lvl="1" defTabSz="948537" eaLnBrk="0" fontAlgn="base" hangingPunct="0">
              <a:spcBef>
                <a:spcPct val="30000"/>
              </a:spcBef>
              <a:spcAft>
                <a:spcPct val="0"/>
              </a:spcAft>
              <a:defRPr/>
            </a:pPr>
            <a:r>
              <a:rPr lang="en-US" dirty="0">
                <a:solidFill>
                  <a:schemeClr val="tx1"/>
                </a:solidFill>
              </a:rPr>
              <a:t>Hospice will often use hyoscyamine (levsin)</a:t>
            </a:r>
            <a:r>
              <a:rPr lang="en-US" baseline="0" dirty="0">
                <a:solidFill>
                  <a:schemeClr val="tx1"/>
                </a:solidFill>
              </a:rPr>
              <a:t> or atropine drops depending on the company. </a:t>
            </a:r>
          </a:p>
          <a:p>
            <a:pPr marL="0" lvl="1" defTabSz="948537" eaLnBrk="0" fontAlgn="base" hangingPunct="0">
              <a:spcBef>
                <a:spcPct val="30000"/>
              </a:spcBef>
              <a:spcAft>
                <a:spcPct val="0"/>
              </a:spcAft>
              <a:defRPr/>
            </a:pPr>
            <a:r>
              <a:rPr lang="en-US" baseline="0" dirty="0">
                <a:solidFill>
                  <a:schemeClr val="tx1"/>
                </a:solidFill>
              </a:rPr>
              <a:t>- Hyoscyamine </a:t>
            </a:r>
            <a:r>
              <a:rPr lang="en-US" dirty="0">
                <a:solidFill>
                  <a:schemeClr val="tx1"/>
                </a:solidFill>
              </a:rPr>
              <a:t>comes in two</a:t>
            </a:r>
            <a:r>
              <a:rPr lang="en-US" baseline="0" dirty="0">
                <a:solidFill>
                  <a:schemeClr val="tx1"/>
                </a:solidFill>
              </a:rPr>
              <a:t> concentrations </a:t>
            </a:r>
            <a:r>
              <a:rPr lang="en-US" dirty="0">
                <a:solidFill>
                  <a:schemeClr val="tx1"/>
                </a:solidFill>
              </a:rPr>
              <a:t>(0.125mg/1ml soln) and a 0.125mg/5ml elixir. The latter is much more volume.</a:t>
            </a:r>
            <a:r>
              <a:rPr lang="en-US" baseline="0" dirty="0">
                <a:solidFill>
                  <a:schemeClr val="tx1"/>
                </a:solidFill>
              </a:rPr>
              <a:t> i.e. for a 50kg patient, would have to give 5ml which is often too difficult to tolerate unless there is a g-tube in place. </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46</a:t>
            </a:fld>
            <a:endParaRPr lang="en-US" dirty="0"/>
          </a:p>
        </p:txBody>
      </p:sp>
    </p:spTree>
    <p:extLst>
      <p:ext uri="{BB962C8B-B14F-4D97-AF65-F5344CB8AC3E}">
        <p14:creationId xmlns:p14="http://schemas.microsoft.com/office/powerpoint/2010/main" val="1746519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lvl="1" defTabSz="948537" eaLnBrk="0" fontAlgn="base" hangingPunct="0">
              <a:spcBef>
                <a:spcPct val="30000"/>
              </a:spcBef>
              <a:spcAft>
                <a:spcPct val="0"/>
              </a:spcAft>
              <a:defRPr/>
            </a:pPr>
            <a:r>
              <a:rPr lang="en-US" dirty="0">
                <a:solidFill>
                  <a:schemeClr val="tx1"/>
                </a:solidFill>
              </a:rPr>
              <a:t>Hospice will often use hyoscyamine (levsin)</a:t>
            </a:r>
            <a:r>
              <a:rPr lang="en-US" baseline="0" dirty="0">
                <a:solidFill>
                  <a:schemeClr val="tx1"/>
                </a:solidFill>
              </a:rPr>
              <a:t> or atropine drops depending on the company. </a:t>
            </a:r>
          </a:p>
          <a:p>
            <a:pPr marL="0" lvl="1" defTabSz="948537" eaLnBrk="0" fontAlgn="base" hangingPunct="0">
              <a:spcBef>
                <a:spcPct val="30000"/>
              </a:spcBef>
              <a:spcAft>
                <a:spcPct val="0"/>
              </a:spcAft>
              <a:defRPr/>
            </a:pPr>
            <a:r>
              <a:rPr lang="en-US" baseline="0" dirty="0">
                <a:solidFill>
                  <a:schemeClr val="tx1"/>
                </a:solidFill>
              </a:rPr>
              <a:t>- Hyoscyamine </a:t>
            </a:r>
            <a:r>
              <a:rPr lang="en-US" dirty="0">
                <a:solidFill>
                  <a:schemeClr val="tx1"/>
                </a:solidFill>
              </a:rPr>
              <a:t>comes in two</a:t>
            </a:r>
            <a:r>
              <a:rPr lang="en-US" baseline="0" dirty="0">
                <a:solidFill>
                  <a:schemeClr val="tx1"/>
                </a:solidFill>
              </a:rPr>
              <a:t> concentrations </a:t>
            </a:r>
            <a:r>
              <a:rPr lang="en-US" dirty="0">
                <a:solidFill>
                  <a:schemeClr val="tx1"/>
                </a:solidFill>
              </a:rPr>
              <a:t>(0.125mg/1ml soln) and a 0.125mg/5ml elixir. The latter is much more volume.</a:t>
            </a:r>
            <a:r>
              <a:rPr lang="en-US" baseline="0" dirty="0">
                <a:solidFill>
                  <a:schemeClr val="tx1"/>
                </a:solidFill>
              </a:rPr>
              <a:t> i.e. for a 50kg patient, would have to give 5ml which is often too difficult to tolerate unless there is a g-tube in place. </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CB1E04C4-209E-42C0-BB16-60A19275D140}" type="slidenum">
              <a:rPr lang="en-US" smtClean="0"/>
              <a:pPr>
                <a:defRPr/>
              </a:pPr>
              <a:t>47</a:t>
            </a:fld>
            <a:endParaRPr lang="en-US" dirty="0"/>
          </a:p>
        </p:txBody>
      </p:sp>
    </p:spTree>
    <p:extLst>
      <p:ext uri="{BB962C8B-B14F-4D97-AF65-F5344CB8AC3E}">
        <p14:creationId xmlns:p14="http://schemas.microsoft.com/office/powerpoint/2010/main" val="783247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yourself what receptors are likely involved </a:t>
            </a:r>
          </a:p>
          <a:p>
            <a:endParaRPr lang="en-US" dirty="0"/>
          </a:p>
          <a:p>
            <a:r>
              <a:rPr lang="en-US" dirty="0"/>
              <a:t>CTZ also has some H1 and mu opioid receptors </a:t>
            </a:r>
          </a:p>
        </p:txBody>
      </p:sp>
      <p:sp>
        <p:nvSpPr>
          <p:cNvPr id="4" name="Slide Number Placeholder 3"/>
          <p:cNvSpPr>
            <a:spLocks noGrp="1"/>
          </p:cNvSpPr>
          <p:nvPr>
            <p:ph type="sldNum" sz="quarter" idx="5"/>
          </p:nvPr>
        </p:nvSpPr>
        <p:spPr/>
        <p:txBody>
          <a:bodyPr/>
          <a:lstStyle/>
          <a:p>
            <a:fld id="{9DC6B7A0-236C-4D8D-BC44-598B4FE46232}" type="slidenum">
              <a:rPr lang="en-US" smtClean="0"/>
              <a:t>6</a:t>
            </a:fld>
            <a:endParaRPr lang="en-US" dirty="0"/>
          </a:p>
        </p:txBody>
      </p:sp>
    </p:spTree>
    <p:extLst>
      <p:ext uri="{BB962C8B-B14F-4D97-AF65-F5344CB8AC3E}">
        <p14:creationId xmlns:p14="http://schemas.microsoft.com/office/powerpoint/2010/main" val="306770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A5561F8D-311B-274A-8FCB-4A38B7FAEA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1F122C8C-4EAE-E748-B788-A37E83D8F9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7411" name="Slide Number Placeholder 3">
            <a:extLst>
              <a:ext uri="{FF2B5EF4-FFF2-40B4-BE49-F238E27FC236}">
                <a16:creationId xmlns:a16="http://schemas.microsoft.com/office/drawing/2014/main" id="{61C37DFA-1E32-C441-ABEA-270C2CE482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079908-6EEB-EC4D-AA32-9F5FFB527936}" type="slidenum">
              <a:rPr lang="en-US" altLang="en-US"/>
              <a:pPr fontAlgn="base">
                <a:spcBef>
                  <a:spcPct val="0"/>
                </a:spcBef>
                <a:spcAft>
                  <a:spcPct val="0"/>
                </a:spcAft>
              </a:pPr>
              <a:t>7</a:t>
            </a:fld>
            <a:endParaRPr lang="en-US" altLang="en-US" dirty="0"/>
          </a:p>
        </p:txBody>
      </p:sp>
    </p:spTree>
    <p:extLst>
      <p:ext uri="{BB962C8B-B14F-4D97-AF65-F5344CB8AC3E}">
        <p14:creationId xmlns:p14="http://schemas.microsoft.com/office/powerpoint/2010/main" val="140419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A5561F8D-311B-274A-8FCB-4A38B7FAEA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1F122C8C-4EAE-E748-B788-A37E83D8F9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7411" name="Slide Number Placeholder 3">
            <a:extLst>
              <a:ext uri="{FF2B5EF4-FFF2-40B4-BE49-F238E27FC236}">
                <a16:creationId xmlns:a16="http://schemas.microsoft.com/office/drawing/2014/main" id="{61C37DFA-1E32-C441-ABEA-270C2CE482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079908-6EEB-EC4D-AA32-9F5FFB527936}" type="slidenum">
              <a:rPr lang="en-US" altLang="en-US"/>
              <a:pPr fontAlgn="base">
                <a:spcBef>
                  <a:spcPct val="0"/>
                </a:spcBef>
                <a:spcAft>
                  <a:spcPct val="0"/>
                </a:spcAft>
              </a:pPr>
              <a:t>9</a:t>
            </a:fld>
            <a:endParaRPr lang="en-US" altLang="en-US" dirty="0"/>
          </a:p>
        </p:txBody>
      </p:sp>
    </p:spTree>
    <p:extLst>
      <p:ext uri="{BB962C8B-B14F-4D97-AF65-F5344CB8AC3E}">
        <p14:creationId xmlns:p14="http://schemas.microsoft.com/office/powerpoint/2010/main" val="2324348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A5561F8D-311B-274A-8FCB-4A38B7FAEA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1F122C8C-4EAE-E748-B788-A37E83D8F9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7411" name="Slide Number Placeholder 3">
            <a:extLst>
              <a:ext uri="{FF2B5EF4-FFF2-40B4-BE49-F238E27FC236}">
                <a16:creationId xmlns:a16="http://schemas.microsoft.com/office/drawing/2014/main" id="{61C37DFA-1E32-C441-ABEA-270C2CE482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fontAlgn="base">
              <a:spcBef>
                <a:spcPct val="0"/>
              </a:spcBef>
              <a:spcAft>
                <a:spcPct val="0"/>
              </a:spcAft>
              <a:defRPr>
                <a:solidFill>
                  <a:schemeClr val="tx1"/>
                </a:solidFill>
                <a:latin typeface="Calibri" panose="020F0502020204030204" pitchFamily="34" charset="0"/>
              </a:defRPr>
            </a:lvl6pPr>
            <a:lvl7pPr marL="3141490" indent="-241653" fontAlgn="base">
              <a:spcBef>
                <a:spcPct val="0"/>
              </a:spcBef>
              <a:spcAft>
                <a:spcPct val="0"/>
              </a:spcAft>
              <a:defRPr>
                <a:solidFill>
                  <a:schemeClr val="tx1"/>
                </a:solidFill>
                <a:latin typeface="Calibri" panose="020F0502020204030204" pitchFamily="34" charset="0"/>
              </a:defRPr>
            </a:lvl7pPr>
            <a:lvl8pPr marL="3624796" indent="-241653" fontAlgn="base">
              <a:spcBef>
                <a:spcPct val="0"/>
              </a:spcBef>
              <a:spcAft>
                <a:spcPct val="0"/>
              </a:spcAft>
              <a:defRPr>
                <a:solidFill>
                  <a:schemeClr val="tx1"/>
                </a:solidFill>
                <a:latin typeface="Calibri" panose="020F0502020204030204" pitchFamily="34" charset="0"/>
              </a:defRPr>
            </a:lvl8pPr>
            <a:lvl9pPr marL="4108102" indent="-24165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079908-6EEB-EC4D-AA32-9F5FFB527936}" type="slidenum">
              <a:rPr lang="en-US" altLang="en-US"/>
              <a:pPr fontAlgn="base">
                <a:spcBef>
                  <a:spcPct val="0"/>
                </a:spcBef>
                <a:spcAft>
                  <a:spcPct val="0"/>
                </a:spcAft>
              </a:pPr>
              <a:t>11</a:t>
            </a:fld>
            <a:endParaRPr lang="en-US" altLang="en-US" dirty="0"/>
          </a:p>
        </p:txBody>
      </p:sp>
    </p:spTree>
    <p:extLst>
      <p:ext uri="{BB962C8B-B14F-4D97-AF65-F5344CB8AC3E}">
        <p14:creationId xmlns:p14="http://schemas.microsoft.com/office/powerpoint/2010/main" val="345366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Metoclopramide – co-administer with diphenhydramine to decrease risk for extrapyramidal symptoms </a:t>
            </a:r>
          </a:p>
          <a:p>
            <a:endParaRPr lang="en-US" dirty="0"/>
          </a:p>
          <a:p>
            <a:r>
              <a:rPr lang="en-US" dirty="0"/>
              <a:t>Aprepitant can increase neurotoxicity of some chemo (e.g. ifosfamide) </a:t>
            </a:r>
          </a:p>
          <a:p>
            <a:endParaRPr lang="en-US" dirty="0"/>
          </a:p>
          <a:p>
            <a:r>
              <a:rPr lang="en-US" dirty="0"/>
              <a:t>Schedule meds &amp; pick from different classes </a:t>
            </a:r>
          </a:p>
        </p:txBody>
      </p:sp>
      <p:sp>
        <p:nvSpPr>
          <p:cNvPr id="4" name="Slide Number Placeholder 3"/>
          <p:cNvSpPr>
            <a:spLocks noGrp="1"/>
          </p:cNvSpPr>
          <p:nvPr>
            <p:ph type="sldNum" sz="quarter" idx="5"/>
          </p:nvPr>
        </p:nvSpPr>
        <p:spPr/>
        <p:txBody>
          <a:bodyPr/>
          <a:lstStyle/>
          <a:p>
            <a:fld id="{9DC6B7A0-236C-4D8D-BC44-598B4FE46232}" type="slidenum">
              <a:rPr lang="en-US" smtClean="0"/>
              <a:t>13</a:t>
            </a:fld>
            <a:endParaRPr lang="en-US" dirty="0"/>
          </a:p>
        </p:txBody>
      </p:sp>
    </p:spTree>
    <p:extLst>
      <p:ext uri="{BB962C8B-B14F-4D97-AF65-F5344CB8AC3E}">
        <p14:creationId xmlns:p14="http://schemas.microsoft.com/office/powerpoint/2010/main" val="12143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C6B7A0-236C-4D8D-BC44-598B4FE46232}" type="slidenum">
              <a:rPr lang="en-US" smtClean="0"/>
              <a:t>17</a:t>
            </a:fld>
            <a:endParaRPr lang="en-US" dirty="0"/>
          </a:p>
        </p:txBody>
      </p:sp>
    </p:spTree>
    <p:extLst>
      <p:ext uri="{BB962C8B-B14F-4D97-AF65-F5344CB8AC3E}">
        <p14:creationId xmlns:p14="http://schemas.microsoft.com/office/powerpoint/2010/main" val="835993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Some kids manifest pain by becoming more quiet and moving around less rather than crying/ moaning/ etc. Parent report and child self-report are key. </a:t>
            </a:r>
            <a:endParaRPr lang="en-US" dirty="0"/>
          </a:p>
        </p:txBody>
      </p:sp>
      <p:sp>
        <p:nvSpPr>
          <p:cNvPr id="4" name="Slide Number Placeholder 3"/>
          <p:cNvSpPr>
            <a:spLocks noGrp="1"/>
          </p:cNvSpPr>
          <p:nvPr>
            <p:ph type="sldNum" sz="quarter" idx="10"/>
          </p:nvPr>
        </p:nvSpPr>
        <p:spPr/>
        <p:txBody>
          <a:bodyPr/>
          <a:lstStyle/>
          <a:p>
            <a:fld id="{9DC6B7A0-236C-4D8D-BC44-598B4FE46232}" type="slidenum">
              <a:rPr lang="en-US" smtClean="0"/>
              <a:t>19</a:t>
            </a:fld>
            <a:endParaRPr lang="en-US" dirty="0"/>
          </a:p>
        </p:txBody>
      </p:sp>
    </p:spTree>
    <p:extLst>
      <p:ext uri="{BB962C8B-B14F-4D97-AF65-F5344CB8AC3E}">
        <p14:creationId xmlns:p14="http://schemas.microsoft.com/office/powerpoint/2010/main" val="1047433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89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E7260-98A2-4B3E-BC0D-F34B56742F26}"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304149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E7260-98A2-4B3E-BC0D-F34B56742F26}"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249108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5456" y="257695"/>
            <a:ext cx="6833060" cy="3252268"/>
          </a:xfrm>
        </p:spPr>
        <p:txBody>
          <a:bodyPr anchor="b"/>
          <a:lstStyle>
            <a:lvl1pPr algn="ctr">
              <a:defRPr sz="6000" b="1">
                <a:solidFill>
                  <a:schemeClr val="bg1"/>
                </a:solidFill>
              </a:defRPr>
            </a:lvl1pPr>
          </a:lstStyle>
          <a:p>
            <a:r>
              <a:rPr lang="en-US" dirty="0"/>
              <a:t>Session Title</a:t>
            </a:r>
          </a:p>
        </p:txBody>
      </p:sp>
      <p:sp>
        <p:nvSpPr>
          <p:cNvPr id="3" name="Subtitle 2"/>
          <p:cNvSpPr>
            <a:spLocks noGrp="1"/>
          </p:cNvSpPr>
          <p:nvPr>
            <p:ph type="subTitle" idx="1" hasCustomPrompt="1"/>
          </p:nvPr>
        </p:nvSpPr>
        <p:spPr>
          <a:xfrm>
            <a:off x="5195456" y="3740583"/>
            <a:ext cx="6833059" cy="1671925"/>
          </a:xfrm>
        </p:spPr>
        <p:txBody>
          <a:bodyPr/>
          <a:lstStyle>
            <a:lvl1pPr marL="0" indent="0" algn="ctr">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a:t>
            </a:r>
            <a:br>
              <a:rPr lang="en-US" dirty="0"/>
            </a:br>
            <a:r>
              <a:rPr lang="en-US" b="0" dirty="0"/>
              <a:t>Speaker Institution</a:t>
            </a:r>
            <a:endParaRPr lang="en-US" dirty="0"/>
          </a:p>
        </p:txBody>
      </p:sp>
    </p:spTree>
    <p:extLst>
      <p:ext uri="{BB962C8B-B14F-4D97-AF65-F5344CB8AC3E}">
        <p14:creationId xmlns:p14="http://schemas.microsoft.com/office/powerpoint/2010/main" val="9755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E7260-98A2-4B3E-BC0D-F34B56742F26}"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169931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E7260-98A2-4B3E-BC0D-F34B56742F26}"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384078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2E7260-98A2-4B3E-BC0D-F34B56742F26}" type="datetimeFigureOut">
              <a:rPr lang="en-US" smtClean="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128753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2E7260-98A2-4B3E-BC0D-F34B56742F26}" type="datetimeFigureOut">
              <a:rPr lang="en-US" smtClean="0"/>
              <a:t>12/16/2020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160730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2E7260-98A2-4B3E-BC0D-F34B56742F26}" type="datetimeFigureOut">
              <a:rPr lang="en-US" smtClean="0"/>
              <a:t>12/16/2020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335820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E7260-98A2-4B3E-BC0D-F34B56742F26}" type="datetimeFigureOut">
              <a:rPr lang="en-US" smtClean="0"/>
              <a:t>12/16/2020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427170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E7260-98A2-4B3E-BC0D-F34B56742F26}" type="datetimeFigureOut">
              <a:rPr lang="en-US" smtClean="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33069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E7260-98A2-4B3E-BC0D-F34B56742F26}" type="datetimeFigureOut">
              <a:rPr lang="en-US" smtClean="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dirty="0"/>
          </a:p>
        </p:txBody>
      </p:sp>
    </p:spTree>
    <p:extLst>
      <p:ext uri="{BB962C8B-B14F-4D97-AF65-F5344CB8AC3E}">
        <p14:creationId xmlns:p14="http://schemas.microsoft.com/office/powerpoint/2010/main" val="225962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E7260-98A2-4B3E-BC0D-F34B56742F26}" type="datetimeFigureOut">
              <a:rPr lang="en-US" smtClean="0"/>
              <a:t>12/16/2020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DA224-759A-4BB5-9A94-C09FF052618D}" type="slidenum">
              <a:rPr lang="en-US" smtClean="0"/>
              <a:t>‹#›</a:t>
            </a:fld>
            <a:endParaRPr lang="en-US" dirty="0"/>
          </a:p>
        </p:txBody>
      </p:sp>
    </p:spTree>
    <p:extLst>
      <p:ext uri="{BB962C8B-B14F-4D97-AF65-F5344CB8AC3E}">
        <p14:creationId xmlns:p14="http://schemas.microsoft.com/office/powerpoint/2010/main" val="79461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log.dana-farber.org/insight/2016/12/how-to-perform-acupressure-for-vomiting-and-nause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svg"/></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98B250AD-5EEA-C24D-8F00-A6428F0E3A78}"/>
              </a:ext>
            </a:extLst>
          </p:cNvPr>
          <p:cNvSpPr>
            <a:spLocks noGrp="1" noChangeArrowheads="1"/>
          </p:cNvSpPr>
          <p:nvPr>
            <p:ph type="ctrTitle"/>
          </p:nvPr>
        </p:nvSpPr>
        <p:spPr>
          <a:xfrm>
            <a:off x="5311775" y="1122363"/>
            <a:ext cx="6564313" cy="2387600"/>
          </a:xfrm>
        </p:spPr>
        <p:txBody>
          <a:bodyPr>
            <a:noAutofit/>
          </a:bodyPr>
          <a:lstStyle/>
          <a:p>
            <a:r>
              <a:rPr lang="en-US" sz="4400" dirty="0">
                <a:cs typeface="Arial" panose="020B0604020202020204" pitchFamily="34" charset="0"/>
              </a:rPr>
              <a:t>Supportive Care – </a:t>
            </a:r>
            <a:br>
              <a:rPr lang="en-US" sz="4400" dirty="0">
                <a:cs typeface="Arial" panose="020B0604020202020204" pitchFamily="34" charset="0"/>
              </a:rPr>
            </a:br>
            <a:r>
              <a:rPr lang="en-US" sz="4400" dirty="0">
                <a:cs typeface="Arial" panose="020B0604020202020204" pitchFamily="34" charset="0"/>
              </a:rPr>
              <a:t>Anti-emetics, pain, </a:t>
            </a:r>
            <a:br>
              <a:rPr lang="en-US" sz="4400" dirty="0">
                <a:cs typeface="Arial" panose="020B0604020202020204" pitchFamily="34" charset="0"/>
              </a:rPr>
            </a:br>
            <a:r>
              <a:rPr lang="en-US" sz="4400" dirty="0">
                <a:cs typeface="Arial" panose="020B0604020202020204" pitchFamily="34" charset="0"/>
              </a:rPr>
              <a:t>palliative &amp; end-of-life care </a:t>
            </a:r>
            <a:endParaRPr lang="en-US" altLang="en-US" sz="4400" dirty="0"/>
          </a:p>
        </p:txBody>
      </p:sp>
      <p:sp>
        <p:nvSpPr>
          <p:cNvPr id="14338" name="Subtitle 2">
            <a:extLst>
              <a:ext uri="{FF2B5EF4-FFF2-40B4-BE49-F238E27FC236}">
                <a16:creationId xmlns:a16="http://schemas.microsoft.com/office/drawing/2014/main" id="{252F0D66-137E-FE47-8C21-F6B35E5632DD}"/>
              </a:ext>
            </a:extLst>
          </p:cNvPr>
          <p:cNvSpPr>
            <a:spLocks noGrp="1" noChangeArrowheads="1"/>
          </p:cNvSpPr>
          <p:nvPr>
            <p:ph type="subTitle" idx="1"/>
          </p:nvPr>
        </p:nvSpPr>
        <p:spPr>
          <a:xfrm>
            <a:off x="4955458" y="3759355"/>
            <a:ext cx="6920630" cy="1655762"/>
          </a:xfrm>
        </p:spPr>
        <p:txBody>
          <a:bodyPr>
            <a:normAutofit fontScale="62500" lnSpcReduction="20000"/>
          </a:bodyPr>
          <a:lstStyle/>
          <a:p>
            <a:pPr fontAlgn="base">
              <a:spcBef>
                <a:spcPct val="0"/>
              </a:spcBef>
              <a:spcAft>
                <a:spcPct val="0"/>
              </a:spcAft>
              <a:defRPr/>
            </a:pPr>
            <a:r>
              <a:rPr lang="en-US" dirty="0">
                <a:latin typeface="Calibri  "/>
              </a:rPr>
              <a:t>Katharine Brock, MD, MS </a:t>
            </a:r>
          </a:p>
          <a:p>
            <a:r>
              <a:rPr lang="en-US" dirty="0"/>
              <a:t>Assistant Professor of Pediatrics, Pediatric Oncology &amp; Palliative Care, </a:t>
            </a:r>
            <a:r>
              <a:rPr lang="en-US" dirty="0">
                <a:cs typeface="Arial" pitchFamily="34" charset="0"/>
              </a:rPr>
              <a:t>Emory University School of Medicine</a:t>
            </a:r>
          </a:p>
          <a:p>
            <a:endParaRPr lang="en-US" sz="1500" dirty="0"/>
          </a:p>
          <a:p>
            <a:pPr fontAlgn="base">
              <a:spcBef>
                <a:spcPct val="0"/>
              </a:spcBef>
              <a:spcAft>
                <a:spcPct val="0"/>
              </a:spcAft>
              <a:defRPr/>
            </a:pPr>
            <a:r>
              <a:rPr lang="en-US" dirty="0"/>
              <a:t>Director, Supportive Care Clinic, </a:t>
            </a:r>
            <a:r>
              <a:rPr lang="en-US" dirty="0">
                <a:cs typeface="Arial" pitchFamily="34" charset="0"/>
              </a:rPr>
              <a:t>Aflac Cancer &amp; Blood Disorders Center</a:t>
            </a:r>
          </a:p>
          <a:p>
            <a:pPr fontAlgn="base">
              <a:spcBef>
                <a:spcPct val="0"/>
              </a:spcBef>
              <a:spcAft>
                <a:spcPct val="0"/>
              </a:spcAft>
              <a:defRPr/>
            </a:pPr>
            <a:r>
              <a:rPr lang="en-US" dirty="0">
                <a:cs typeface="Arial" pitchFamily="34" charset="0"/>
              </a:rPr>
              <a:t>Children’s Healthcare of Atlanta</a:t>
            </a:r>
          </a:p>
        </p:txBody>
      </p:sp>
    </p:spTree>
    <p:extLst>
      <p:ext uri="{BB962C8B-B14F-4D97-AF65-F5344CB8AC3E}">
        <p14:creationId xmlns:p14="http://schemas.microsoft.com/office/powerpoint/2010/main" val="3972605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AC2B-1519-4669-8C39-FF19C7FBB901}"/>
              </a:ext>
            </a:extLst>
          </p:cNvPr>
          <p:cNvSpPr>
            <a:spLocks noGrp="1"/>
          </p:cNvSpPr>
          <p:nvPr>
            <p:ph type="title"/>
          </p:nvPr>
        </p:nvSpPr>
        <p:spPr/>
        <p:txBody>
          <a:bodyPr/>
          <a:lstStyle/>
          <a:p>
            <a:r>
              <a:rPr lang="en-US" dirty="0"/>
              <a:t>Diagnosis </a:t>
            </a:r>
          </a:p>
        </p:txBody>
      </p:sp>
      <p:sp>
        <p:nvSpPr>
          <p:cNvPr id="3" name="Content Placeholder 2">
            <a:extLst>
              <a:ext uri="{FF2B5EF4-FFF2-40B4-BE49-F238E27FC236}">
                <a16:creationId xmlns:a16="http://schemas.microsoft.com/office/drawing/2014/main" id="{44F495E2-2E00-4537-8D66-83EB8D0AE88A}"/>
              </a:ext>
            </a:extLst>
          </p:cNvPr>
          <p:cNvSpPr>
            <a:spLocks noGrp="1"/>
          </p:cNvSpPr>
          <p:nvPr>
            <p:ph idx="1"/>
          </p:nvPr>
        </p:nvSpPr>
        <p:spPr/>
        <p:txBody>
          <a:bodyPr>
            <a:normAutofit fontScale="92500" lnSpcReduction="10000"/>
          </a:bodyPr>
          <a:lstStyle/>
          <a:p>
            <a:r>
              <a:rPr lang="en-US" dirty="0"/>
              <a:t>Onset and occurrence of nausea and vomiting</a:t>
            </a:r>
          </a:p>
          <a:p>
            <a:r>
              <a:rPr lang="en-US" dirty="0"/>
              <a:t>Quality of the symptom </a:t>
            </a:r>
          </a:p>
          <a:p>
            <a:r>
              <a:rPr lang="en-US" dirty="0"/>
              <a:t>Associations with meals, bowel patterns, activities or interventions, smells</a:t>
            </a:r>
          </a:p>
          <a:p>
            <a:r>
              <a:rPr lang="en-US" dirty="0"/>
              <a:t>Timing relative to a meal: before, during or after</a:t>
            </a:r>
          </a:p>
          <a:p>
            <a:r>
              <a:rPr lang="en-US" dirty="0"/>
              <a:t>Whether vomiting provides relief (suggesting partial vs complete SBO)</a:t>
            </a:r>
          </a:p>
          <a:p>
            <a:r>
              <a:rPr lang="en-US" dirty="0"/>
              <a:t>Medications: </a:t>
            </a:r>
          </a:p>
          <a:p>
            <a:pPr lvl="1"/>
            <a:r>
              <a:rPr lang="en-US" dirty="0"/>
              <a:t>response to anti-emetic medications</a:t>
            </a:r>
          </a:p>
          <a:p>
            <a:pPr lvl="1"/>
            <a:r>
              <a:rPr lang="en-US" dirty="0"/>
              <a:t>complementary medications </a:t>
            </a:r>
          </a:p>
          <a:p>
            <a:pPr lvl="1"/>
            <a:r>
              <a:rPr lang="en-US" dirty="0"/>
              <a:t>prescription medications with expected side effects</a:t>
            </a:r>
          </a:p>
          <a:p>
            <a:r>
              <a:rPr lang="en-US" dirty="0"/>
              <a:t>Associated symptoms</a:t>
            </a:r>
          </a:p>
          <a:p>
            <a:endParaRPr lang="en-US" dirty="0"/>
          </a:p>
        </p:txBody>
      </p:sp>
      <p:pic>
        <p:nvPicPr>
          <p:cNvPr id="4" name="Picture 3"/>
          <p:cNvPicPr>
            <a:picLocks noChangeAspect="1"/>
          </p:cNvPicPr>
          <p:nvPr/>
        </p:nvPicPr>
        <p:blipFill>
          <a:blip r:embed="rId2"/>
          <a:stretch>
            <a:fillRect/>
          </a:stretch>
        </p:blipFill>
        <p:spPr>
          <a:xfrm>
            <a:off x="0" y="6276975"/>
            <a:ext cx="1857375" cy="581025"/>
          </a:xfrm>
          <a:prstGeom prst="rect">
            <a:avLst/>
          </a:prstGeom>
        </p:spPr>
      </p:pic>
    </p:spTree>
    <p:extLst>
      <p:ext uri="{BB962C8B-B14F-4D97-AF65-F5344CB8AC3E}">
        <p14:creationId xmlns:p14="http://schemas.microsoft.com/office/powerpoint/2010/main" val="2951146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E2BE3CD1-A8B1-994C-9772-C1AB30DCFEEC}"/>
              </a:ext>
            </a:extLst>
          </p:cNvPr>
          <p:cNvSpPr>
            <a:spLocks noGrp="1" noChangeArrowheads="1"/>
          </p:cNvSpPr>
          <p:nvPr>
            <p:ph idx="1"/>
          </p:nvPr>
        </p:nvSpPr>
        <p:spPr>
          <a:xfrm>
            <a:off x="581891" y="1432227"/>
            <a:ext cx="11610109" cy="4351338"/>
          </a:xfrm>
        </p:spPr>
        <p:txBody>
          <a:bodyPr/>
          <a:lstStyle/>
          <a:p>
            <a:pPr marL="914400" indent="-914400">
              <a:buFont typeface="+mj-lt"/>
              <a:buAutoNum type="arabicPeriod"/>
            </a:pPr>
            <a:r>
              <a:rPr lang="en-US" altLang="en-US" sz="4800" dirty="0">
                <a:solidFill>
                  <a:schemeClr val="accent1">
                    <a:lumMod val="20000"/>
                    <a:lumOff val="80000"/>
                  </a:schemeClr>
                </a:solidFill>
              </a:rPr>
              <a:t>Basic Science and Pathophysiology</a:t>
            </a:r>
          </a:p>
          <a:p>
            <a:pPr marL="914400" indent="-914400">
              <a:buFont typeface="+mj-lt"/>
              <a:buAutoNum type="arabicPeriod"/>
            </a:pPr>
            <a:r>
              <a:rPr lang="en-US" altLang="en-US" sz="4800" dirty="0">
                <a:solidFill>
                  <a:schemeClr val="accent1">
                    <a:lumMod val="20000"/>
                    <a:lumOff val="80000"/>
                  </a:schemeClr>
                </a:solidFill>
              </a:rPr>
              <a:t>Epidemiology and Risk Assessment</a:t>
            </a:r>
          </a:p>
          <a:p>
            <a:pPr marL="914400" indent="-914400">
              <a:buFont typeface="+mj-lt"/>
              <a:buAutoNum type="arabicPeriod"/>
            </a:pPr>
            <a:r>
              <a:rPr lang="en-US" altLang="en-US" sz="4800" dirty="0">
                <a:solidFill>
                  <a:schemeClr val="accent1">
                    <a:lumMod val="20000"/>
                    <a:lumOff val="80000"/>
                  </a:schemeClr>
                </a:solidFill>
              </a:rPr>
              <a:t>Diagnosis</a:t>
            </a:r>
          </a:p>
          <a:p>
            <a:pPr marL="914400" indent="-914400">
              <a:buFont typeface="+mj-lt"/>
              <a:buAutoNum type="arabicPeriod"/>
            </a:pPr>
            <a:r>
              <a:rPr lang="en-US" altLang="en-US" sz="4800" dirty="0"/>
              <a:t>Management and Treatment</a:t>
            </a:r>
          </a:p>
        </p:txBody>
      </p:sp>
      <p:pic>
        <p:nvPicPr>
          <p:cNvPr id="3" name="Picture 2"/>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3187500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24BB2-6BDC-4F9C-AC97-82335D86FFC1}"/>
              </a:ext>
            </a:extLst>
          </p:cNvPr>
          <p:cNvSpPr>
            <a:spLocks noGrp="1"/>
          </p:cNvSpPr>
          <p:nvPr>
            <p:ph type="title"/>
          </p:nvPr>
        </p:nvSpPr>
        <p:spPr/>
        <p:txBody>
          <a:bodyPr/>
          <a:lstStyle/>
          <a:p>
            <a:r>
              <a:rPr lang="en-US" dirty="0"/>
              <a:t>Integrative and Supportive Therapies </a:t>
            </a:r>
          </a:p>
        </p:txBody>
      </p:sp>
      <p:sp>
        <p:nvSpPr>
          <p:cNvPr id="3" name="Content Placeholder 2">
            <a:extLst>
              <a:ext uri="{FF2B5EF4-FFF2-40B4-BE49-F238E27FC236}">
                <a16:creationId xmlns:a16="http://schemas.microsoft.com/office/drawing/2014/main" id="{07B96089-475B-4CB8-9D8D-4C44E7DAD3CB}"/>
              </a:ext>
            </a:extLst>
          </p:cNvPr>
          <p:cNvSpPr>
            <a:spLocks noGrp="1"/>
          </p:cNvSpPr>
          <p:nvPr>
            <p:ph idx="1"/>
          </p:nvPr>
        </p:nvSpPr>
        <p:spPr>
          <a:xfrm>
            <a:off x="838200" y="1825625"/>
            <a:ext cx="9021417" cy="4351338"/>
          </a:xfrm>
        </p:spPr>
        <p:txBody>
          <a:bodyPr>
            <a:normAutofit/>
          </a:bodyPr>
          <a:lstStyle/>
          <a:p>
            <a:pPr>
              <a:lnSpc>
                <a:spcPct val="110000"/>
              </a:lnSpc>
            </a:pPr>
            <a:r>
              <a:rPr lang="en-US" altLang="en-US" dirty="0">
                <a:ea typeface="ＭＳ Ｐゴシック" panose="020B0600070205080204" pitchFamily="34" charset="-128"/>
              </a:rPr>
              <a:t>Provide small meals, chosen by child  </a:t>
            </a:r>
          </a:p>
          <a:p>
            <a:pPr>
              <a:lnSpc>
                <a:spcPct val="110000"/>
              </a:lnSpc>
            </a:pPr>
            <a:r>
              <a:rPr lang="en-US" altLang="en-US" dirty="0">
                <a:ea typeface="ＭＳ Ｐゴシック" panose="020B0600070205080204" pitchFamily="34" charset="-128"/>
              </a:rPr>
              <a:t>Provide favorite drinks</a:t>
            </a:r>
          </a:p>
          <a:p>
            <a:pPr>
              <a:lnSpc>
                <a:spcPct val="110000"/>
              </a:lnSpc>
            </a:pPr>
            <a:r>
              <a:rPr lang="en-US" altLang="en-US" dirty="0">
                <a:ea typeface="ＭＳ Ｐゴシック" panose="020B0600070205080204" pitchFamily="34" charset="-128"/>
              </a:rPr>
              <a:t>Hypnosis, breathing techniques, guided imagery</a:t>
            </a:r>
          </a:p>
          <a:p>
            <a:pPr>
              <a:lnSpc>
                <a:spcPct val="110000"/>
              </a:lnSpc>
            </a:pPr>
            <a:r>
              <a:rPr lang="en-US" altLang="en-US" dirty="0">
                <a:ea typeface="ＭＳ Ｐゴシック" panose="020B0600070205080204" pitchFamily="34" charset="-128"/>
              </a:rPr>
              <a:t>Good oral care</a:t>
            </a:r>
          </a:p>
          <a:p>
            <a:pPr>
              <a:lnSpc>
                <a:spcPct val="110000"/>
              </a:lnSpc>
            </a:pPr>
            <a:r>
              <a:rPr lang="en-US" altLang="en-US" dirty="0">
                <a:ea typeface="ＭＳ Ｐゴシック" panose="020B0600070205080204" pitchFamily="34" charset="-128"/>
              </a:rPr>
              <a:t>Avoid discomforting smells</a:t>
            </a:r>
          </a:p>
          <a:p>
            <a:pPr>
              <a:lnSpc>
                <a:spcPct val="110000"/>
              </a:lnSpc>
            </a:pPr>
            <a:r>
              <a:rPr lang="en-US" altLang="en-US" dirty="0">
                <a:ea typeface="ＭＳ Ｐゴシック" panose="020B0600070205080204" pitchFamily="34" charset="-128"/>
              </a:rPr>
              <a:t>Aromatherapy (peppermint, ginger) </a:t>
            </a:r>
          </a:p>
          <a:p>
            <a:pPr>
              <a:lnSpc>
                <a:spcPct val="110000"/>
              </a:lnSpc>
            </a:pPr>
            <a:r>
              <a:rPr lang="en-US" altLang="en-US" dirty="0">
                <a:ea typeface="ＭＳ Ｐゴシック" panose="020B0600070205080204" pitchFamily="34" charset="-128"/>
              </a:rPr>
              <a:t>Acupressure (P6 point)</a:t>
            </a:r>
          </a:p>
          <a:p>
            <a:endParaRPr lang="en-US" dirty="0"/>
          </a:p>
        </p:txBody>
      </p:sp>
      <p:pic>
        <p:nvPicPr>
          <p:cNvPr id="5" name="Picture 4"/>
          <p:cNvPicPr>
            <a:picLocks noChangeAspect="1"/>
          </p:cNvPicPr>
          <p:nvPr/>
        </p:nvPicPr>
        <p:blipFill>
          <a:blip r:embed="rId2"/>
          <a:stretch>
            <a:fillRect/>
          </a:stretch>
        </p:blipFill>
        <p:spPr>
          <a:xfrm>
            <a:off x="0" y="6276975"/>
            <a:ext cx="1857375" cy="581025"/>
          </a:xfrm>
          <a:prstGeom prst="rect">
            <a:avLst/>
          </a:prstGeom>
        </p:spPr>
      </p:pic>
      <p:sp>
        <p:nvSpPr>
          <p:cNvPr id="6" name="Rectangle 5">
            <a:extLst>
              <a:ext uri="{FF2B5EF4-FFF2-40B4-BE49-F238E27FC236}">
                <a16:creationId xmlns:a16="http://schemas.microsoft.com/office/drawing/2014/main" id="{5B12F89D-39DC-421D-9460-10E51814BA40}"/>
              </a:ext>
            </a:extLst>
          </p:cNvPr>
          <p:cNvSpPr/>
          <p:nvPr/>
        </p:nvSpPr>
        <p:spPr>
          <a:xfrm>
            <a:off x="0" y="6488668"/>
            <a:ext cx="10725371" cy="369332"/>
          </a:xfrm>
          <a:prstGeom prst="rect">
            <a:avLst/>
          </a:prstGeom>
        </p:spPr>
        <p:txBody>
          <a:bodyPr wrap="square">
            <a:spAutoFit/>
          </a:bodyPr>
          <a:lstStyle/>
          <a:p>
            <a:r>
              <a:rPr lang="en-US" dirty="0">
                <a:hlinkClick r:id="rId3"/>
              </a:rPr>
              <a:t>https://blog.dana-farber.org/insight/2016/12/how-to-perform-acupressure-for-vomiting-and-nausea/</a:t>
            </a:r>
            <a:endParaRPr lang="en-US" dirty="0"/>
          </a:p>
        </p:txBody>
      </p:sp>
    </p:spTree>
    <p:extLst>
      <p:ext uri="{BB962C8B-B14F-4D97-AF65-F5344CB8AC3E}">
        <p14:creationId xmlns:p14="http://schemas.microsoft.com/office/powerpoint/2010/main" val="3735852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A9C3-316C-4B3A-AC4B-07EA3AC22A9A}"/>
              </a:ext>
            </a:extLst>
          </p:cNvPr>
          <p:cNvSpPr>
            <a:spLocks noGrp="1"/>
          </p:cNvSpPr>
          <p:nvPr>
            <p:ph type="title"/>
          </p:nvPr>
        </p:nvSpPr>
        <p:spPr/>
        <p:txBody>
          <a:bodyPr/>
          <a:lstStyle/>
          <a:p>
            <a:r>
              <a:rPr lang="en-US" dirty="0"/>
              <a:t>Pharmacologic therapies </a:t>
            </a:r>
          </a:p>
        </p:txBody>
      </p:sp>
      <p:sp>
        <p:nvSpPr>
          <p:cNvPr id="4" name="Rectangle 3">
            <a:extLst>
              <a:ext uri="{FF2B5EF4-FFF2-40B4-BE49-F238E27FC236}">
                <a16:creationId xmlns:a16="http://schemas.microsoft.com/office/drawing/2014/main" id="{82453957-73D1-4C7E-BEC7-273FA7B4E7B6}"/>
              </a:ext>
            </a:extLst>
          </p:cNvPr>
          <p:cNvSpPr/>
          <p:nvPr/>
        </p:nvSpPr>
        <p:spPr>
          <a:xfrm>
            <a:off x="517742" y="1462817"/>
            <a:ext cx="6449588" cy="5447645"/>
          </a:xfrm>
          <a:prstGeom prst="rect">
            <a:avLst/>
          </a:prstGeom>
        </p:spPr>
        <p:txBody>
          <a:bodyPr wrap="square">
            <a:spAutoFit/>
          </a:bodyPr>
          <a:lstStyle/>
          <a:p>
            <a:r>
              <a:rPr lang="en-US" sz="2400" dirty="0"/>
              <a:t>Serotonin (5-HT</a:t>
            </a:r>
            <a:r>
              <a:rPr lang="en-US" sz="2400" baseline="-25000" dirty="0"/>
              <a:t>3</a:t>
            </a:r>
            <a:r>
              <a:rPr lang="en-US" sz="2400" dirty="0"/>
              <a:t>)</a:t>
            </a:r>
          </a:p>
          <a:p>
            <a:pPr lvl="1"/>
            <a:r>
              <a:rPr lang="en-US" sz="2000" dirty="0"/>
              <a:t>Ondansetron, Granisetron, Palonosetron</a:t>
            </a:r>
          </a:p>
          <a:p>
            <a:endParaRPr lang="en-US" sz="1200" dirty="0"/>
          </a:p>
          <a:p>
            <a:r>
              <a:rPr lang="en-US" sz="2400" dirty="0"/>
              <a:t>Dopamine (D</a:t>
            </a:r>
            <a:r>
              <a:rPr lang="en-US" sz="2400" baseline="-25000" dirty="0"/>
              <a:t>2</a:t>
            </a:r>
            <a:r>
              <a:rPr lang="en-US" sz="2400" dirty="0"/>
              <a:t>)</a:t>
            </a:r>
            <a:r>
              <a:rPr lang="en-US" sz="2400" baseline="-25000" dirty="0"/>
              <a:t> </a:t>
            </a:r>
            <a:endParaRPr lang="en-US" sz="2400" dirty="0"/>
          </a:p>
          <a:p>
            <a:pPr lvl="1"/>
            <a:r>
              <a:rPr lang="en-US" sz="2000" dirty="0"/>
              <a:t>Metoclopramide </a:t>
            </a:r>
          </a:p>
          <a:p>
            <a:pPr lvl="1"/>
            <a:r>
              <a:rPr lang="en-US" sz="2000" dirty="0"/>
              <a:t>Haloperidol</a:t>
            </a:r>
          </a:p>
          <a:p>
            <a:pPr lvl="1"/>
            <a:r>
              <a:rPr lang="en-US" sz="2000" dirty="0"/>
              <a:t>Olanzapine (+ 5HT</a:t>
            </a:r>
            <a:r>
              <a:rPr lang="en-US" sz="2000" baseline="-25000" dirty="0"/>
              <a:t>2, </a:t>
            </a:r>
            <a:r>
              <a:rPr lang="en-US" sz="2000" dirty="0"/>
              <a:t>5HT</a:t>
            </a:r>
            <a:r>
              <a:rPr lang="en-US" sz="2000" baseline="-25000" dirty="0"/>
              <a:t>3, </a:t>
            </a:r>
            <a:r>
              <a:rPr lang="en-US" sz="2000" dirty="0"/>
              <a:t>and H</a:t>
            </a:r>
            <a:r>
              <a:rPr lang="en-US" sz="2000" baseline="-25000" dirty="0"/>
              <a:t>1</a:t>
            </a:r>
            <a:r>
              <a:rPr lang="en-US" sz="2000" dirty="0"/>
              <a:t>)</a:t>
            </a:r>
          </a:p>
          <a:p>
            <a:endParaRPr lang="en-US" sz="1200" dirty="0"/>
          </a:p>
          <a:p>
            <a:r>
              <a:rPr lang="en-US" sz="2400" dirty="0"/>
              <a:t>Histamine (H</a:t>
            </a:r>
            <a:r>
              <a:rPr lang="en-US" sz="2400" baseline="-25000" dirty="0"/>
              <a:t>1</a:t>
            </a:r>
            <a:r>
              <a:rPr lang="en-US" sz="2400" dirty="0"/>
              <a:t>)</a:t>
            </a:r>
          </a:p>
          <a:p>
            <a:pPr lvl="1"/>
            <a:r>
              <a:rPr lang="en-US" sz="2000" dirty="0"/>
              <a:t>Diphenhydramine, Dimenhydrinate, Meclizine Cyproheptadine (+ 5HT</a:t>
            </a:r>
            <a:r>
              <a:rPr lang="en-US" sz="2000" baseline="-25000" dirty="0"/>
              <a:t>2 </a:t>
            </a:r>
            <a:r>
              <a:rPr lang="en-US" sz="2000" dirty="0"/>
              <a:t>and Ach)</a:t>
            </a:r>
          </a:p>
          <a:p>
            <a:pPr lvl="1"/>
            <a:r>
              <a:rPr lang="en-US" sz="2000" dirty="0"/>
              <a:t>Promethazine (+ Ach and 5HT</a:t>
            </a:r>
            <a:r>
              <a:rPr lang="en-US" sz="2000" baseline="-25000" dirty="0"/>
              <a:t>2</a:t>
            </a:r>
            <a:r>
              <a:rPr lang="en-US" sz="2000" dirty="0"/>
              <a:t>) - </a:t>
            </a:r>
            <a:r>
              <a:rPr lang="en-US" sz="2000" dirty="0">
                <a:solidFill>
                  <a:srgbClr val="FF0000"/>
                </a:solidFill>
              </a:rPr>
              <a:t>not for &lt;2 y/o </a:t>
            </a:r>
          </a:p>
          <a:p>
            <a:endParaRPr lang="en-US" sz="1200" dirty="0"/>
          </a:p>
          <a:p>
            <a:r>
              <a:rPr lang="en-US" sz="2400" dirty="0"/>
              <a:t>Acetylcholine (Ach)</a:t>
            </a:r>
          </a:p>
          <a:p>
            <a:pPr lvl="1"/>
            <a:r>
              <a:rPr lang="en-US" sz="2000" dirty="0"/>
              <a:t>Scopolamine, Meclizine</a:t>
            </a:r>
          </a:p>
          <a:p>
            <a:endParaRPr lang="en-US" sz="1200" dirty="0"/>
          </a:p>
          <a:p>
            <a:r>
              <a:rPr lang="en-US" sz="2400" dirty="0"/>
              <a:t>Neurokinin</a:t>
            </a:r>
            <a:r>
              <a:rPr lang="en-US" sz="2400" baseline="-25000" dirty="0"/>
              <a:t>1</a:t>
            </a:r>
            <a:r>
              <a:rPr lang="en-US" sz="2400" dirty="0"/>
              <a:t> (NK) </a:t>
            </a:r>
            <a:r>
              <a:rPr lang="en-US" dirty="0"/>
              <a:t>– for age 6+ months </a:t>
            </a:r>
          </a:p>
          <a:p>
            <a:pPr lvl="1"/>
            <a:r>
              <a:rPr lang="en-US" sz="2000" dirty="0"/>
              <a:t>Aprepitant &amp; fosaprepitant  (</a:t>
            </a:r>
            <a:r>
              <a:rPr lang="en-US" sz="2000" i="1" dirty="0"/>
              <a:t>NOT with Cyclophos/Ifos</a:t>
            </a:r>
            <a:r>
              <a:rPr lang="en-US" sz="2000" dirty="0"/>
              <a:t>)</a:t>
            </a:r>
          </a:p>
        </p:txBody>
      </p:sp>
      <p:sp>
        <p:nvSpPr>
          <p:cNvPr id="5" name="Content Placeholder 2">
            <a:extLst>
              <a:ext uri="{FF2B5EF4-FFF2-40B4-BE49-F238E27FC236}">
                <a16:creationId xmlns:a16="http://schemas.microsoft.com/office/drawing/2014/main" id="{600F9574-0642-46AF-B340-6FDBF0383FE6}"/>
              </a:ext>
            </a:extLst>
          </p:cNvPr>
          <p:cNvSpPr txBox="1">
            <a:spLocks/>
          </p:cNvSpPr>
          <p:nvPr/>
        </p:nvSpPr>
        <p:spPr>
          <a:xfrm>
            <a:off x="6095999" y="1438246"/>
            <a:ext cx="5853831" cy="3352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Others</a:t>
            </a:r>
          </a:p>
          <a:p>
            <a:pPr lvl="1"/>
            <a:r>
              <a:rPr lang="en-US" sz="2000" dirty="0"/>
              <a:t>IV Fluids</a:t>
            </a:r>
          </a:p>
          <a:p>
            <a:pPr lvl="1"/>
            <a:endParaRPr lang="en-US" sz="2000" dirty="0"/>
          </a:p>
          <a:p>
            <a:pPr lvl="1"/>
            <a:r>
              <a:rPr lang="en-US" sz="2000" dirty="0"/>
              <a:t>Steroids – for </a:t>
            </a:r>
            <a:r>
              <a:rPr lang="en-US" sz="2000" i="1" dirty="0"/>
              <a:t>CNS issues, increased ICP, delayed CINV </a:t>
            </a:r>
          </a:p>
          <a:p>
            <a:pPr lvl="1"/>
            <a:endParaRPr lang="en-US" sz="2000" dirty="0"/>
          </a:p>
          <a:p>
            <a:pPr lvl="1"/>
            <a:r>
              <a:rPr lang="en-US" sz="2000" dirty="0"/>
              <a:t>Dronabinol (THC) </a:t>
            </a:r>
          </a:p>
          <a:p>
            <a:pPr lvl="1"/>
            <a:endParaRPr lang="en-US" sz="2000" dirty="0"/>
          </a:p>
          <a:p>
            <a:pPr lvl="1"/>
            <a:r>
              <a:rPr lang="en-US" sz="2000" dirty="0"/>
              <a:t>Benzodiazepines (lorazepam) – for </a:t>
            </a:r>
            <a:r>
              <a:rPr lang="en-US" sz="2000" i="1" dirty="0"/>
              <a:t>anticipatory nausea </a:t>
            </a:r>
            <a:endParaRPr lang="en-US" sz="2000" dirty="0"/>
          </a:p>
          <a:p>
            <a:pPr lvl="1"/>
            <a:endParaRPr lang="en-US" sz="2000" dirty="0"/>
          </a:p>
          <a:p>
            <a:pPr lvl="1"/>
            <a:r>
              <a:rPr lang="en-US" sz="2000" dirty="0"/>
              <a:t>Octreotide – for </a:t>
            </a:r>
            <a:r>
              <a:rPr lang="en-US" sz="2000" i="1" dirty="0"/>
              <a:t>bowel obstruction </a:t>
            </a:r>
          </a:p>
          <a:p>
            <a:pPr lvl="1"/>
            <a:endParaRPr lang="en-US" sz="2000" i="1" dirty="0"/>
          </a:p>
          <a:p>
            <a:pPr lvl="1"/>
            <a:r>
              <a:rPr lang="en-US" sz="2000" dirty="0"/>
              <a:t>Constipation meds – senna, polyethylene glycol, bisacodyl </a:t>
            </a:r>
          </a:p>
          <a:p>
            <a:pPr lvl="1"/>
            <a:endParaRPr lang="en-US" sz="800" dirty="0"/>
          </a:p>
          <a:p>
            <a:pPr marL="457200" lvl="1" indent="0">
              <a:buNone/>
            </a:pPr>
            <a:endParaRPr lang="en-US" sz="2000" dirty="0"/>
          </a:p>
        </p:txBody>
      </p:sp>
    </p:spTree>
    <p:extLst>
      <p:ext uri="{BB962C8B-B14F-4D97-AF65-F5344CB8AC3E}">
        <p14:creationId xmlns:p14="http://schemas.microsoft.com/office/powerpoint/2010/main" val="3541375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31E6A1-C396-451A-B806-430D88F623F5}"/>
              </a:ext>
            </a:extLst>
          </p:cNvPr>
          <p:cNvPicPr>
            <a:picLocks noChangeAspect="1"/>
          </p:cNvPicPr>
          <p:nvPr/>
        </p:nvPicPr>
        <p:blipFill>
          <a:blip r:embed="rId2"/>
          <a:stretch>
            <a:fillRect/>
          </a:stretch>
        </p:blipFill>
        <p:spPr>
          <a:xfrm>
            <a:off x="0" y="562819"/>
            <a:ext cx="12192000" cy="2770499"/>
          </a:xfrm>
          <a:prstGeom prst="rect">
            <a:avLst/>
          </a:prstGeom>
        </p:spPr>
      </p:pic>
      <p:pic>
        <p:nvPicPr>
          <p:cNvPr id="5" name="Picture 4">
            <a:extLst>
              <a:ext uri="{FF2B5EF4-FFF2-40B4-BE49-F238E27FC236}">
                <a16:creationId xmlns:a16="http://schemas.microsoft.com/office/drawing/2014/main" id="{A5F71501-128A-4C34-B1B3-CC3A13BA97A4}"/>
              </a:ext>
            </a:extLst>
          </p:cNvPr>
          <p:cNvPicPr>
            <a:picLocks noChangeAspect="1"/>
          </p:cNvPicPr>
          <p:nvPr/>
        </p:nvPicPr>
        <p:blipFill>
          <a:blip r:embed="rId3"/>
          <a:stretch>
            <a:fillRect/>
          </a:stretch>
        </p:blipFill>
        <p:spPr>
          <a:xfrm>
            <a:off x="6227486" y="6296025"/>
            <a:ext cx="3076575" cy="561975"/>
          </a:xfrm>
          <a:prstGeom prst="rect">
            <a:avLst/>
          </a:prstGeom>
        </p:spPr>
      </p:pic>
      <p:pic>
        <p:nvPicPr>
          <p:cNvPr id="6" name="Picture 5">
            <a:extLst>
              <a:ext uri="{FF2B5EF4-FFF2-40B4-BE49-F238E27FC236}">
                <a16:creationId xmlns:a16="http://schemas.microsoft.com/office/drawing/2014/main" id="{FB078148-3A47-46D0-B589-4A05C473178F}"/>
              </a:ext>
            </a:extLst>
          </p:cNvPr>
          <p:cNvPicPr>
            <a:picLocks noChangeAspect="1"/>
          </p:cNvPicPr>
          <p:nvPr/>
        </p:nvPicPr>
        <p:blipFill>
          <a:blip r:embed="rId4"/>
          <a:stretch>
            <a:fillRect/>
          </a:stretch>
        </p:blipFill>
        <p:spPr>
          <a:xfrm>
            <a:off x="675860" y="3524683"/>
            <a:ext cx="10564882" cy="1827073"/>
          </a:xfrm>
          <a:prstGeom prst="rect">
            <a:avLst/>
          </a:prstGeom>
        </p:spPr>
      </p:pic>
      <p:pic>
        <p:nvPicPr>
          <p:cNvPr id="7" name="Picture 6"/>
          <p:cNvPicPr>
            <a:picLocks noChangeAspect="1"/>
          </p:cNvPicPr>
          <p:nvPr/>
        </p:nvPicPr>
        <p:blipFill>
          <a:blip r:embed="rId5"/>
          <a:stretch>
            <a:fillRect/>
          </a:stretch>
        </p:blipFill>
        <p:spPr>
          <a:xfrm>
            <a:off x="0" y="6276975"/>
            <a:ext cx="1857375" cy="581025"/>
          </a:xfrm>
          <a:prstGeom prst="rect">
            <a:avLst/>
          </a:prstGeom>
        </p:spPr>
      </p:pic>
    </p:spTree>
    <p:extLst>
      <p:ext uri="{BB962C8B-B14F-4D97-AF65-F5344CB8AC3E}">
        <p14:creationId xmlns:p14="http://schemas.microsoft.com/office/powerpoint/2010/main" val="568857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D6E4D4-C6BA-4968-BC94-01028B99D7FE}"/>
              </a:ext>
            </a:extLst>
          </p:cNvPr>
          <p:cNvPicPr>
            <a:picLocks noChangeAspect="1"/>
          </p:cNvPicPr>
          <p:nvPr/>
        </p:nvPicPr>
        <p:blipFill>
          <a:blip r:embed="rId2"/>
          <a:stretch>
            <a:fillRect/>
          </a:stretch>
        </p:blipFill>
        <p:spPr>
          <a:xfrm>
            <a:off x="2024759" y="159877"/>
            <a:ext cx="8587823" cy="6538245"/>
          </a:xfrm>
          <a:prstGeom prst="rect">
            <a:avLst/>
          </a:prstGeom>
        </p:spPr>
      </p:pic>
      <p:pic>
        <p:nvPicPr>
          <p:cNvPr id="5" name="Picture 4"/>
          <p:cNvPicPr>
            <a:picLocks noChangeAspect="1"/>
          </p:cNvPicPr>
          <p:nvPr/>
        </p:nvPicPr>
        <p:blipFill>
          <a:blip r:embed="rId3"/>
          <a:stretch>
            <a:fillRect/>
          </a:stretch>
        </p:blipFill>
        <p:spPr>
          <a:xfrm>
            <a:off x="0" y="6276975"/>
            <a:ext cx="1857375" cy="581025"/>
          </a:xfrm>
          <a:prstGeom prst="rect">
            <a:avLst/>
          </a:prstGeom>
        </p:spPr>
      </p:pic>
      <p:sp>
        <p:nvSpPr>
          <p:cNvPr id="2" name="TextBox 1">
            <a:extLst>
              <a:ext uri="{FF2B5EF4-FFF2-40B4-BE49-F238E27FC236}">
                <a16:creationId xmlns:a16="http://schemas.microsoft.com/office/drawing/2014/main" id="{A95B39ED-166D-4FB2-BFE8-2BB6ED9128ED}"/>
              </a:ext>
            </a:extLst>
          </p:cNvPr>
          <p:cNvSpPr txBox="1"/>
          <p:nvPr/>
        </p:nvSpPr>
        <p:spPr>
          <a:xfrm>
            <a:off x="10612582" y="3107805"/>
            <a:ext cx="1579418" cy="3647152"/>
          </a:xfrm>
          <a:prstGeom prst="rect">
            <a:avLst/>
          </a:prstGeom>
          <a:solidFill>
            <a:schemeClr val="bg1"/>
          </a:solidFill>
        </p:spPr>
        <p:txBody>
          <a:bodyPr wrap="square" rtlCol="0">
            <a:spAutoFit/>
          </a:bodyPr>
          <a:lstStyle/>
          <a:p>
            <a:r>
              <a:rPr lang="en-US" sz="1100" dirty="0"/>
              <a:t>From Patel P, Robinson PD, </a:t>
            </a:r>
            <a:r>
              <a:rPr lang="en-US" sz="1100" dirty="0" err="1"/>
              <a:t>Thackray</a:t>
            </a:r>
            <a:r>
              <a:rPr lang="en-US" sz="1100" dirty="0"/>
              <a:t> J, Flank J, Holdsworth MT, Gibson P, </a:t>
            </a:r>
            <a:r>
              <a:rPr lang="en-US" sz="1100" dirty="0" err="1"/>
              <a:t>Orsey</a:t>
            </a:r>
            <a:r>
              <a:rPr lang="en-US" sz="1100" dirty="0"/>
              <a:t> A, </a:t>
            </a:r>
            <a:r>
              <a:rPr lang="en-US" sz="1100" dirty="0" err="1"/>
              <a:t>Portwine</a:t>
            </a:r>
            <a:r>
              <a:rPr lang="en-US" sz="1100" dirty="0"/>
              <a:t> C, Freedman J, Madden JR, Phillips R, Sung L, Dupuis LL. Guideline for the prevention of acute chemotherapy-induced nausea and vomiting in pediatric cancer patients: A focused update. </a:t>
            </a:r>
            <a:r>
              <a:rPr lang="en-US" sz="1100" i="1" dirty="0" err="1"/>
              <a:t>Pediatr</a:t>
            </a:r>
            <a:r>
              <a:rPr lang="en-US" sz="1100" i="1" dirty="0"/>
              <a:t> Blood Cancer. </a:t>
            </a:r>
            <a:r>
              <a:rPr lang="en-US" sz="1100" dirty="0"/>
              <a:t>2017 Oct;64(10). </a:t>
            </a:r>
            <a:r>
              <a:rPr lang="en-US" sz="1100" dirty="0" err="1"/>
              <a:t>doi</a:t>
            </a:r>
            <a:r>
              <a:rPr lang="en-US" sz="1100" dirty="0"/>
              <a:t>: 10.1002/pbc.26542. </a:t>
            </a:r>
            <a:r>
              <a:rPr lang="en-US" sz="1100" dirty="0" err="1"/>
              <a:t>Epub</a:t>
            </a:r>
            <a:r>
              <a:rPr lang="en-US" sz="1100" dirty="0"/>
              <a:t> 2017 Apr 28. PMID: 28453189. ©2017 by Wiley. Reproduced with permission.</a:t>
            </a:r>
          </a:p>
        </p:txBody>
      </p:sp>
    </p:spTree>
    <p:extLst>
      <p:ext uri="{BB962C8B-B14F-4D97-AF65-F5344CB8AC3E}">
        <p14:creationId xmlns:p14="http://schemas.microsoft.com/office/powerpoint/2010/main" val="2816798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356459-AD9E-492D-86EA-0BEE941070BB}"/>
              </a:ext>
            </a:extLst>
          </p:cNvPr>
          <p:cNvPicPr>
            <a:picLocks noChangeAspect="1"/>
          </p:cNvPicPr>
          <p:nvPr/>
        </p:nvPicPr>
        <p:blipFill>
          <a:blip r:embed="rId2"/>
          <a:stretch>
            <a:fillRect/>
          </a:stretch>
        </p:blipFill>
        <p:spPr>
          <a:xfrm>
            <a:off x="1074700" y="158575"/>
            <a:ext cx="10042599" cy="5276436"/>
          </a:xfrm>
          <a:prstGeom prst="rect">
            <a:avLst/>
          </a:prstGeom>
        </p:spPr>
      </p:pic>
      <p:pic>
        <p:nvPicPr>
          <p:cNvPr id="4" name="Picture 3"/>
          <p:cNvPicPr>
            <a:picLocks noChangeAspect="1"/>
          </p:cNvPicPr>
          <p:nvPr/>
        </p:nvPicPr>
        <p:blipFill>
          <a:blip r:embed="rId3"/>
          <a:stretch>
            <a:fillRect/>
          </a:stretch>
        </p:blipFill>
        <p:spPr>
          <a:xfrm>
            <a:off x="0" y="6276975"/>
            <a:ext cx="1857375" cy="581025"/>
          </a:xfrm>
          <a:prstGeom prst="rect">
            <a:avLst/>
          </a:prstGeom>
        </p:spPr>
      </p:pic>
      <p:sp>
        <p:nvSpPr>
          <p:cNvPr id="3" name="Text Box 6">
            <a:extLst>
              <a:ext uri="{FF2B5EF4-FFF2-40B4-BE49-F238E27FC236}">
                <a16:creationId xmlns:a16="http://schemas.microsoft.com/office/drawing/2014/main" id="{EC325B1F-A027-426A-AC2E-E61E8B6DF375}"/>
              </a:ext>
            </a:extLst>
          </p:cNvPr>
          <p:cNvSpPr txBox="1">
            <a:spLocks noChangeArrowheads="1"/>
          </p:cNvSpPr>
          <p:nvPr/>
        </p:nvSpPr>
        <p:spPr bwMode="auto">
          <a:xfrm>
            <a:off x="0" y="6575108"/>
            <a:ext cx="9458337" cy="307777"/>
          </a:xfrm>
          <a:prstGeom prst="rect">
            <a:avLst/>
          </a:prstGeom>
          <a:noFill/>
          <a:ln w="9525">
            <a:noFill/>
            <a:miter lim="800000"/>
            <a:headEnd/>
            <a:tailEnd/>
          </a:ln>
        </p:spPr>
        <p:txBody>
          <a:bodyPr wrap="square">
            <a:spAutoFit/>
          </a:bodyPr>
          <a:lstStyle/>
          <a:p>
            <a:pPr eaLnBrk="1" hangingPunct="1">
              <a:spcBef>
                <a:spcPct val="50000"/>
              </a:spcBef>
              <a:defRPr/>
            </a:pPr>
            <a:r>
              <a:rPr lang="en-US" sz="1400" dirty="0"/>
              <a:t>Patel. Guideline for the prevention of acute CINV in pediatric cancer patients: A focused update. PB&amp;C 2017. </a:t>
            </a:r>
          </a:p>
        </p:txBody>
      </p:sp>
      <p:sp>
        <p:nvSpPr>
          <p:cNvPr id="5" name="TextBox 4">
            <a:extLst>
              <a:ext uri="{FF2B5EF4-FFF2-40B4-BE49-F238E27FC236}">
                <a16:creationId xmlns:a16="http://schemas.microsoft.com/office/drawing/2014/main" id="{F39C3EE6-E3BD-4288-A663-10AADCEA1A3B}"/>
              </a:ext>
            </a:extLst>
          </p:cNvPr>
          <p:cNvSpPr txBox="1"/>
          <p:nvPr/>
        </p:nvSpPr>
        <p:spPr>
          <a:xfrm>
            <a:off x="277523" y="5575823"/>
            <a:ext cx="11914477" cy="600164"/>
          </a:xfrm>
          <a:prstGeom prst="rect">
            <a:avLst/>
          </a:prstGeom>
          <a:noFill/>
        </p:spPr>
        <p:txBody>
          <a:bodyPr wrap="square" rtlCol="0">
            <a:spAutoFit/>
          </a:bodyPr>
          <a:lstStyle/>
          <a:p>
            <a:r>
              <a:rPr lang="en-US" sz="1100" dirty="0"/>
              <a:t>From Patel P, Robinson PD, </a:t>
            </a:r>
            <a:r>
              <a:rPr lang="en-US" sz="1100" dirty="0" err="1"/>
              <a:t>Thackray</a:t>
            </a:r>
            <a:r>
              <a:rPr lang="en-US" sz="1100" dirty="0"/>
              <a:t> J, Flank J, Holdsworth MT, Gibson P, </a:t>
            </a:r>
            <a:r>
              <a:rPr lang="en-US" sz="1100" dirty="0" err="1"/>
              <a:t>Orsey</a:t>
            </a:r>
            <a:r>
              <a:rPr lang="en-US" sz="1100" dirty="0"/>
              <a:t> A, </a:t>
            </a:r>
            <a:r>
              <a:rPr lang="en-US" sz="1100" dirty="0" err="1"/>
              <a:t>Portwine</a:t>
            </a:r>
            <a:r>
              <a:rPr lang="en-US" sz="1100" dirty="0"/>
              <a:t> C, Freedman J, Madden JR, Phillips R, Sung L, Dupuis LL. Guideline for the prevention of acute chemotherapy-induced nausea and vomiting in pediatric cancer patients: A focused update. </a:t>
            </a:r>
            <a:r>
              <a:rPr lang="en-US" sz="1100" i="1" dirty="0" err="1"/>
              <a:t>Pediatr</a:t>
            </a:r>
            <a:r>
              <a:rPr lang="en-US" sz="1100" i="1" dirty="0"/>
              <a:t> Blood Cancer. </a:t>
            </a:r>
            <a:r>
              <a:rPr lang="en-US" sz="1100" dirty="0"/>
              <a:t>2017 Oct;64(10). </a:t>
            </a:r>
            <a:r>
              <a:rPr lang="en-US" sz="1100" dirty="0" err="1"/>
              <a:t>doi</a:t>
            </a:r>
            <a:r>
              <a:rPr lang="en-US" sz="1100" dirty="0"/>
              <a:t>: 10.1002/pbc.26542. </a:t>
            </a:r>
            <a:r>
              <a:rPr lang="en-US" sz="1100" dirty="0" err="1"/>
              <a:t>Epub</a:t>
            </a:r>
            <a:r>
              <a:rPr lang="en-US" sz="1100" dirty="0"/>
              <a:t> 2017 Apr 28. PMID: 28453189. © 2017 by Wiley. Reproduced with permission.</a:t>
            </a:r>
          </a:p>
        </p:txBody>
      </p:sp>
    </p:spTree>
    <p:extLst>
      <p:ext uri="{BB962C8B-B14F-4D97-AF65-F5344CB8AC3E}">
        <p14:creationId xmlns:p14="http://schemas.microsoft.com/office/powerpoint/2010/main" val="3854871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CE0F89-431A-4FF1-BBB1-A4A38FCBE8EB}"/>
              </a:ext>
            </a:extLst>
          </p:cNvPr>
          <p:cNvPicPr>
            <a:picLocks noChangeAspect="1"/>
          </p:cNvPicPr>
          <p:nvPr/>
        </p:nvPicPr>
        <p:blipFill>
          <a:blip r:embed="rId3"/>
          <a:stretch>
            <a:fillRect/>
          </a:stretch>
        </p:blipFill>
        <p:spPr>
          <a:xfrm>
            <a:off x="1204910" y="2707170"/>
            <a:ext cx="9782175" cy="2457450"/>
          </a:xfrm>
          <a:prstGeom prst="rect">
            <a:avLst/>
          </a:prstGeom>
        </p:spPr>
      </p:pic>
      <p:pic>
        <p:nvPicPr>
          <p:cNvPr id="3" name="Picture 2">
            <a:extLst>
              <a:ext uri="{FF2B5EF4-FFF2-40B4-BE49-F238E27FC236}">
                <a16:creationId xmlns:a16="http://schemas.microsoft.com/office/drawing/2014/main" id="{935B79EA-98D3-4F4F-A00C-5716D4FB1EB4}"/>
              </a:ext>
            </a:extLst>
          </p:cNvPr>
          <p:cNvPicPr>
            <a:picLocks noChangeAspect="1"/>
          </p:cNvPicPr>
          <p:nvPr/>
        </p:nvPicPr>
        <p:blipFill>
          <a:blip r:embed="rId4"/>
          <a:stretch>
            <a:fillRect/>
          </a:stretch>
        </p:blipFill>
        <p:spPr>
          <a:xfrm>
            <a:off x="1958005" y="268357"/>
            <a:ext cx="8275983" cy="1892185"/>
          </a:xfrm>
          <a:prstGeom prst="rect">
            <a:avLst/>
          </a:prstGeom>
        </p:spPr>
      </p:pic>
      <p:pic>
        <p:nvPicPr>
          <p:cNvPr id="4" name="Picture 3"/>
          <p:cNvPicPr>
            <a:picLocks noChangeAspect="1"/>
          </p:cNvPicPr>
          <p:nvPr/>
        </p:nvPicPr>
        <p:blipFill>
          <a:blip r:embed="rId5"/>
          <a:stretch>
            <a:fillRect/>
          </a:stretch>
        </p:blipFill>
        <p:spPr>
          <a:xfrm>
            <a:off x="0" y="6276975"/>
            <a:ext cx="1857375" cy="581025"/>
          </a:xfrm>
          <a:prstGeom prst="rect">
            <a:avLst/>
          </a:prstGeom>
        </p:spPr>
      </p:pic>
      <p:sp>
        <p:nvSpPr>
          <p:cNvPr id="6" name="TextBox 5">
            <a:extLst>
              <a:ext uri="{FF2B5EF4-FFF2-40B4-BE49-F238E27FC236}">
                <a16:creationId xmlns:a16="http://schemas.microsoft.com/office/drawing/2014/main" id="{9A4D6AA3-FF78-46A7-A830-BB090176A8B5}"/>
              </a:ext>
            </a:extLst>
          </p:cNvPr>
          <p:cNvSpPr txBox="1"/>
          <p:nvPr/>
        </p:nvSpPr>
        <p:spPr>
          <a:xfrm>
            <a:off x="2286000" y="6068290"/>
            <a:ext cx="7132755" cy="646331"/>
          </a:xfrm>
          <a:prstGeom prst="rect">
            <a:avLst/>
          </a:prstGeom>
          <a:noFill/>
        </p:spPr>
        <p:txBody>
          <a:bodyPr wrap="square" rtlCol="0">
            <a:spAutoFit/>
          </a:bodyPr>
          <a:lstStyle/>
          <a:p>
            <a:r>
              <a:rPr lang="en-US" sz="1200" dirty="0"/>
              <a:t>From Dupuis LL, </a:t>
            </a:r>
            <a:r>
              <a:rPr lang="en-US" sz="1200" dirty="0" err="1"/>
              <a:t>Boodhan</a:t>
            </a:r>
            <a:r>
              <a:rPr lang="en-US" sz="1200" dirty="0"/>
              <a:t> S, Holdsworth M, et al. Guideline for the prevention of acute nausea and vomiting due to antineoplastic medication in pediatric cancer patients. </a:t>
            </a:r>
            <a:r>
              <a:rPr lang="en-US" sz="1200" i="1" dirty="0" err="1"/>
              <a:t>Pediatr</a:t>
            </a:r>
            <a:r>
              <a:rPr lang="en-US" sz="1200" i="1" dirty="0"/>
              <a:t> Blood Cancer </a:t>
            </a:r>
            <a:r>
              <a:rPr lang="en-US" sz="1200" dirty="0"/>
              <a:t>. 2013 Jul;60(7):1073-82. </a:t>
            </a:r>
            <a:r>
              <a:rPr lang="en-US" sz="1200" dirty="0" err="1"/>
              <a:t>doi</a:t>
            </a:r>
            <a:r>
              <a:rPr lang="en-US" sz="1200" dirty="0"/>
              <a:t>: 10.1002/pbc.24508. © 2013 by Wiley. Reproduced with permission.</a:t>
            </a:r>
          </a:p>
        </p:txBody>
      </p:sp>
    </p:spTree>
    <p:extLst>
      <p:ext uri="{BB962C8B-B14F-4D97-AF65-F5344CB8AC3E}">
        <p14:creationId xmlns:p14="http://schemas.microsoft.com/office/powerpoint/2010/main" val="3440498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en-US" dirty="0">
                <a:solidFill>
                  <a:srgbClr val="000000"/>
                </a:solidFill>
              </a:rPr>
              <a:t>Outline </a:t>
            </a:r>
          </a:p>
        </p:txBody>
      </p:sp>
      <p:sp>
        <p:nvSpPr>
          <p:cNvPr id="2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p:cNvPicPr>
            <a:picLocks noChangeAspect="1"/>
          </p:cNvPicPr>
          <p:nvPr/>
        </p:nvPicPr>
        <p:blipFill>
          <a:blip r:embed="rId3"/>
          <a:stretch>
            <a:fillRect/>
          </a:stretch>
        </p:blipFill>
        <p:spPr>
          <a:xfrm>
            <a:off x="0" y="6276975"/>
            <a:ext cx="1857375" cy="581025"/>
          </a:xfrm>
          <a:prstGeom prst="rect">
            <a:avLst/>
          </a:prstGeom>
        </p:spPr>
      </p:pic>
      <p:pic>
        <p:nvPicPr>
          <p:cNvPr id="18" name="Graphic 17" descr="Stethoscope">
            <a:extLst>
              <a:ext uri="{FF2B5EF4-FFF2-40B4-BE49-F238E27FC236}">
                <a16:creationId xmlns:a16="http://schemas.microsoft.com/office/drawing/2014/main" id="{EF0D1CC0-B8FE-4A29-828E-F4094C3121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6090574" y="2421682"/>
            <a:ext cx="4977578" cy="3639289"/>
          </a:xfrm>
        </p:spPr>
        <p:txBody>
          <a:bodyPr anchor="ctr">
            <a:normAutofit/>
          </a:bodyPr>
          <a:lstStyle/>
          <a:p>
            <a:pPr marL="514350" indent="-514350">
              <a:buFont typeface="+mj-lt"/>
              <a:buAutoNum type="arabicPeriod"/>
            </a:pPr>
            <a:r>
              <a:rPr lang="en-US" sz="3600" dirty="0">
                <a:solidFill>
                  <a:schemeClr val="bg1">
                    <a:lumMod val="75000"/>
                  </a:schemeClr>
                </a:solidFill>
              </a:rPr>
              <a:t>Anti-emetics </a:t>
            </a:r>
          </a:p>
          <a:p>
            <a:pPr marL="514350" indent="-514350">
              <a:buFont typeface="+mj-lt"/>
              <a:buAutoNum type="arabicPeriod"/>
            </a:pPr>
            <a:r>
              <a:rPr lang="en-US" sz="3600" dirty="0">
                <a:solidFill>
                  <a:srgbClr val="000000"/>
                </a:solidFill>
              </a:rPr>
              <a:t>Pain Management</a:t>
            </a:r>
          </a:p>
          <a:p>
            <a:pPr marL="514350" indent="-514350">
              <a:buFont typeface="+mj-lt"/>
              <a:buAutoNum type="arabicPeriod"/>
            </a:pPr>
            <a:r>
              <a:rPr lang="en-US" sz="3600" dirty="0">
                <a:solidFill>
                  <a:schemeClr val="bg1">
                    <a:lumMod val="75000"/>
                  </a:schemeClr>
                </a:solidFill>
              </a:rPr>
              <a:t>Palliative Care</a:t>
            </a:r>
          </a:p>
        </p:txBody>
      </p:sp>
    </p:spTree>
    <p:extLst>
      <p:ext uri="{BB962C8B-B14F-4D97-AF65-F5344CB8AC3E}">
        <p14:creationId xmlns:p14="http://schemas.microsoft.com/office/powerpoint/2010/main" val="261112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a:t>
            </a:r>
          </a:p>
        </p:txBody>
      </p:sp>
      <p:sp>
        <p:nvSpPr>
          <p:cNvPr id="3" name="Content Placeholder 2"/>
          <p:cNvSpPr>
            <a:spLocks noGrp="1"/>
          </p:cNvSpPr>
          <p:nvPr>
            <p:ph idx="1"/>
          </p:nvPr>
        </p:nvSpPr>
        <p:spPr/>
        <p:txBody>
          <a:bodyPr/>
          <a:lstStyle/>
          <a:p>
            <a:r>
              <a:rPr lang="en-US" dirty="0"/>
              <a:t>The International Association for the Study of Pain (IASP) Definition:</a:t>
            </a:r>
          </a:p>
          <a:p>
            <a:pPr marL="914400" indent="-914400">
              <a:buNone/>
            </a:pPr>
            <a:r>
              <a:rPr lang="en-US" dirty="0"/>
              <a:t>	An unpleasant sensory and emotional </a:t>
            </a:r>
            <a:r>
              <a:rPr lang="en-US" b="1" dirty="0"/>
              <a:t>experience </a:t>
            </a:r>
            <a:r>
              <a:rPr lang="en-US" dirty="0"/>
              <a:t>associated with actual or potential tissue damage or described in terms of such damage (e.g., burning/stabbing pain)</a:t>
            </a:r>
          </a:p>
          <a:p>
            <a:endParaRPr lang="en-US" dirty="0"/>
          </a:p>
          <a:p>
            <a:r>
              <a:rPr lang="en-US" dirty="0"/>
              <a:t>Associated neuroelectrical and neurochemical changes </a:t>
            </a:r>
          </a:p>
          <a:p>
            <a:r>
              <a:rPr lang="en-US" dirty="0"/>
              <a:t>Influenced by emotional and cognitive factors</a:t>
            </a:r>
          </a:p>
          <a:p>
            <a:endParaRPr lang="en-US" dirty="0"/>
          </a:p>
          <a:p>
            <a:pPr marL="0" indent="0" algn="ctr">
              <a:buNone/>
            </a:pPr>
            <a:r>
              <a:rPr lang="en-US" b="1" dirty="0">
                <a:solidFill>
                  <a:srgbClr val="FF0000"/>
                </a:solidFill>
              </a:rPr>
              <a:t>PAIN IS SUBJECTIVE!</a:t>
            </a:r>
          </a:p>
        </p:txBody>
      </p:sp>
      <p:pic>
        <p:nvPicPr>
          <p:cNvPr id="4" name="Picture 3"/>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82115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0DA75EEC-E50A-0844-B502-D1E32D5357C8}"/>
              </a:ext>
            </a:extLst>
          </p:cNvPr>
          <p:cNvSpPr>
            <a:spLocks noGrp="1" noChangeArrowheads="1"/>
          </p:cNvSpPr>
          <p:nvPr>
            <p:ph type="title"/>
          </p:nvPr>
        </p:nvSpPr>
        <p:spPr/>
        <p:txBody>
          <a:bodyPr/>
          <a:lstStyle/>
          <a:p>
            <a:r>
              <a:rPr lang="en-US" altLang="en-US" dirty="0"/>
              <a:t>This talk will follow the topical structure suggested by the ABP (sometimes…):</a:t>
            </a:r>
          </a:p>
        </p:txBody>
      </p:sp>
      <p:pic>
        <p:nvPicPr>
          <p:cNvPr id="2" name="Picture 1">
            <a:extLst>
              <a:ext uri="{FF2B5EF4-FFF2-40B4-BE49-F238E27FC236}">
                <a16:creationId xmlns:a16="http://schemas.microsoft.com/office/drawing/2014/main" id="{FE78EB8F-E836-451E-9FA2-0AA22A1DBE84}"/>
              </a:ext>
            </a:extLst>
          </p:cNvPr>
          <p:cNvPicPr>
            <a:picLocks noChangeAspect="1"/>
          </p:cNvPicPr>
          <p:nvPr/>
        </p:nvPicPr>
        <p:blipFill>
          <a:blip r:embed="rId2"/>
          <a:stretch>
            <a:fillRect/>
          </a:stretch>
        </p:blipFill>
        <p:spPr>
          <a:xfrm>
            <a:off x="434839" y="1780180"/>
            <a:ext cx="11322321" cy="4137317"/>
          </a:xfrm>
          <a:prstGeom prst="rect">
            <a:avLst/>
          </a:prstGeom>
        </p:spPr>
      </p:pic>
      <p:pic>
        <p:nvPicPr>
          <p:cNvPr id="3" name="Picture 2"/>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3389526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Physiology of Pain</a:t>
            </a:r>
          </a:p>
        </p:txBody>
      </p:sp>
      <p:sp>
        <p:nvSpPr>
          <p:cNvPr id="3" name="Content Placeholder 2"/>
          <p:cNvSpPr>
            <a:spLocks noGrp="1"/>
          </p:cNvSpPr>
          <p:nvPr>
            <p:ph idx="1"/>
          </p:nvPr>
        </p:nvSpPr>
        <p:spPr/>
        <p:txBody>
          <a:bodyPr>
            <a:normAutofit fontScale="92500" lnSpcReduction="10000"/>
          </a:bodyPr>
          <a:lstStyle/>
          <a:p>
            <a:r>
              <a:rPr lang="en-US" sz="3000" b="1" dirty="0"/>
              <a:t>Nociceptive</a:t>
            </a:r>
          </a:p>
          <a:p>
            <a:pPr lvl="1"/>
            <a:r>
              <a:rPr lang="en-US" sz="2800" dirty="0"/>
              <a:t>Neural transmission activated by mechanical, chemical, or thermal damage to the body tissue</a:t>
            </a:r>
          </a:p>
          <a:p>
            <a:pPr lvl="1"/>
            <a:r>
              <a:rPr lang="en-US" sz="2800" dirty="0"/>
              <a:t>Produces physiologic/endocrine response separate from cognitive/emotional response</a:t>
            </a:r>
          </a:p>
          <a:p>
            <a:pPr lvl="2"/>
            <a:r>
              <a:rPr lang="en-US" sz="2400" dirty="0"/>
              <a:t>Tachycardia</a:t>
            </a:r>
          </a:p>
          <a:p>
            <a:pPr lvl="2"/>
            <a:r>
              <a:rPr lang="en-US" sz="2400" dirty="0"/>
              <a:t>Hypertension</a:t>
            </a:r>
          </a:p>
          <a:p>
            <a:pPr lvl="2"/>
            <a:r>
              <a:rPr lang="en-US" sz="2400" dirty="0"/>
              <a:t>Activation of glucose counter-regulatory hormones (glucagon, epinephrine, cortisone, growth hormone)</a:t>
            </a:r>
          </a:p>
          <a:p>
            <a:pPr lvl="2"/>
            <a:r>
              <a:rPr lang="en-US" sz="2400" dirty="0"/>
              <a:t>Muscle spasms</a:t>
            </a:r>
          </a:p>
          <a:p>
            <a:pPr lvl="2"/>
            <a:r>
              <a:rPr lang="en-US" sz="2400" dirty="0"/>
              <a:t>Increase in metabolic demands</a:t>
            </a:r>
          </a:p>
          <a:p>
            <a:pPr lvl="1"/>
            <a:r>
              <a:rPr lang="en-US" sz="2800" dirty="0"/>
              <a:t>Lack of correlation between tissue injury and intensity of pain</a:t>
            </a:r>
          </a:p>
        </p:txBody>
      </p:sp>
      <p:pic>
        <p:nvPicPr>
          <p:cNvPr id="4" name="Picture 3"/>
          <p:cNvPicPr>
            <a:picLocks noChangeAspect="1"/>
          </p:cNvPicPr>
          <p:nvPr/>
        </p:nvPicPr>
        <p:blipFill>
          <a:blip r:embed="rId2"/>
          <a:stretch>
            <a:fillRect/>
          </a:stretch>
        </p:blipFill>
        <p:spPr>
          <a:xfrm>
            <a:off x="0" y="6276975"/>
            <a:ext cx="1857375" cy="581025"/>
          </a:xfrm>
          <a:prstGeom prst="rect">
            <a:avLst/>
          </a:prstGeom>
        </p:spPr>
      </p:pic>
    </p:spTree>
    <p:extLst>
      <p:ext uri="{BB962C8B-B14F-4D97-AF65-F5344CB8AC3E}">
        <p14:creationId xmlns:p14="http://schemas.microsoft.com/office/powerpoint/2010/main" val="406802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Physiology of Pain</a:t>
            </a:r>
          </a:p>
        </p:txBody>
      </p:sp>
      <p:sp>
        <p:nvSpPr>
          <p:cNvPr id="3" name="Content Placeholder 2"/>
          <p:cNvSpPr>
            <a:spLocks noGrp="1"/>
          </p:cNvSpPr>
          <p:nvPr>
            <p:ph idx="1"/>
          </p:nvPr>
        </p:nvSpPr>
        <p:spPr/>
        <p:txBody>
          <a:bodyPr/>
          <a:lstStyle/>
          <a:p>
            <a:r>
              <a:rPr lang="en-US" b="1" dirty="0"/>
              <a:t>Neuropathic </a:t>
            </a:r>
          </a:p>
          <a:p>
            <a:pPr lvl="1"/>
            <a:r>
              <a:rPr lang="en-US" dirty="0"/>
              <a:t>Results from abnormal nerve function due to nerve invasion or inflammation of nerve root</a:t>
            </a:r>
          </a:p>
          <a:p>
            <a:pPr lvl="1"/>
            <a:r>
              <a:rPr lang="en-US" dirty="0"/>
              <a:t>Etiologies include:</a:t>
            </a:r>
          </a:p>
          <a:p>
            <a:pPr lvl="2"/>
            <a:r>
              <a:rPr lang="en-US" dirty="0"/>
              <a:t>Nerve damage from drug (e.g., vincristine/cisplatin)</a:t>
            </a:r>
          </a:p>
          <a:p>
            <a:pPr lvl="2"/>
            <a:r>
              <a:rPr lang="en-US" dirty="0"/>
              <a:t>Neural compression or invasion by tumors</a:t>
            </a:r>
          </a:p>
          <a:p>
            <a:pPr lvl="2"/>
            <a:r>
              <a:rPr lang="en-US" dirty="0"/>
              <a:t>Physical damage to the nerve</a:t>
            </a:r>
          </a:p>
          <a:p>
            <a:pPr lvl="2"/>
            <a:r>
              <a:rPr lang="en-US" dirty="0"/>
              <a:t>Infectious etiologies (e.g., herpes zoster reactivation)</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0" y="6276975"/>
            <a:ext cx="1857375" cy="581025"/>
          </a:xfrm>
          <a:prstGeom prst="rect">
            <a:avLst/>
          </a:prstGeom>
        </p:spPr>
      </p:pic>
    </p:spTree>
    <p:extLst>
      <p:ext uri="{BB962C8B-B14F-4D97-AF65-F5344CB8AC3E}">
        <p14:creationId xmlns:p14="http://schemas.microsoft.com/office/powerpoint/2010/main" val="76478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Duration of Pain</a:t>
            </a:r>
          </a:p>
        </p:txBody>
      </p:sp>
      <p:sp>
        <p:nvSpPr>
          <p:cNvPr id="3" name="Content Placeholder 2"/>
          <p:cNvSpPr>
            <a:spLocks noGrp="1"/>
          </p:cNvSpPr>
          <p:nvPr>
            <p:ph idx="1"/>
          </p:nvPr>
        </p:nvSpPr>
        <p:spPr/>
        <p:txBody>
          <a:bodyPr/>
          <a:lstStyle/>
          <a:p>
            <a:r>
              <a:rPr lang="en-US" b="1" dirty="0"/>
              <a:t>Acute</a:t>
            </a:r>
          </a:p>
          <a:p>
            <a:pPr lvl="1"/>
            <a:r>
              <a:rPr lang="en-US" dirty="0"/>
              <a:t>Usually concordant with degree of tissue damage</a:t>
            </a:r>
          </a:p>
          <a:p>
            <a:pPr lvl="1"/>
            <a:r>
              <a:rPr lang="en-US" dirty="0"/>
              <a:t>Remits with resolution of injury</a:t>
            </a:r>
          </a:p>
          <a:p>
            <a:r>
              <a:rPr lang="en-US" b="1" dirty="0"/>
              <a:t>Chronic</a:t>
            </a:r>
          </a:p>
          <a:p>
            <a:pPr lvl="1"/>
            <a:r>
              <a:rPr lang="en-US" dirty="0"/>
              <a:t>Low levels of underlying pathology that do not explain presence/extent of pain</a:t>
            </a:r>
          </a:p>
          <a:p>
            <a:pPr lvl="1"/>
            <a:r>
              <a:rPr lang="en-US" dirty="0"/>
              <a:t>Perpetuated by factors remote from cause</a:t>
            </a:r>
          </a:p>
          <a:p>
            <a:pPr lvl="1"/>
            <a:r>
              <a:rPr lang="en-US" dirty="0"/>
              <a:t>Environmental and affective factors exacerbate pain</a:t>
            </a:r>
          </a:p>
        </p:txBody>
      </p:sp>
      <p:pic>
        <p:nvPicPr>
          <p:cNvPr id="4" name="Picture 3"/>
          <p:cNvPicPr>
            <a:picLocks noChangeAspect="1"/>
          </p:cNvPicPr>
          <p:nvPr/>
        </p:nvPicPr>
        <p:blipFill>
          <a:blip r:embed="rId2"/>
          <a:stretch>
            <a:fillRect/>
          </a:stretch>
        </p:blipFill>
        <p:spPr>
          <a:xfrm>
            <a:off x="0" y="6276975"/>
            <a:ext cx="1857375" cy="581025"/>
          </a:xfrm>
          <a:prstGeom prst="rect">
            <a:avLst/>
          </a:prstGeom>
        </p:spPr>
      </p:pic>
    </p:spTree>
    <p:extLst>
      <p:ext uri="{BB962C8B-B14F-4D97-AF65-F5344CB8AC3E}">
        <p14:creationId xmlns:p14="http://schemas.microsoft.com/office/powerpoint/2010/main" val="238969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Measurement Tools</a:t>
            </a:r>
          </a:p>
        </p:txBody>
      </p:sp>
      <p:sp>
        <p:nvSpPr>
          <p:cNvPr id="3" name="Content Placeholder 2"/>
          <p:cNvSpPr>
            <a:spLocks noGrp="1"/>
          </p:cNvSpPr>
          <p:nvPr>
            <p:ph idx="1"/>
          </p:nvPr>
        </p:nvSpPr>
        <p:spPr/>
        <p:txBody>
          <a:bodyPr/>
          <a:lstStyle/>
          <a:p>
            <a:r>
              <a:rPr lang="en-US" b="1" dirty="0"/>
              <a:t>Newborns/Infants</a:t>
            </a:r>
          </a:p>
          <a:p>
            <a:pPr lvl="1"/>
            <a:r>
              <a:rPr lang="en-US" dirty="0"/>
              <a:t>Observational behavioral distress scales focused on facial expressions, crying, body movement</a:t>
            </a:r>
          </a:p>
          <a:p>
            <a:pPr lvl="1"/>
            <a:r>
              <a:rPr lang="en-US" dirty="0"/>
              <a:t>Vital signs are nonspecific</a:t>
            </a:r>
          </a:p>
          <a:p>
            <a:r>
              <a:rPr lang="en-US" b="1" dirty="0"/>
              <a:t>Children</a:t>
            </a:r>
          </a:p>
          <a:p>
            <a:pPr lvl="1"/>
            <a:r>
              <a:rPr lang="en-US" dirty="0"/>
              <a:t>Self-report (Faces, Visual Analog Scale)</a:t>
            </a:r>
          </a:p>
          <a:p>
            <a:pPr lvl="1"/>
            <a:r>
              <a:rPr lang="en-US" dirty="0"/>
              <a:t>Verbal numerical ratings- Gold standard</a:t>
            </a:r>
          </a:p>
          <a:p>
            <a:pPr lvl="1"/>
            <a:r>
              <a:rPr lang="en-US" dirty="0"/>
              <a:t>FLACC scale (Face, Leg, Activity, Cry, Consolability), CHEOPS (Children’s Hospital of Eastern Ontario Pain Scale)- Scales of posture, movement, facial expression for use in non-verbal children</a:t>
            </a:r>
          </a:p>
        </p:txBody>
      </p:sp>
      <p:pic>
        <p:nvPicPr>
          <p:cNvPr id="4" name="Picture 3"/>
          <p:cNvPicPr>
            <a:picLocks noChangeAspect="1"/>
          </p:cNvPicPr>
          <p:nvPr/>
        </p:nvPicPr>
        <p:blipFill>
          <a:blip r:embed="rId2"/>
          <a:stretch>
            <a:fillRect/>
          </a:stretch>
        </p:blipFill>
        <p:spPr>
          <a:xfrm>
            <a:off x="0" y="6276975"/>
            <a:ext cx="1857375" cy="581025"/>
          </a:xfrm>
          <a:prstGeom prst="rect">
            <a:avLst/>
          </a:prstGeom>
        </p:spPr>
      </p:pic>
    </p:spTree>
    <p:extLst>
      <p:ext uri="{BB962C8B-B14F-4D97-AF65-F5344CB8AC3E}">
        <p14:creationId xmlns:p14="http://schemas.microsoft.com/office/powerpoint/2010/main" val="9521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0D0A9-CFE2-4609-875F-78721A9D018D}"/>
              </a:ext>
            </a:extLst>
          </p:cNvPr>
          <p:cNvSpPr>
            <a:spLocks noGrp="1"/>
          </p:cNvSpPr>
          <p:nvPr>
            <p:ph type="title"/>
          </p:nvPr>
        </p:nvSpPr>
        <p:spPr/>
        <p:txBody>
          <a:bodyPr/>
          <a:lstStyle/>
          <a:p>
            <a:r>
              <a:rPr lang="en-US" dirty="0"/>
              <a:t>Management: Nociceptive Pain</a:t>
            </a:r>
          </a:p>
        </p:txBody>
      </p:sp>
      <p:sp>
        <p:nvSpPr>
          <p:cNvPr id="3" name="Content Placeholder 2">
            <a:extLst>
              <a:ext uri="{FF2B5EF4-FFF2-40B4-BE49-F238E27FC236}">
                <a16:creationId xmlns:a16="http://schemas.microsoft.com/office/drawing/2014/main" id="{AA0299AC-6C3F-4E2A-AB28-F73D5AB9062E}"/>
              </a:ext>
            </a:extLst>
          </p:cNvPr>
          <p:cNvSpPr>
            <a:spLocks noGrp="1"/>
          </p:cNvSpPr>
          <p:nvPr>
            <p:ph idx="1"/>
          </p:nvPr>
        </p:nvSpPr>
        <p:spPr/>
        <p:txBody>
          <a:bodyPr/>
          <a:lstStyle/>
          <a:p>
            <a:pPr lvl="1"/>
            <a:r>
              <a:rPr lang="en-US" dirty="0"/>
              <a:t>Dosing at regular intervals </a:t>
            </a:r>
          </a:p>
          <a:p>
            <a:pPr lvl="2"/>
            <a:r>
              <a:rPr lang="en-US" sz="2400" i="1" dirty="0"/>
              <a:t>“by the clock” </a:t>
            </a:r>
            <a:r>
              <a:rPr lang="en-US" sz="2400" dirty="0"/>
              <a:t>- ATC not PRN</a:t>
            </a:r>
          </a:p>
          <a:p>
            <a:pPr marL="914400" lvl="2" indent="0">
              <a:buNone/>
            </a:pPr>
            <a:endParaRPr lang="en-US" sz="1400" dirty="0"/>
          </a:p>
          <a:p>
            <a:pPr lvl="1"/>
            <a:r>
              <a:rPr lang="en-US" dirty="0"/>
              <a:t>Adapting treatment to child</a:t>
            </a:r>
          </a:p>
          <a:p>
            <a:pPr lvl="2"/>
            <a:r>
              <a:rPr lang="en-US" sz="2400" dirty="0"/>
              <a:t>“</a:t>
            </a:r>
            <a:r>
              <a:rPr lang="en-US" sz="2400" i="1" dirty="0"/>
              <a:t>with the child” </a:t>
            </a:r>
          </a:p>
          <a:p>
            <a:pPr marL="914400" lvl="2" indent="0">
              <a:buNone/>
            </a:pPr>
            <a:endParaRPr lang="en-US" sz="1400" dirty="0"/>
          </a:p>
          <a:p>
            <a:pPr lvl="1"/>
            <a:r>
              <a:rPr lang="en-US" dirty="0"/>
              <a:t>Appropriate route of administration </a:t>
            </a:r>
          </a:p>
          <a:p>
            <a:pPr lvl="2"/>
            <a:r>
              <a:rPr lang="en-US" sz="2400" i="1" dirty="0"/>
              <a:t>“by the appropriate route” – </a:t>
            </a:r>
            <a:r>
              <a:rPr lang="en-US" sz="2400" dirty="0"/>
              <a:t>oral if possible</a:t>
            </a:r>
          </a:p>
          <a:p>
            <a:pPr marL="914400" lvl="2" indent="0">
              <a:buNone/>
            </a:pPr>
            <a:endParaRPr lang="en-US" sz="1400" dirty="0"/>
          </a:p>
          <a:p>
            <a:pPr lvl="1"/>
            <a:r>
              <a:rPr lang="en-US" dirty="0"/>
              <a:t>2-step strategy </a:t>
            </a:r>
          </a:p>
          <a:p>
            <a:pPr lvl="2"/>
            <a:r>
              <a:rPr lang="en-US" sz="2400" i="1" dirty="0"/>
              <a:t>“by the ladder”</a:t>
            </a:r>
          </a:p>
          <a:p>
            <a:endParaRPr lang="en-US" dirty="0"/>
          </a:p>
        </p:txBody>
      </p:sp>
      <p:pic>
        <p:nvPicPr>
          <p:cNvPr id="4" name="Picture 3"/>
          <p:cNvPicPr>
            <a:picLocks noChangeAspect="1"/>
          </p:cNvPicPr>
          <p:nvPr/>
        </p:nvPicPr>
        <p:blipFill>
          <a:blip r:embed="rId2"/>
          <a:stretch>
            <a:fillRect/>
          </a:stretch>
        </p:blipFill>
        <p:spPr>
          <a:xfrm>
            <a:off x="0" y="6276975"/>
            <a:ext cx="1857375" cy="581025"/>
          </a:xfrm>
          <a:prstGeom prst="rect">
            <a:avLst/>
          </a:prstGeom>
        </p:spPr>
      </p:pic>
      <p:sp>
        <p:nvSpPr>
          <p:cNvPr id="5" name="Rectangle 4"/>
          <p:cNvSpPr/>
          <p:nvPr/>
        </p:nvSpPr>
        <p:spPr>
          <a:xfrm>
            <a:off x="0" y="6567487"/>
            <a:ext cx="12192000" cy="338554"/>
          </a:xfrm>
          <a:prstGeom prst="rect">
            <a:avLst/>
          </a:prstGeom>
        </p:spPr>
        <p:txBody>
          <a:bodyPr wrap="square">
            <a:spAutoFit/>
          </a:bodyPr>
          <a:lstStyle/>
          <a:p>
            <a:r>
              <a:rPr lang="en-US" sz="1600" dirty="0"/>
              <a:t>WHO Guidelines on Pharmacological Treatment of Persisting Pain in Children w/ Medical Illness, 2012. </a:t>
            </a:r>
            <a:r>
              <a:rPr lang="en-US" sz="1600" i="1" dirty="0">
                <a:solidFill>
                  <a:srgbClr val="00D7D2"/>
                </a:solidFill>
              </a:rPr>
              <a:t>New update coming in 2020/ 2021. </a:t>
            </a:r>
          </a:p>
        </p:txBody>
      </p:sp>
    </p:spTree>
    <p:extLst>
      <p:ext uri="{BB962C8B-B14F-4D97-AF65-F5344CB8AC3E}">
        <p14:creationId xmlns:p14="http://schemas.microsoft.com/office/powerpoint/2010/main" val="940173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Management: Nociceptive Pain</a:t>
            </a:r>
          </a:p>
        </p:txBody>
      </p:sp>
      <p:sp>
        <p:nvSpPr>
          <p:cNvPr id="4" name="Content Placeholder 3"/>
          <p:cNvSpPr>
            <a:spLocks noGrp="1"/>
          </p:cNvSpPr>
          <p:nvPr>
            <p:ph idx="1"/>
          </p:nvPr>
        </p:nvSpPr>
        <p:spPr>
          <a:xfrm>
            <a:off x="7912358" y="1825625"/>
            <a:ext cx="3844213" cy="4351338"/>
          </a:xfrm>
        </p:spPr>
        <p:txBody>
          <a:bodyPr/>
          <a:lstStyle/>
          <a:p>
            <a:pPr marL="0" indent="0" algn="ctr">
              <a:buNone/>
            </a:pPr>
            <a:r>
              <a:rPr lang="en-US" b="1" dirty="0">
                <a:solidFill>
                  <a:srgbClr val="FF0000"/>
                </a:solidFill>
              </a:rPr>
              <a:t>Not recommended</a:t>
            </a:r>
          </a:p>
          <a:p>
            <a:pPr lvl="1"/>
            <a:r>
              <a:rPr lang="en-US" dirty="0"/>
              <a:t>Tramadol (if &lt;12y or has seizures)</a:t>
            </a:r>
          </a:p>
          <a:p>
            <a:pPr lvl="1"/>
            <a:r>
              <a:rPr lang="en-US" dirty="0"/>
              <a:t>Codeine</a:t>
            </a:r>
          </a:p>
          <a:p>
            <a:pPr lvl="1"/>
            <a:r>
              <a:rPr lang="en-US" dirty="0"/>
              <a:t>Meperidine</a:t>
            </a:r>
          </a:p>
          <a:p>
            <a:pPr lvl="1"/>
            <a:r>
              <a:rPr lang="en-US" dirty="0"/>
              <a:t>Hydrocodone </a:t>
            </a:r>
          </a:p>
          <a:p>
            <a:pPr lvl="1"/>
            <a:r>
              <a:rPr lang="en-US" dirty="0"/>
              <a:t>Combination products (Vicodin, Lortab, Percocet)</a:t>
            </a:r>
          </a:p>
        </p:txBody>
      </p:sp>
      <p:grpSp>
        <p:nvGrpSpPr>
          <p:cNvPr id="6" name="Group 5"/>
          <p:cNvGrpSpPr/>
          <p:nvPr/>
        </p:nvGrpSpPr>
        <p:grpSpPr>
          <a:xfrm>
            <a:off x="744538" y="1114425"/>
            <a:ext cx="6961187" cy="5324475"/>
            <a:chOff x="744538" y="1114425"/>
            <a:chExt cx="6961187" cy="5324475"/>
          </a:xfrm>
        </p:grpSpPr>
        <p:sp>
          <p:nvSpPr>
            <p:cNvPr id="7" name="Rectangle 6"/>
            <p:cNvSpPr/>
            <p:nvPr/>
          </p:nvSpPr>
          <p:spPr>
            <a:xfrm>
              <a:off x="744538" y="3657600"/>
              <a:ext cx="2743200" cy="2781300"/>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7"/>
            <p:cNvSpPr/>
            <p:nvPr/>
          </p:nvSpPr>
          <p:spPr>
            <a:xfrm>
              <a:off x="4962525" y="2314575"/>
              <a:ext cx="2743200" cy="4124325"/>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chemeClr val="tx1"/>
                </a:solidFill>
              </a:endParaRPr>
            </a:p>
          </p:txBody>
        </p:sp>
        <p:sp>
          <p:nvSpPr>
            <p:cNvPr id="9" name="Rectangle 60"/>
            <p:cNvSpPr>
              <a:spLocks noChangeArrowheads="1"/>
            </p:cNvSpPr>
            <p:nvPr/>
          </p:nvSpPr>
          <p:spPr bwMode="auto">
            <a:xfrm>
              <a:off x="1119188" y="2776538"/>
              <a:ext cx="1730375" cy="831850"/>
            </a:xfrm>
            <a:prstGeom prst="rect">
              <a:avLst/>
            </a:prstGeom>
            <a:noFill/>
            <a:ln w="9525">
              <a:noFill/>
              <a:miter lim="800000"/>
              <a:headEnd/>
              <a:tailEnd/>
            </a:ln>
          </p:spPr>
          <p:txBody>
            <a:bodyPr wrap="none">
              <a:spAutoFit/>
            </a:bodyPr>
            <a:lstStyle/>
            <a:p>
              <a:pPr algn="ctr"/>
              <a:r>
                <a:rPr lang="en-US" sz="2400" b="1" u="sng" dirty="0"/>
                <a:t>WHO Step 1</a:t>
              </a:r>
            </a:p>
            <a:p>
              <a:pPr algn="ctr"/>
              <a:r>
                <a:rPr lang="en-US" sz="2400" dirty="0"/>
                <a:t>Mild Pain</a:t>
              </a:r>
            </a:p>
          </p:txBody>
        </p:sp>
        <p:sp>
          <p:nvSpPr>
            <p:cNvPr id="10" name="Rectangle 61"/>
            <p:cNvSpPr>
              <a:spLocks noChangeArrowheads="1"/>
            </p:cNvSpPr>
            <p:nvPr/>
          </p:nvSpPr>
          <p:spPr bwMode="auto">
            <a:xfrm>
              <a:off x="5276850" y="1114425"/>
              <a:ext cx="1857375" cy="1200150"/>
            </a:xfrm>
            <a:prstGeom prst="rect">
              <a:avLst/>
            </a:prstGeom>
            <a:noFill/>
            <a:ln w="9525">
              <a:noFill/>
              <a:miter lim="800000"/>
              <a:headEnd/>
              <a:tailEnd/>
            </a:ln>
          </p:spPr>
          <p:txBody>
            <a:bodyPr wrap="none">
              <a:spAutoFit/>
            </a:bodyPr>
            <a:lstStyle/>
            <a:p>
              <a:pPr algn="ctr"/>
              <a:r>
                <a:rPr lang="en-US" sz="2400" b="1" u="sng" dirty="0"/>
                <a:t>WHO Step 2</a:t>
              </a:r>
            </a:p>
            <a:p>
              <a:pPr algn="ctr"/>
              <a:r>
                <a:rPr lang="en-US" sz="2400" dirty="0"/>
                <a:t>Moderate to </a:t>
              </a:r>
            </a:p>
            <a:p>
              <a:pPr algn="ctr"/>
              <a:r>
                <a:rPr lang="en-US" sz="2400" dirty="0"/>
                <a:t>Severe Pain</a:t>
              </a:r>
            </a:p>
          </p:txBody>
        </p:sp>
        <p:sp>
          <p:nvSpPr>
            <p:cNvPr id="11" name="Rectangle 10"/>
            <p:cNvSpPr/>
            <p:nvPr/>
          </p:nvSpPr>
          <p:spPr>
            <a:xfrm>
              <a:off x="762000" y="3810000"/>
              <a:ext cx="2743200" cy="2400657"/>
            </a:xfrm>
            <a:prstGeom prst="rect">
              <a:avLst/>
            </a:prstGeom>
          </p:spPr>
          <p:txBody>
            <a:bodyPr>
              <a:spAutoFit/>
            </a:bodyPr>
            <a:lstStyle/>
            <a:p>
              <a:pPr algn="ctr">
                <a:defRPr/>
              </a:pPr>
              <a:r>
                <a:rPr lang="en-US" sz="2400" b="1" dirty="0">
                  <a:solidFill>
                    <a:srgbClr val="FFFF00"/>
                  </a:solidFill>
                  <a:effectLst>
                    <a:outerShdw blurRad="38100" dist="38100" dir="2700000" algn="tl">
                      <a:srgbClr val="000000"/>
                    </a:outerShdw>
                  </a:effectLst>
                  <a:latin typeface="Arial" charset="0"/>
                  <a:ea typeface="ＭＳ Ｐゴシック" charset="0"/>
                  <a:cs typeface="ＭＳ Ｐゴシック" charset="0"/>
                </a:rPr>
                <a:t>Ibuprofen</a:t>
              </a:r>
            </a:p>
            <a:p>
              <a:pPr algn="ctr">
                <a:defRPr/>
              </a:pPr>
              <a:r>
                <a:rPr lang="en-US" sz="2400" dirty="0">
                  <a:solidFill>
                    <a:srgbClr val="FFFF00"/>
                  </a:solidFill>
                  <a:effectLst>
                    <a:outerShdw blurRad="38100" dist="38100" dir="2700000" algn="tl">
                      <a:srgbClr val="000000"/>
                    </a:outerShdw>
                  </a:effectLst>
                  <a:latin typeface="Arial" charset="0"/>
                  <a:ea typeface="ＭＳ Ｐゴシック" charset="0"/>
                  <a:cs typeface="ＭＳ Ｐゴシック" charset="0"/>
                </a:rPr>
                <a:t>and/or</a:t>
              </a:r>
            </a:p>
            <a:p>
              <a:pPr algn="ctr">
                <a:defRPr/>
              </a:pPr>
              <a:r>
                <a:rPr lang="en-US" sz="2400" b="1" dirty="0">
                  <a:solidFill>
                    <a:srgbClr val="FFFF00"/>
                  </a:solidFill>
                  <a:effectLst>
                    <a:outerShdw blurRad="38100" dist="38100" dir="2700000" algn="tl">
                      <a:srgbClr val="000000"/>
                    </a:outerShdw>
                  </a:effectLst>
                  <a:latin typeface="Arial" charset="0"/>
                  <a:ea typeface="ＭＳ Ｐゴシック" charset="0"/>
                  <a:cs typeface="ＭＳ Ｐゴシック" charset="0"/>
                </a:rPr>
                <a:t>Acetaminophen</a:t>
              </a:r>
            </a:p>
            <a:p>
              <a:pPr algn="ctr">
                <a:defRPr/>
              </a:pPr>
              <a:endParaRPr lang="en-US" sz="3000" b="1" dirty="0">
                <a:latin typeface="Arial" charset="0"/>
                <a:ea typeface="ＭＳ Ｐゴシック" charset="0"/>
                <a:cs typeface="ＭＳ Ｐゴシック" charset="0"/>
              </a:endParaRPr>
            </a:p>
            <a:p>
              <a:pPr algn="ctr">
                <a:defRPr/>
              </a:pPr>
              <a:r>
                <a:rPr lang="en-US" sz="2400" b="1" dirty="0">
                  <a:latin typeface="Arial" charset="0"/>
                  <a:ea typeface="ＭＳ Ｐゴシック" charset="0"/>
                  <a:cs typeface="ＭＳ Ｐゴシック" charset="0"/>
                </a:rPr>
                <a:t>Other NSAIDs</a:t>
              </a:r>
            </a:p>
            <a:p>
              <a:pPr algn="ctr">
                <a:defRPr/>
              </a:pPr>
              <a:r>
                <a:rPr lang="en-US" sz="2400" b="1" dirty="0">
                  <a:latin typeface="Arial" charset="0"/>
                  <a:ea typeface="ＭＳ Ｐゴシック" charset="0"/>
                  <a:cs typeface="ＭＳ Ｐゴシック" charset="0"/>
                </a:rPr>
                <a:t>Cox-2 Inhibitor</a:t>
              </a:r>
              <a:endParaRPr lang="en-US" sz="2400" dirty="0">
                <a:latin typeface="Arial" charset="0"/>
                <a:ea typeface="ＭＳ Ｐゴシック" charset="0"/>
                <a:cs typeface="ＭＳ Ｐゴシック" charset="0"/>
              </a:endParaRPr>
            </a:p>
          </p:txBody>
        </p:sp>
        <p:sp>
          <p:nvSpPr>
            <p:cNvPr id="12" name="Rectangle 11"/>
            <p:cNvSpPr/>
            <p:nvPr/>
          </p:nvSpPr>
          <p:spPr>
            <a:xfrm>
              <a:off x="4962525" y="2776538"/>
              <a:ext cx="2743200" cy="3046988"/>
            </a:xfrm>
            <a:prstGeom prst="rect">
              <a:avLst/>
            </a:prstGeom>
          </p:spPr>
          <p:txBody>
            <a:bodyPr>
              <a:spAutoFit/>
            </a:bodyPr>
            <a:lstStyle/>
            <a:p>
              <a:pPr algn="ctr">
                <a:defRPr/>
              </a:pPr>
              <a:endParaRPr lang="en-US" sz="2400" b="1" dirty="0">
                <a:solidFill>
                  <a:srgbClr val="FFFF00"/>
                </a:solidFill>
                <a:effectLst>
                  <a:outerShdw blurRad="38100" dist="38100" dir="2700000" algn="tl">
                    <a:srgbClr val="000000"/>
                  </a:outerShdw>
                </a:effectLst>
                <a:latin typeface="Arial" charset="0"/>
                <a:ea typeface="ＭＳ Ｐゴシック" charset="0"/>
                <a:cs typeface="ＭＳ Ｐゴシック" charset="0"/>
              </a:endParaRPr>
            </a:p>
            <a:p>
              <a:pPr algn="ctr">
                <a:defRPr/>
              </a:pPr>
              <a:r>
                <a:rPr lang="en-US" sz="2400" b="1" dirty="0">
                  <a:solidFill>
                    <a:srgbClr val="FFFF00"/>
                  </a:solidFill>
                  <a:effectLst>
                    <a:outerShdw blurRad="38100" dist="38100" dir="2700000" algn="tl">
                      <a:srgbClr val="000000"/>
                    </a:outerShdw>
                  </a:effectLst>
                  <a:latin typeface="Arial" charset="0"/>
                  <a:ea typeface="ＭＳ Ｐゴシック" charset="0"/>
                  <a:cs typeface="ＭＳ Ｐゴシック" charset="0"/>
                </a:rPr>
                <a:t>Morphine</a:t>
              </a:r>
            </a:p>
            <a:p>
              <a:pPr algn="ctr">
                <a:defRPr/>
              </a:pPr>
              <a:endParaRPr lang="en-US" sz="2400" b="1" dirty="0">
                <a:latin typeface="Arial" charset="0"/>
                <a:ea typeface="ＭＳ Ｐゴシック" charset="0"/>
                <a:cs typeface="ＭＳ Ｐゴシック" charset="0"/>
              </a:endParaRPr>
            </a:p>
            <a:p>
              <a:pPr algn="ctr">
                <a:defRPr/>
              </a:pPr>
              <a:r>
                <a:rPr lang="en-US" sz="2400" b="1" dirty="0">
                  <a:latin typeface="Arial" charset="0"/>
                  <a:ea typeface="ＭＳ Ｐゴシック" charset="0"/>
                  <a:cs typeface="ＭＳ Ｐゴシック" charset="0"/>
                </a:rPr>
                <a:t>or </a:t>
              </a:r>
            </a:p>
            <a:p>
              <a:pPr algn="ctr">
                <a:defRPr/>
              </a:pPr>
              <a:r>
                <a:rPr lang="en-US" sz="2400" b="1" dirty="0">
                  <a:latin typeface="Arial" charset="0"/>
                  <a:ea typeface="ＭＳ Ｐゴシック" charset="0"/>
                  <a:cs typeface="ＭＳ Ｐゴシック" charset="0"/>
                </a:rPr>
                <a:t>Fentanyl, Hydromorphone, Oxycodone, Methadone</a:t>
              </a:r>
              <a:endParaRPr lang="en-US" sz="2400" dirty="0">
                <a:latin typeface="Arial" charset="0"/>
                <a:ea typeface="ＭＳ Ｐゴシック" charset="0"/>
                <a:cs typeface="ＭＳ Ｐゴシック" charset="0"/>
              </a:endParaRPr>
            </a:p>
          </p:txBody>
        </p:sp>
        <p:cxnSp>
          <p:nvCxnSpPr>
            <p:cNvPr id="13" name="Straight Arrow Connector 12"/>
            <p:cNvCxnSpPr>
              <a:cxnSpLocks noChangeShapeType="1"/>
            </p:cNvCxnSpPr>
            <p:nvPr/>
          </p:nvCxnSpPr>
          <p:spPr bwMode="auto">
            <a:xfrm flipV="1">
              <a:off x="1982788" y="1417638"/>
              <a:ext cx="3294062" cy="1358900"/>
            </a:xfrm>
            <a:prstGeom prst="straightConnector1">
              <a:avLst/>
            </a:prstGeom>
            <a:noFill/>
            <a:ln w="76200">
              <a:solidFill>
                <a:schemeClr val="accent1"/>
              </a:solidFill>
              <a:round/>
              <a:headEnd/>
              <a:tailEnd type="arrow" w="med" len="med"/>
            </a:ln>
            <a:effectLst>
              <a:outerShdw dist="20000" dir="5400000" rotWithShape="0">
                <a:srgbClr val="808080">
                  <a:alpha val="37999"/>
                </a:srgbClr>
              </a:outerShdw>
            </a:effectLst>
          </p:spPr>
        </p:cxnSp>
      </p:grpSp>
      <p:sp>
        <p:nvSpPr>
          <p:cNvPr id="14" name="TextBox 13">
            <a:extLst>
              <a:ext uri="{FF2B5EF4-FFF2-40B4-BE49-F238E27FC236}">
                <a16:creationId xmlns:a16="http://schemas.microsoft.com/office/drawing/2014/main" id="{0277A47B-60CB-4FBD-8C88-162E39A39720}"/>
              </a:ext>
            </a:extLst>
          </p:cNvPr>
          <p:cNvSpPr txBox="1"/>
          <p:nvPr/>
        </p:nvSpPr>
        <p:spPr>
          <a:xfrm rot="20275250">
            <a:off x="1702335" y="1791719"/>
            <a:ext cx="3540643" cy="338554"/>
          </a:xfrm>
          <a:prstGeom prst="rect">
            <a:avLst/>
          </a:prstGeom>
          <a:noFill/>
        </p:spPr>
        <p:txBody>
          <a:bodyPr wrap="square" rtlCol="0">
            <a:spAutoFit/>
          </a:bodyPr>
          <a:lstStyle/>
          <a:p>
            <a:r>
              <a:rPr lang="en-US" sz="1600" dirty="0"/>
              <a:t>Also use adjuvants, integrative medicine </a:t>
            </a:r>
          </a:p>
        </p:txBody>
      </p:sp>
      <p:pic>
        <p:nvPicPr>
          <p:cNvPr id="15" name="Picture 14"/>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3575252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 Side Effects</a:t>
            </a:r>
          </a:p>
        </p:txBody>
      </p:sp>
      <p:sp>
        <p:nvSpPr>
          <p:cNvPr id="3" name="Content Placeholder 2"/>
          <p:cNvSpPr>
            <a:spLocks noGrp="1"/>
          </p:cNvSpPr>
          <p:nvPr>
            <p:ph sz="half" idx="1"/>
          </p:nvPr>
        </p:nvSpPr>
        <p:spPr/>
        <p:txBody>
          <a:bodyPr>
            <a:normAutofit fontScale="85000" lnSpcReduction="20000"/>
          </a:bodyPr>
          <a:lstStyle/>
          <a:p>
            <a:r>
              <a:rPr lang="en-US" b="1" dirty="0"/>
              <a:t>Gut hypomotility (constipation)</a:t>
            </a:r>
          </a:p>
          <a:p>
            <a:pPr lvl="1"/>
            <a:r>
              <a:rPr lang="en-US" dirty="0"/>
              <a:t>No tolerance</a:t>
            </a:r>
          </a:p>
          <a:p>
            <a:pPr lvl="1"/>
            <a:r>
              <a:rPr lang="en-US" dirty="0"/>
              <a:t>Needs prophylactic bowel regimen (osmotic laxatives, surfactant laxatives, stimulants)</a:t>
            </a:r>
          </a:p>
          <a:p>
            <a:pPr lvl="1"/>
            <a:r>
              <a:rPr lang="en-US" dirty="0"/>
              <a:t>Methylnaltrexone</a:t>
            </a:r>
          </a:p>
          <a:p>
            <a:r>
              <a:rPr lang="en-US" b="1" dirty="0"/>
              <a:t>Sedation</a:t>
            </a:r>
          </a:p>
          <a:p>
            <a:pPr lvl="1"/>
            <a:r>
              <a:rPr lang="en-US" dirty="0"/>
              <a:t>Wait it out</a:t>
            </a:r>
          </a:p>
          <a:p>
            <a:pPr lvl="1"/>
            <a:r>
              <a:rPr lang="en-US" dirty="0"/>
              <a:t>Hold other sedating drugs </a:t>
            </a:r>
          </a:p>
          <a:p>
            <a:pPr lvl="1"/>
            <a:r>
              <a:rPr lang="en-US" dirty="0"/>
              <a:t>Exercise or methylphenidate if persistent</a:t>
            </a:r>
          </a:p>
          <a:p>
            <a:r>
              <a:rPr lang="en-US" b="1" dirty="0"/>
              <a:t>Pruritis</a:t>
            </a:r>
          </a:p>
          <a:p>
            <a:pPr marL="625475" lvl="1" indent="-168275">
              <a:lnSpc>
                <a:spcPct val="100000"/>
              </a:lnSpc>
              <a:spcBef>
                <a:spcPts val="600"/>
              </a:spcBef>
              <a:buFont typeface="Calibri" pitchFamily="34" charset="0"/>
              <a:buChar char="-"/>
            </a:pPr>
            <a:r>
              <a:rPr lang="en-US" dirty="0"/>
              <a:t>Treat with Nalbuphine, Antihistamine, NSAIDS, Ondansetron, SSRI</a:t>
            </a:r>
          </a:p>
          <a:p>
            <a:pPr marL="625475" lvl="1" indent="-168275">
              <a:lnSpc>
                <a:spcPct val="100000"/>
              </a:lnSpc>
              <a:spcBef>
                <a:spcPts val="600"/>
              </a:spcBef>
              <a:buFont typeface="Calibri" pitchFamily="34" charset="0"/>
              <a:buChar char="-"/>
            </a:pPr>
            <a:r>
              <a:rPr lang="en-US" dirty="0"/>
              <a:t>Naloxone 0.2ug/kg/min</a:t>
            </a:r>
          </a:p>
        </p:txBody>
      </p:sp>
      <p:sp>
        <p:nvSpPr>
          <p:cNvPr id="4" name="Content Placeholder 3"/>
          <p:cNvSpPr>
            <a:spLocks noGrp="1"/>
          </p:cNvSpPr>
          <p:nvPr>
            <p:ph sz="half" idx="2"/>
          </p:nvPr>
        </p:nvSpPr>
        <p:spPr/>
        <p:txBody>
          <a:bodyPr>
            <a:normAutofit fontScale="85000" lnSpcReduction="20000"/>
          </a:bodyPr>
          <a:lstStyle/>
          <a:p>
            <a:r>
              <a:rPr lang="en-US" b="1" dirty="0"/>
              <a:t>Nausea</a:t>
            </a:r>
          </a:p>
          <a:p>
            <a:pPr lvl="1"/>
            <a:r>
              <a:rPr lang="en-US" dirty="0"/>
              <a:t>Due to mu receptors in CTZ</a:t>
            </a:r>
          </a:p>
          <a:p>
            <a:pPr lvl="1"/>
            <a:r>
              <a:rPr lang="en-US" dirty="0"/>
              <a:t>Can treat with D2 antagonist </a:t>
            </a:r>
          </a:p>
          <a:p>
            <a:r>
              <a:rPr lang="en-US" b="1" dirty="0"/>
              <a:t>Urinary retention</a:t>
            </a:r>
          </a:p>
          <a:p>
            <a:pPr lvl="1"/>
            <a:r>
              <a:rPr lang="en-US" dirty="0"/>
              <a:t>Bladder cath, nalbuphine, bethanechol</a:t>
            </a:r>
          </a:p>
          <a:p>
            <a:r>
              <a:rPr lang="en-US" b="1" dirty="0"/>
              <a:t>Opioid Hyperalgesia</a:t>
            </a:r>
          </a:p>
          <a:p>
            <a:pPr lvl="1"/>
            <a:r>
              <a:rPr lang="en-US" dirty="0"/>
              <a:t>Use adjuvants</a:t>
            </a:r>
          </a:p>
          <a:p>
            <a:pPr lvl="1"/>
            <a:r>
              <a:rPr lang="en-US" dirty="0"/>
              <a:t>Treat with dose reduction or rotation</a:t>
            </a:r>
          </a:p>
          <a:p>
            <a:pPr lvl="1"/>
            <a:r>
              <a:rPr lang="en-US" dirty="0"/>
              <a:t>Ketamine </a:t>
            </a:r>
          </a:p>
          <a:p>
            <a:r>
              <a:rPr lang="en-US" b="1" dirty="0"/>
              <a:t>Myoclonus</a:t>
            </a:r>
          </a:p>
          <a:p>
            <a:pPr lvl="1"/>
            <a:r>
              <a:rPr lang="en-US" dirty="0"/>
              <a:t>Reduce dose or rotate opioids </a:t>
            </a:r>
          </a:p>
          <a:p>
            <a:pPr lvl="1"/>
            <a:r>
              <a:rPr lang="en-US" dirty="0"/>
              <a:t>Hydration</a:t>
            </a:r>
          </a:p>
          <a:p>
            <a:pPr lvl="1"/>
            <a:r>
              <a:rPr lang="en-US" dirty="0"/>
              <a:t>Treat with benzodiazepines</a:t>
            </a:r>
          </a:p>
          <a:p>
            <a:endParaRPr lang="en-US" dirty="0"/>
          </a:p>
        </p:txBody>
      </p:sp>
      <p:pic>
        <p:nvPicPr>
          <p:cNvPr id="5" name="Picture 4"/>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754647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to Rotate Opioids</a:t>
            </a:r>
          </a:p>
        </p:txBody>
      </p:sp>
      <p:sp>
        <p:nvSpPr>
          <p:cNvPr id="3" name="Content Placeholder 2"/>
          <p:cNvSpPr>
            <a:spLocks noGrp="1"/>
          </p:cNvSpPr>
          <p:nvPr>
            <p:ph idx="1"/>
          </p:nvPr>
        </p:nvSpPr>
        <p:spPr>
          <a:xfrm>
            <a:off x="609600" y="1600200"/>
            <a:ext cx="10972800" cy="4953000"/>
          </a:xfrm>
        </p:spPr>
        <p:txBody>
          <a:bodyPr>
            <a:normAutofit lnSpcReduction="10000"/>
          </a:bodyPr>
          <a:lstStyle/>
          <a:p>
            <a:r>
              <a:rPr lang="en-US" b="1" dirty="0"/>
              <a:t>Renal failure</a:t>
            </a:r>
          </a:p>
          <a:p>
            <a:pPr lvl="1"/>
            <a:r>
              <a:rPr lang="en-US" dirty="0"/>
              <a:t>Rotate off morphine/oxycodone to fentanyl or methadone </a:t>
            </a:r>
          </a:p>
          <a:p>
            <a:pPr lvl="2"/>
            <a:r>
              <a:rPr lang="en-US" dirty="0"/>
              <a:t>or less ideal, hydromorphone</a:t>
            </a:r>
          </a:p>
          <a:p>
            <a:r>
              <a:rPr lang="en-US" b="1" dirty="0"/>
              <a:t>Too many side effects with poor pain control </a:t>
            </a:r>
          </a:p>
          <a:p>
            <a:pPr lvl="1"/>
            <a:r>
              <a:rPr lang="en-US" dirty="0"/>
              <a:t>If excellent pain control, try a 20% dose decrease.  </a:t>
            </a:r>
          </a:p>
          <a:p>
            <a:r>
              <a:rPr lang="en-US" b="1" dirty="0"/>
              <a:t>Opioid-induced hyperalgesia or myoclonus </a:t>
            </a:r>
          </a:p>
          <a:p>
            <a:pPr lvl="1"/>
            <a:r>
              <a:rPr lang="en-US" sz="2400" dirty="0">
                <a:solidFill>
                  <a:schemeClr val="tx1"/>
                </a:solidFill>
              </a:rPr>
              <a:t>Allodynia, myoclonus, neuroexcitability</a:t>
            </a:r>
          </a:p>
          <a:p>
            <a:pPr marL="457200" lvl="1" indent="0">
              <a:buNone/>
            </a:pPr>
            <a:endParaRPr lang="en-US" sz="2400" dirty="0"/>
          </a:p>
          <a:p>
            <a:r>
              <a:rPr lang="en-US" b="1" dirty="0">
                <a:solidFill>
                  <a:schemeClr val="tx1"/>
                </a:solidFill>
              </a:rPr>
              <a:t>Consider a switch across classes </a:t>
            </a:r>
          </a:p>
          <a:p>
            <a:pPr lvl="1"/>
            <a:r>
              <a:rPr lang="en-US" sz="2200" dirty="0">
                <a:solidFill>
                  <a:schemeClr val="tx1"/>
                </a:solidFill>
              </a:rPr>
              <a:t>Morphine/Oxycodone/Hydromorphone (</a:t>
            </a:r>
            <a:r>
              <a:rPr lang="en-US" sz="2200" i="1" dirty="0">
                <a:solidFill>
                  <a:schemeClr val="tx1"/>
                </a:solidFill>
                <a:ea typeface="ＭＳ Ｐゴシック" pitchFamily="34" charset="-128"/>
              </a:rPr>
              <a:t>Phenanthrene derivatives</a:t>
            </a:r>
            <a:r>
              <a:rPr lang="en-US" sz="2200" dirty="0">
                <a:solidFill>
                  <a:schemeClr val="tx1"/>
                </a:solidFill>
                <a:ea typeface="ＭＳ Ｐゴシック" pitchFamily="34" charset="-128"/>
              </a:rPr>
              <a:t>) </a:t>
            </a:r>
            <a:endParaRPr lang="en-US" sz="2200" dirty="0">
              <a:solidFill>
                <a:schemeClr val="tx1"/>
              </a:solidFill>
            </a:endParaRPr>
          </a:p>
          <a:p>
            <a:pPr lvl="1"/>
            <a:r>
              <a:rPr lang="en-US" sz="2200" dirty="0">
                <a:solidFill>
                  <a:schemeClr val="tx1"/>
                </a:solidFill>
              </a:rPr>
              <a:t>Fentanyl (</a:t>
            </a:r>
            <a:r>
              <a:rPr lang="en-US" sz="2400" i="1" dirty="0">
                <a:solidFill>
                  <a:schemeClr val="tx1"/>
                </a:solidFill>
                <a:ea typeface="ＭＳ Ｐゴシック" pitchFamily="34" charset="-128"/>
              </a:rPr>
              <a:t>Phenylpiperidine derivatives</a:t>
            </a:r>
            <a:r>
              <a:rPr lang="en-US" sz="2400" dirty="0">
                <a:solidFill>
                  <a:schemeClr val="tx1"/>
                </a:solidFill>
                <a:ea typeface="ＭＳ Ｐゴシック" pitchFamily="34" charset="-128"/>
              </a:rPr>
              <a:t>)</a:t>
            </a:r>
            <a:endParaRPr lang="en-US" sz="2200" dirty="0">
              <a:solidFill>
                <a:schemeClr val="tx1"/>
              </a:solidFill>
            </a:endParaRPr>
          </a:p>
          <a:p>
            <a:pPr lvl="1"/>
            <a:r>
              <a:rPr lang="en-US" sz="2200" dirty="0">
                <a:solidFill>
                  <a:schemeClr val="tx1"/>
                </a:solidFill>
              </a:rPr>
              <a:t>Methadone (</a:t>
            </a:r>
            <a:r>
              <a:rPr lang="en-US" sz="2400" i="1" dirty="0">
                <a:solidFill>
                  <a:schemeClr val="tx1"/>
                </a:solidFill>
                <a:ea typeface="ＭＳ Ｐゴシック" pitchFamily="34" charset="-128"/>
              </a:rPr>
              <a:t>Diphenylheptane derivatives</a:t>
            </a:r>
            <a:r>
              <a:rPr lang="en-US" sz="2400" dirty="0">
                <a:solidFill>
                  <a:schemeClr val="tx1"/>
                </a:solidFill>
                <a:ea typeface="ＭＳ Ｐゴシック" pitchFamily="34" charset="-128"/>
              </a:rPr>
              <a:t>)</a:t>
            </a:r>
            <a:endParaRPr lang="en-US" sz="2200" dirty="0">
              <a:solidFill>
                <a:schemeClr val="tx1"/>
              </a:solidFill>
            </a:endParaRPr>
          </a:p>
          <a:p>
            <a:endParaRPr lang="en-US" sz="2400" dirty="0"/>
          </a:p>
        </p:txBody>
      </p:sp>
      <p:pic>
        <p:nvPicPr>
          <p:cNvPr id="4" name="Picture 3"/>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258834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 Terminology</a:t>
            </a:r>
          </a:p>
        </p:txBody>
      </p:sp>
      <p:sp>
        <p:nvSpPr>
          <p:cNvPr id="3" name="Content Placeholder 2"/>
          <p:cNvSpPr>
            <a:spLocks noGrp="1"/>
          </p:cNvSpPr>
          <p:nvPr>
            <p:ph idx="1"/>
          </p:nvPr>
        </p:nvSpPr>
        <p:spPr/>
        <p:txBody>
          <a:bodyPr/>
          <a:lstStyle/>
          <a:p>
            <a:r>
              <a:rPr lang="en-US" b="1" dirty="0"/>
              <a:t>Tolerance: </a:t>
            </a:r>
            <a:r>
              <a:rPr lang="en-US" dirty="0"/>
              <a:t>Need to increase dose of opioids over time</a:t>
            </a:r>
          </a:p>
          <a:p>
            <a:r>
              <a:rPr lang="en-US" b="1" dirty="0"/>
              <a:t>Withdrawal: </a:t>
            </a:r>
            <a:r>
              <a:rPr lang="en-US" dirty="0"/>
              <a:t>Symptoms if opioid discontinued/tapered too quickly</a:t>
            </a:r>
          </a:p>
          <a:p>
            <a:pPr lvl="1"/>
            <a:r>
              <a:rPr lang="en-US" dirty="0"/>
              <a:t>Dysphoria, restlessness, anxiety, nausea, diarrhea, abdominal cramps, rhinorrhea, sweating, tachycardia, hypertension, tachypnea</a:t>
            </a:r>
          </a:p>
          <a:p>
            <a:pPr marL="228600" lvl="1">
              <a:spcBef>
                <a:spcPts val="1000"/>
              </a:spcBef>
            </a:pPr>
            <a:r>
              <a:rPr lang="en-US" sz="2800" b="1" dirty="0"/>
              <a:t>Addiction: </a:t>
            </a:r>
            <a:r>
              <a:rPr lang="en-CA" sz="2800" dirty="0">
                <a:ea typeface="ＭＳ Ｐゴシック" pitchFamily="34" charset="-128"/>
                <a:sym typeface="Symbol" pitchFamily="18" charset="2"/>
              </a:rPr>
              <a:t>A chronic, relapsing condition characterized by persistent, compulsive dependence on a behavior or substance despite adverse consequences</a:t>
            </a:r>
          </a:p>
          <a:p>
            <a:pPr marL="685800" lvl="2">
              <a:spcBef>
                <a:spcPts val="1000"/>
              </a:spcBef>
            </a:pPr>
            <a:r>
              <a:rPr lang="en-CA" sz="2400" dirty="0">
                <a:ea typeface="ＭＳ Ｐゴシック" pitchFamily="34" charset="-128"/>
                <a:sym typeface="Symbol" pitchFamily="18" charset="2"/>
              </a:rPr>
              <a:t>Largely genetically determined</a:t>
            </a:r>
          </a:p>
          <a:p>
            <a:pPr marL="228600" lvl="1">
              <a:spcBef>
                <a:spcPts val="1000"/>
              </a:spcBef>
            </a:pPr>
            <a:r>
              <a:rPr lang="en-CA" sz="2800" b="1" dirty="0">
                <a:ea typeface="ＭＳ Ｐゴシック" pitchFamily="34" charset="-128"/>
                <a:sym typeface="Symbol" pitchFamily="18" charset="2"/>
              </a:rPr>
              <a:t>Pseudo-addiction: </a:t>
            </a:r>
            <a:r>
              <a:rPr lang="en-CA" sz="2800" dirty="0">
                <a:ea typeface="ＭＳ Ｐゴシック" pitchFamily="34" charset="-128"/>
                <a:sym typeface="Symbol" pitchFamily="18" charset="2"/>
              </a:rPr>
              <a:t>characteristics similar to addiction that </a:t>
            </a:r>
            <a:r>
              <a:rPr lang="en-CA" sz="2800" i="1" u="sng" dirty="0">
                <a:ea typeface="ＭＳ Ｐゴシック" pitchFamily="34" charset="-128"/>
                <a:sym typeface="Symbol" pitchFamily="18" charset="2"/>
              </a:rPr>
              <a:t>resolve</a:t>
            </a:r>
            <a:r>
              <a:rPr lang="en-CA" sz="2800" i="1" dirty="0">
                <a:ea typeface="ＭＳ Ｐゴシック" pitchFamily="34" charset="-128"/>
                <a:sym typeface="Symbol" pitchFamily="18" charset="2"/>
              </a:rPr>
              <a:t> </a:t>
            </a:r>
            <a:r>
              <a:rPr lang="en-CA" sz="2800" dirty="0">
                <a:ea typeface="ＭＳ Ｐゴシック" pitchFamily="34" charset="-128"/>
                <a:sym typeface="Symbol" pitchFamily="18" charset="2"/>
              </a:rPr>
              <a:t>when pain is adequately treated (generally due to inadequate dosing)</a:t>
            </a:r>
            <a:endParaRPr lang="en-US" sz="2800" dirty="0"/>
          </a:p>
          <a:p>
            <a:pPr marL="228600" lvl="1">
              <a:spcBef>
                <a:spcPts val="1000"/>
              </a:spcBef>
            </a:pPr>
            <a:endParaRPr lang="en-CA" sz="2800" dirty="0">
              <a:ea typeface="ＭＳ Ｐゴシック" pitchFamily="34" charset="-128"/>
              <a:sym typeface="Symbol" pitchFamily="18" charset="2"/>
            </a:endParaRPr>
          </a:p>
          <a:p>
            <a:endParaRPr lang="en-US" dirty="0"/>
          </a:p>
          <a:p>
            <a:pPr lvl="1"/>
            <a:endParaRPr lang="en-US" dirty="0"/>
          </a:p>
        </p:txBody>
      </p:sp>
      <p:pic>
        <p:nvPicPr>
          <p:cNvPr id="4" name="Picture 3"/>
          <p:cNvPicPr>
            <a:picLocks noChangeAspect="1"/>
          </p:cNvPicPr>
          <p:nvPr/>
        </p:nvPicPr>
        <p:blipFill>
          <a:blip r:embed="rId2"/>
          <a:stretch>
            <a:fillRect/>
          </a:stretch>
        </p:blipFill>
        <p:spPr>
          <a:xfrm>
            <a:off x="0" y="6276975"/>
            <a:ext cx="1857375" cy="581025"/>
          </a:xfrm>
          <a:prstGeom prst="rect">
            <a:avLst/>
          </a:prstGeom>
        </p:spPr>
      </p:pic>
    </p:spTree>
    <p:extLst>
      <p:ext uri="{BB962C8B-B14F-4D97-AF65-F5344CB8AC3E}">
        <p14:creationId xmlns:p14="http://schemas.microsoft.com/office/powerpoint/2010/main" val="409925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Neuropathic Pain</a:t>
            </a:r>
          </a:p>
        </p:txBody>
      </p:sp>
      <p:sp>
        <p:nvSpPr>
          <p:cNvPr id="3" name="Content Placeholder 2"/>
          <p:cNvSpPr>
            <a:spLocks noGrp="1"/>
          </p:cNvSpPr>
          <p:nvPr>
            <p:ph sz="half" idx="1"/>
          </p:nvPr>
        </p:nvSpPr>
        <p:spPr/>
        <p:txBody>
          <a:bodyPr>
            <a:normAutofit lnSpcReduction="10000"/>
          </a:bodyPr>
          <a:lstStyle/>
          <a:p>
            <a:r>
              <a:rPr lang="en-US" b="1" dirty="0"/>
              <a:t>Gabapentinoids</a:t>
            </a:r>
          </a:p>
          <a:p>
            <a:pPr lvl="1"/>
            <a:r>
              <a:rPr lang="en-US" dirty="0"/>
              <a:t>Gabapentin</a:t>
            </a:r>
          </a:p>
          <a:p>
            <a:pPr lvl="1"/>
            <a:r>
              <a:rPr lang="en-US" dirty="0"/>
              <a:t>Pregabalin</a:t>
            </a:r>
          </a:p>
          <a:p>
            <a:r>
              <a:rPr lang="en-US" b="1" dirty="0"/>
              <a:t>Tricyclic antidepressants (TCAs)</a:t>
            </a:r>
          </a:p>
          <a:p>
            <a:pPr lvl="1"/>
            <a:r>
              <a:rPr lang="en-US" dirty="0"/>
              <a:t>Amitriptyline</a:t>
            </a:r>
          </a:p>
          <a:p>
            <a:pPr lvl="1"/>
            <a:r>
              <a:rPr lang="en-US" dirty="0"/>
              <a:t>Nortriptyline</a:t>
            </a:r>
          </a:p>
          <a:p>
            <a:r>
              <a:rPr lang="en-US" b="1" dirty="0"/>
              <a:t>Selective serotonin norepinephrine reuptake inhibitors (SNRIs)</a:t>
            </a:r>
          </a:p>
          <a:p>
            <a:pPr lvl="1"/>
            <a:r>
              <a:rPr lang="en-US" dirty="0"/>
              <a:t>Venlafaxine</a:t>
            </a:r>
          </a:p>
          <a:p>
            <a:pPr lvl="1"/>
            <a:r>
              <a:rPr lang="en-US" dirty="0"/>
              <a:t>Duloxetine</a:t>
            </a:r>
          </a:p>
        </p:txBody>
      </p:sp>
      <p:sp>
        <p:nvSpPr>
          <p:cNvPr id="4" name="Content Placeholder 3"/>
          <p:cNvSpPr>
            <a:spLocks noGrp="1"/>
          </p:cNvSpPr>
          <p:nvPr>
            <p:ph sz="half" idx="2"/>
          </p:nvPr>
        </p:nvSpPr>
        <p:spPr/>
        <p:txBody>
          <a:bodyPr>
            <a:normAutofit lnSpcReduction="10000"/>
          </a:bodyPr>
          <a:lstStyle/>
          <a:p>
            <a:r>
              <a:rPr lang="en-US" b="1" dirty="0"/>
              <a:t>Antiepileptic drugs (AEDs)</a:t>
            </a:r>
          </a:p>
          <a:p>
            <a:pPr lvl="1"/>
            <a:r>
              <a:rPr lang="en-US" dirty="0"/>
              <a:t>Carbamazepine</a:t>
            </a:r>
          </a:p>
          <a:p>
            <a:pPr lvl="1"/>
            <a:r>
              <a:rPr lang="en-US" dirty="0"/>
              <a:t>Topiramate</a:t>
            </a:r>
          </a:p>
          <a:p>
            <a:r>
              <a:rPr lang="en-US" b="1" dirty="0"/>
              <a:t>Local anesthetics</a:t>
            </a:r>
          </a:p>
          <a:p>
            <a:pPr lvl="1"/>
            <a:r>
              <a:rPr lang="en-US" dirty="0"/>
              <a:t>Lidocaine (patch or infusion)</a:t>
            </a:r>
          </a:p>
          <a:p>
            <a:pPr lvl="1"/>
            <a:r>
              <a:rPr lang="en-US" dirty="0"/>
              <a:t>Ketamine</a:t>
            </a:r>
          </a:p>
          <a:p>
            <a:r>
              <a:rPr lang="en-US" b="1" dirty="0"/>
              <a:t>Opioids for pain not effectively treated with other modalities</a:t>
            </a:r>
          </a:p>
          <a:p>
            <a:pPr lvl="1"/>
            <a:r>
              <a:rPr lang="en-US" dirty="0"/>
              <a:t>Methadone</a:t>
            </a:r>
          </a:p>
          <a:p>
            <a:endParaRPr lang="en-US" dirty="0"/>
          </a:p>
        </p:txBody>
      </p:sp>
      <p:pic>
        <p:nvPicPr>
          <p:cNvPr id="5" name="Picture 4"/>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3201174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E2BE3CD1-A8B1-994C-9772-C1AB30DCFEEC}"/>
              </a:ext>
            </a:extLst>
          </p:cNvPr>
          <p:cNvSpPr>
            <a:spLocks noGrp="1" noChangeArrowheads="1"/>
          </p:cNvSpPr>
          <p:nvPr>
            <p:ph idx="1"/>
          </p:nvPr>
        </p:nvSpPr>
        <p:spPr>
          <a:xfrm>
            <a:off x="581891" y="1432227"/>
            <a:ext cx="11610109" cy="4351338"/>
          </a:xfrm>
        </p:spPr>
        <p:txBody>
          <a:bodyPr/>
          <a:lstStyle/>
          <a:p>
            <a:pPr marL="914400" indent="-914400">
              <a:buFont typeface="+mj-lt"/>
              <a:buAutoNum type="arabicPeriod"/>
            </a:pPr>
            <a:r>
              <a:rPr lang="en-US" altLang="en-US" sz="4800" dirty="0"/>
              <a:t>Basic Science and Pathophysiology</a:t>
            </a:r>
          </a:p>
          <a:p>
            <a:pPr marL="914400" indent="-914400">
              <a:buFont typeface="+mj-lt"/>
              <a:buAutoNum type="arabicPeriod"/>
            </a:pPr>
            <a:r>
              <a:rPr lang="en-US" altLang="en-US" sz="4800" dirty="0"/>
              <a:t>Epidemiology and Risk Assessment</a:t>
            </a:r>
          </a:p>
          <a:p>
            <a:pPr marL="914400" indent="-914400">
              <a:buFont typeface="+mj-lt"/>
              <a:buAutoNum type="arabicPeriod"/>
            </a:pPr>
            <a:r>
              <a:rPr lang="en-US" altLang="en-US" sz="4800" dirty="0"/>
              <a:t>Diagnosis</a:t>
            </a:r>
          </a:p>
          <a:p>
            <a:pPr marL="914400" indent="-914400">
              <a:buFont typeface="+mj-lt"/>
              <a:buAutoNum type="arabicPeriod"/>
            </a:pPr>
            <a:r>
              <a:rPr lang="en-US" altLang="en-US" sz="4800" dirty="0"/>
              <a:t>Management and Treatment</a:t>
            </a:r>
          </a:p>
        </p:txBody>
      </p:sp>
      <p:pic>
        <p:nvPicPr>
          <p:cNvPr id="3" name="Picture 2"/>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3561566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Approaches to Pain</a:t>
            </a:r>
          </a:p>
        </p:txBody>
      </p:sp>
      <p:sp>
        <p:nvSpPr>
          <p:cNvPr id="3" name="Content Placeholder 2"/>
          <p:cNvSpPr>
            <a:spLocks noGrp="1"/>
          </p:cNvSpPr>
          <p:nvPr>
            <p:ph sz="half" idx="1"/>
          </p:nvPr>
        </p:nvSpPr>
        <p:spPr/>
        <p:txBody>
          <a:bodyPr>
            <a:normAutofit lnSpcReduction="10000"/>
          </a:bodyPr>
          <a:lstStyle/>
          <a:p>
            <a:r>
              <a:rPr lang="en-US" b="1" dirty="0"/>
              <a:t>Mechanical approaches</a:t>
            </a:r>
          </a:p>
          <a:p>
            <a:pPr lvl="1"/>
            <a:r>
              <a:rPr lang="en-US" dirty="0"/>
              <a:t>Physical therapy </a:t>
            </a:r>
          </a:p>
          <a:p>
            <a:pPr lvl="1"/>
            <a:r>
              <a:rPr lang="en-US" dirty="0"/>
              <a:t>Acupuncture, acupressure</a:t>
            </a:r>
          </a:p>
          <a:p>
            <a:r>
              <a:rPr lang="en-US" b="1" dirty="0"/>
              <a:t>Physical approaches</a:t>
            </a:r>
          </a:p>
          <a:p>
            <a:pPr lvl="1"/>
            <a:r>
              <a:rPr lang="en-US" dirty="0"/>
              <a:t>Massage</a:t>
            </a:r>
          </a:p>
          <a:p>
            <a:pPr lvl="1"/>
            <a:r>
              <a:rPr lang="en-US" dirty="0"/>
              <a:t>Positioning</a:t>
            </a:r>
          </a:p>
          <a:p>
            <a:pPr lvl="1"/>
            <a:r>
              <a:rPr lang="en-US" dirty="0"/>
              <a:t>Heat/cold</a:t>
            </a:r>
          </a:p>
          <a:p>
            <a:r>
              <a:rPr lang="en-US" b="1" dirty="0"/>
              <a:t>Cognitive behavioral techniques</a:t>
            </a:r>
          </a:p>
          <a:p>
            <a:pPr lvl="1"/>
            <a:r>
              <a:rPr lang="en-US" dirty="0"/>
              <a:t>Guided imagery</a:t>
            </a:r>
          </a:p>
          <a:p>
            <a:pPr lvl="1"/>
            <a:r>
              <a:rPr lang="en-US" dirty="0"/>
              <a:t>Hypnosis</a:t>
            </a:r>
          </a:p>
          <a:p>
            <a:pPr lvl="1"/>
            <a:r>
              <a:rPr lang="en-US" dirty="0"/>
              <a:t>Biofeedback</a:t>
            </a:r>
          </a:p>
          <a:p>
            <a:pPr lvl="1"/>
            <a:endParaRPr lang="en-US" dirty="0"/>
          </a:p>
        </p:txBody>
      </p:sp>
      <p:sp>
        <p:nvSpPr>
          <p:cNvPr id="4" name="Content Placeholder 3"/>
          <p:cNvSpPr>
            <a:spLocks noGrp="1"/>
          </p:cNvSpPr>
          <p:nvPr>
            <p:ph sz="half" idx="2"/>
          </p:nvPr>
        </p:nvSpPr>
        <p:spPr/>
        <p:txBody>
          <a:bodyPr>
            <a:normAutofit lnSpcReduction="10000"/>
          </a:bodyPr>
          <a:lstStyle/>
          <a:p>
            <a:r>
              <a:rPr lang="en-US" b="1" dirty="0"/>
              <a:t>Interventional procedures</a:t>
            </a:r>
          </a:p>
          <a:p>
            <a:pPr lvl="1"/>
            <a:r>
              <a:rPr lang="en-US" dirty="0"/>
              <a:t>Regional nerve blocks</a:t>
            </a:r>
          </a:p>
          <a:p>
            <a:pPr lvl="1"/>
            <a:r>
              <a:rPr lang="en-US" dirty="0"/>
              <a:t>Epidural anesthesia</a:t>
            </a:r>
          </a:p>
          <a:p>
            <a:pPr lvl="1"/>
            <a:r>
              <a:rPr lang="en-US" dirty="0"/>
              <a:t>Nerve ablation for refractory pain</a:t>
            </a:r>
          </a:p>
          <a:p>
            <a:r>
              <a:rPr lang="en-US" b="1" dirty="0"/>
              <a:t>Targeted drug therapies</a:t>
            </a:r>
          </a:p>
          <a:p>
            <a:pPr lvl="1"/>
            <a:r>
              <a:rPr lang="en-US" dirty="0"/>
              <a:t>NSAIDs, bisphosphonates for bony metastases</a:t>
            </a:r>
          </a:p>
          <a:p>
            <a:pPr lvl="1"/>
            <a:r>
              <a:rPr lang="en-US" dirty="0"/>
              <a:t>Corticosteroids</a:t>
            </a:r>
          </a:p>
          <a:p>
            <a:pPr lvl="1"/>
            <a:r>
              <a:rPr lang="en-US" dirty="0"/>
              <a:t>Muscle relaxants</a:t>
            </a:r>
          </a:p>
        </p:txBody>
      </p:sp>
      <p:pic>
        <p:nvPicPr>
          <p:cNvPr id="5" name="Picture 4"/>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1267739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en-US" dirty="0">
                <a:solidFill>
                  <a:srgbClr val="000000"/>
                </a:solidFill>
              </a:rPr>
              <a:t>Outline </a:t>
            </a:r>
          </a:p>
        </p:txBody>
      </p:sp>
      <p:sp>
        <p:nvSpPr>
          <p:cNvPr id="1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9" name="Graphic 6" descr="Family">
            <a:extLst>
              <a:ext uri="{FF2B5EF4-FFF2-40B4-BE49-F238E27FC236}">
                <a16:creationId xmlns:a16="http://schemas.microsoft.com/office/drawing/2014/main" id="{3AB891C2-B14A-4FCF-9863-5DA25893A4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6090574" y="2421682"/>
            <a:ext cx="4977578" cy="3639289"/>
          </a:xfrm>
        </p:spPr>
        <p:txBody>
          <a:bodyPr anchor="ctr">
            <a:normAutofit/>
          </a:bodyPr>
          <a:lstStyle/>
          <a:p>
            <a:pPr marL="514350" indent="-514350">
              <a:buFont typeface="+mj-lt"/>
              <a:buAutoNum type="arabicPeriod"/>
            </a:pPr>
            <a:r>
              <a:rPr lang="en-US" sz="3600" dirty="0">
                <a:solidFill>
                  <a:schemeClr val="bg1">
                    <a:lumMod val="75000"/>
                  </a:schemeClr>
                </a:solidFill>
              </a:rPr>
              <a:t>Anti-emetics </a:t>
            </a:r>
          </a:p>
          <a:p>
            <a:pPr marL="514350" indent="-514350">
              <a:buFont typeface="+mj-lt"/>
              <a:buAutoNum type="arabicPeriod"/>
            </a:pPr>
            <a:r>
              <a:rPr lang="en-US" sz="3600" dirty="0">
                <a:solidFill>
                  <a:schemeClr val="bg1">
                    <a:lumMod val="75000"/>
                  </a:schemeClr>
                </a:solidFill>
              </a:rPr>
              <a:t>Pain Management</a:t>
            </a:r>
          </a:p>
          <a:p>
            <a:pPr marL="514350" indent="-514350">
              <a:buFont typeface="+mj-lt"/>
              <a:buAutoNum type="arabicPeriod"/>
            </a:pPr>
            <a:r>
              <a:rPr lang="en-US" sz="3600" dirty="0">
                <a:solidFill>
                  <a:srgbClr val="000000"/>
                </a:solidFill>
              </a:rPr>
              <a:t>Palliative Care</a:t>
            </a:r>
          </a:p>
        </p:txBody>
      </p:sp>
      <p:pic>
        <p:nvPicPr>
          <p:cNvPr id="8" name="Picture 7"/>
          <p:cNvPicPr>
            <a:picLocks noChangeAspect="1"/>
          </p:cNvPicPr>
          <p:nvPr/>
        </p:nvPicPr>
        <p:blipFill>
          <a:blip r:embed="rId5"/>
          <a:stretch>
            <a:fillRect/>
          </a:stretch>
        </p:blipFill>
        <p:spPr>
          <a:xfrm>
            <a:off x="0" y="6276975"/>
            <a:ext cx="1857375" cy="581025"/>
          </a:xfrm>
          <a:prstGeom prst="rect">
            <a:avLst/>
          </a:prstGeom>
        </p:spPr>
      </p:pic>
    </p:spTree>
    <p:extLst>
      <p:ext uri="{BB962C8B-B14F-4D97-AF65-F5344CB8AC3E}">
        <p14:creationId xmlns:p14="http://schemas.microsoft.com/office/powerpoint/2010/main" val="2611128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Palliative Care?</a:t>
            </a:r>
          </a:p>
        </p:txBody>
      </p:sp>
      <p:sp>
        <p:nvSpPr>
          <p:cNvPr id="3" name="Content Placeholder 2"/>
          <p:cNvSpPr>
            <a:spLocks noGrp="1"/>
          </p:cNvSpPr>
          <p:nvPr>
            <p:ph idx="1"/>
          </p:nvPr>
        </p:nvSpPr>
        <p:spPr/>
        <p:txBody>
          <a:bodyPr>
            <a:normAutofit lnSpcReduction="10000"/>
          </a:bodyPr>
          <a:lstStyle/>
          <a:p>
            <a:r>
              <a:rPr lang="en-US" dirty="0"/>
              <a:t>Care that “seeks to prevent, relieve, reduce or soothe the symptoms produced </a:t>
            </a:r>
            <a:r>
              <a:rPr lang="en-US" b="1" dirty="0"/>
              <a:t>by serious medical conditions or their treatment </a:t>
            </a:r>
            <a:r>
              <a:rPr lang="en-US" dirty="0"/>
              <a:t>and to maintain a patient’s quality of life” (Natl Academy of Medicine)</a:t>
            </a:r>
          </a:p>
          <a:p>
            <a:r>
              <a:rPr lang="en-US" dirty="0"/>
              <a:t>Palliative care, and the medical sub-specialty of palliative medicine, is </a:t>
            </a:r>
            <a:r>
              <a:rPr lang="en-US" b="1" dirty="0">
                <a:highlight>
                  <a:srgbClr val="FFFF00"/>
                </a:highlight>
              </a:rPr>
              <a:t>specialized medical care</a:t>
            </a:r>
            <a:r>
              <a:rPr lang="en-US" b="1" dirty="0"/>
              <a:t> for people living with serious illness</a:t>
            </a:r>
            <a:r>
              <a:rPr lang="en-US" dirty="0"/>
              <a:t>. It focuses on </a:t>
            </a:r>
            <a:r>
              <a:rPr lang="en-US" b="1" dirty="0">
                <a:highlight>
                  <a:srgbClr val="FFFF00"/>
                </a:highlight>
              </a:rPr>
              <a:t>providing relief from the symptoms and stress of a serious illness</a:t>
            </a:r>
            <a:r>
              <a:rPr lang="en-US" dirty="0"/>
              <a:t>. The goal is to </a:t>
            </a:r>
            <a:r>
              <a:rPr lang="en-US" b="1" dirty="0">
                <a:highlight>
                  <a:srgbClr val="FFFF00"/>
                </a:highlight>
              </a:rPr>
              <a:t>improve quality of life </a:t>
            </a:r>
            <a:r>
              <a:rPr lang="en-US" dirty="0"/>
              <a:t>for both the patient and the family. Palliative care is provided by a team of palliative care doctors, nurses, social workers and others who work together with a patient’s other doctors to provide an </a:t>
            </a:r>
            <a:r>
              <a:rPr lang="en-US" b="1" dirty="0">
                <a:highlight>
                  <a:srgbClr val="FFFF00"/>
                </a:highlight>
              </a:rPr>
              <a:t>extra layer of support</a:t>
            </a:r>
            <a:r>
              <a:rPr lang="en-US" dirty="0"/>
              <a:t>. It is appropriate </a:t>
            </a:r>
            <a:r>
              <a:rPr lang="en-US" b="1" dirty="0">
                <a:highlight>
                  <a:srgbClr val="FFFF00"/>
                </a:highlight>
              </a:rPr>
              <a:t>at any age and at any stage </a:t>
            </a:r>
            <a:r>
              <a:rPr lang="en-US" dirty="0"/>
              <a:t>in a serious illness and can be </a:t>
            </a:r>
            <a:r>
              <a:rPr lang="en-US" b="1" dirty="0">
                <a:highlight>
                  <a:srgbClr val="FFFF00"/>
                </a:highlight>
              </a:rPr>
              <a:t>provided along with curative treatment.</a:t>
            </a:r>
            <a:endParaRPr lang="en-US" sz="3600" dirty="0">
              <a:highlight>
                <a:srgbClr val="FFFF00"/>
              </a:highlight>
            </a:endParaRPr>
          </a:p>
        </p:txBody>
      </p:sp>
      <p:sp>
        <p:nvSpPr>
          <p:cNvPr id="4" name="TextBox 3">
            <a:extLst>
              <a:ext uri="{FF2B5EF4-FFF2-40B4-BE49-F238E27FC236}">
                <a16:creationId xmlns:a16="http://schemas.microsoft.com/office/drawing/2014/main" id="{4DBE9088-ADCD-4DFE-B516-3CE11117D3E7}"/>
              </a:ext>
            </a:extLst>
          </p:cNvPr>
          <p:cNvSpPr txBox="1"/>
          <p:nvPr/>
        </p:nvSpPr>
        <p:spPr>
          <a:xfrm>
            <a:off x="2020956" y="6488668"/>
            <a:ext cx="8150087" cy="369332"/>
          </a:xfrm>
          <a:prstGeom prst="rect">
            <a:avLst/>
          </a:prstGeom>
          <a:noFill/>
        </p:spPr>
        <p:txBody>
          <a:bodyPr wrap="square" rtlCol="0">
            <a:spAutoFit/>
          </a:bodyPr>
          <a:lstStyle/>
          <a:p>
            <a:r>
              <a:rPr lang="en-US" dirty="0"/>
              <a:t>Center to Advance Palliative Care, https://www.capc.org/about/palliative-care/</a:t>
            </a:r>
          </a:p>
        </p:txBody>
      </p:sp>
      <p:pic>
        <p:nvPicPr>
          <p:cNvPr id="5" name="Picture 4"/>
          <p:cNvPicPr>
            <a:picLocks noChangeAspect="1"/>
          </p:cNvPicPr>
          <p:nvPr/>
        </p:nvPicPr>
        <p:blipFill>
          <a:blip r:embed="rId2"/>
          <a:stretch>
            <a:fillRect/>
          </a:stretch>
        </p:blipFill>
        <p:spPr>
          <a:xfrm>
            <a:off x="0" y="6276975"/>
            <a:ext cx="1857375" cy="581025"/>
          </a:xfrm>
          <a:prstGeom prst="rect">
            <a:avLst/>
          </a:prstGeom>
        </p:spPr>
      </p:pic>
    </p:spTree>
    <p:extLst>
      <p:ext uri="{BB962C8B-B14F-4D97-AF65-F5344CB8AC3E}">
        <p14:creationId xmlns:p14="http://schemas.microsoft.com/office/powerpoint/2010/main" val="2110096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of Care</a:t>
            </a:r>
          </a:p>
        </p:txBody>
      </p:sp>
      <p:sp>
        <p:nvSpPr>
          <p:cNvPr id="3" name="Content Placeholder 2"/>
          <p:cNvSpPr>
            <a:spLocks noGrp="1"/>
          </p:cNvSpPr>
          <p:nvPr>
            <p:ph idx="1"/>
          </p:nvPr>
        </p:nvSpPr>
        <p:spPr/>
        <p:txBody>
          <a:bodyPr>
            <a:normAutofit/>
          </a:bodyPr>
          <a:lstStyle/>
          <a:p>
            <a:pPr marL="0" indent="0">
              <a:spcBef>
                <a:spcPts val="0"/>
              </a:spcBef>
              <a:buNone/>
            </a:pPr>
            <a:r>
              <a:rPr lang="en-US" sz="3000" dirty="0"/>
              <a:t>2015: Palliative Care as Standard of Care in </a:t>
            </a:r>
          </a:p>
          <a:p>
            <a:pPr marL="0" indent="0">
              <a:spcBef>
                <a:spcPts val="0"/>
              </a:spcBef>
              <a:buNone/>
            </a:pPr>
            <a:r>
              <a:rPr lang="en-US" sz="3000" dirty="0"/>
              <a:t>Pediatric Oncology</a:t>
            </a:r>
          </a:p>
          <a:p>
            <a:pPr marL="0" indent="0">
              <a:buNone/>
            </a:pPr>
            <a:endParaRPr lang="en-US" dirty="0"/>
          </a:p>
          <a:p>
            <a:pPr marL="0" indent="0">
              <a:buNone/>
            </a:pPr>
            <a:endParaRPr lang="en-US" dirty="0"/>
          </a:p>
          <a:p>
            <a:pPr marL="0" indent="0">
              <a:buNone/>
            </a:pPr>
            <a:endParaRPr lang="en-US" dirty="0"/>
          </a:p>
          <a:p>
            <a:pPr marL="0" indent="0">
              <a:spcBef>
                <a:spcPts val="0"/>
              </a:spcBef>
              <a:buNone/>
            </a:pPr>
            <a:r>
              <a:rPr lang="en-US" dirty="0"/>
              <a:t>			</a:t>
            </a:r>
          </a:p>
          <a:p>
            <a:pPr marL="0" indent="0">
              <a:spcBef>
                <a:spcPts val="0"/>
              </a:spcBef>
              <a:buNone/>
            </a:pPr>
            <a:r>
              <a:rPr lang="en-US" dirty="0"/>
              <a:t>			</a:t>
            </a:r>
            <a:r>
              <a:rPr lang="en-US" sz="3000" dirty="0"/>
              <a:t>2016: Integration of Palliative Care into Standard</a:t>
            </a:r>
          </a:p>
          <a:p>
            <a:pPr marL="0" indent="0">
              <a:spcBef>
                <a:spcPts val="0"/>
              </a:spcBef>
              <a:buNone/>
            </a:pPr>
            <a:r>
              <a:rPr lang="en-US" sz="3000" dirty="0"/>
              <a:t>			Oncology Care: ASCO Clinical Practice Guideline </a:t>
            </a:r>
          </a:p>
          <a:p>
            <a:pPr marL="0" indent="0">
              <a:spcBef>
                <a:spcPts val="0"/>
              </a:spcBef>
              <a:buNone/>
            </a:pPr>
            <a:r>
              <a:rPr lang="en-US" sz="3000" dirty="0"/>
              <a:t>			Update (original in 2012)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221" y="573170"/>
            <a:ext cx="2335212"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stretch>
            <a:fillRect/>
          </a:stretch>
        </p:blipFill>
        <p:spPr>
          <a:xfrm>
            <a:off x="0" y="6276975"/>
            <a:ext cx="1857375" cy="581025"/>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6E409E1E-BB58-4D80-8179-E14F26058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01" y="3864930"/>
            <a:ext cx="4456463" cy="660786"/>
          </a:xfrm>
          <a:prstGeom prst="rect">
            <a:avLst/>
          </a:prstGeom>
        </p:spPr>
      </p:pic>
    </p:spTree>
    <p:extLst>
      <p:ext uri="{BB962C8B-B14F-4D97-AF65-F5344CB8AC3E}">
        <p14:creationId xmlns:p14="http://schemas.microsoft.com/office/powerpoint/2010/main" val="291468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Ideals of Palliative Care 	</a:t>
            </a:r>
          </a:p>
        </p:txBody>
      </p:sp>
      <p:sp>
        <p:nvSpPr>
          <p:cNvPr id="4" name="Slide Number Placeholder 3"/>
          <p:cNvSpPr>
            <a:spLocks noGrp="1"/>
          </p:cNvSpPr>
          <p:nvPr>
            <p:ph type="sldNum" sz="quarter" idx="10"/>
          </p:nvPr>
        </p:nvSpPr>
        <p:spPr/>
        <p:txBody>
          <a:bodyPr/>
          <a:lstStyle/>
          <a:p>
            <a:pPr>
              <a:defRPr/>
            </a:pPr>
            <a:fld id="{01D945C9-0277-4107-B589-EC55ECD240BC}" type="slidenum">
              <a:rPr lang="en-US" smtClean="0"/>
              <a:pPr>
                <a:defRPr/>
              </a:pPr>
              <a:t>34</a:t>
            </a:fld>
            <a:endParaRPr lang="en-US" dirty="0"/>
          </a:p>
        </p:txBody>
      </p:sp>
      <p:sp>
        <p:nvSpPr>
          <p:cNvPr id="3" name="TextBox 2"/>
          <p:cNvSpPr txBox="1"/>
          <p:nvPr/>
        </p:nvSpPr>
        <p:spPr>
          <a:xfrm>
            <a:off x="3563589" y="6352926"/>
            <a:ext cx="5047013" cy="338554"/>
          </a:xfrm>
          <a:prstGeom prst="rect">
            <a:avLst/>
          </a:prstGeom>
          <a:noFill/>
        </p:spPr>
        <p:txBody>
          <a:bodyPr wrap="square" rtlCol="0">
            <a:spAutoFit/>
          </a:bodyPr>
          <a:lstStyle/>
          <a:p>
            <a:r>
              <a:rPr lang="en-US" sz="1600" dirty="0"/>
              <a:t>Courtesy of  Janet Duncan, MSN CPNP, PACT Boston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682" y="1447800"/>
            <a:ext cx="7477125"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58416" y="6456786"/>
            <a:ext cx="326572" cy="130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0" y="6276975"/>
            <a:ext cx="1857375" cy="581025"/>
          </a:xfrm>
          <a:prstGeom prst="rect">
            <a:avLst/>
          </a:prstGeom>
        </p:spPr>
      </p:pic>
    </p:spTree>
    <p:extLst>
      <p:ext uri="{BB962C8B-B14F-4D97-AF65-F5344CB8AC3E}">
        <p14:creationId xmlns:p14="http://schemas.microsoft.com/office/powerpoint/2010/main" val="1455525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Palliative Care Misconceptions </a:t>
            </a:r>
          </a:p>
        </p:txBody>
      </p:sp>
      <p:sp>
        <p:nvSpPr>
          <p:cNvPr id="3" name="Content Placeholder 2"/>
          <p:cNvSpPr>
            <a:spLocks noGrp="1"/>
          </p:cNvSpPr>
          <p:nvPr>
            <p:ph idx="1"/>
          </p:nvPr>
        </p:nvSpPr>
        <p:spPr>
          <a:xfrm>
            <a:off x="838200" y="1825624"/>
            <a:ext cx="10515600" cy="4853472"/>
          </a:xfrm>
        </p:spPr>
        <p:txBody>
          <a:bodyPr>
            <a:normAutofit lnSpcReduction="10000"/>
          </a:bodyPr>
          <a:lstStyle/>
          <a:p>
            <a:r>
              <a:rPr lang="en-US" b="1" dirty="0"/>
              <a:t>FALSE: </a:t>
            </a:r>
            <a:r>
              <a:rPr lang="en-US" dirty="0"/>
              <a:t>Palliative care is end of life care</a:t>
            </a:r>
          </a:p>
          <a:p>
            <a:r>
              <a:rPr lang="en-US" b="1" dirty="0">
                <a:solidFill>
                  <a:srgbClr val="FF0000"/>
                </a:solidFill>
              </a:rPr>
              <a:t>TRUE: </a:t>
            </a:r>
            <a:r>
              <a:rPr lang="en-US" dirty="0">
                <a:solidFill>
                  <a:srgbClr val="FF0000"/>
                </a:solidFill>
              </a:rPr>
              <a:t>Palliative care should be a priority from diagnosis of a child with a serious disease</a:t>
            </a:r>
          </a:p>
          <a:p>
            <a:r>
              <a:rPr lang="en-US" b="1" dirty="0"/>
              <a:t>FALSE: </a:t>
            </a:r>
            <a:r>
              <a:rPr lang="en-US" dirty="0"/>
              <a:t>Palliative care cannot be concurrent with disease-directed therapy</a:t>
            </a:r>
          </a:p>
          <a:p>
            <a:r>
              <a:rPr lang="en-US" b="1" dirty="0">
                <a:solidFill>
                  <a:srgbClr val="FF0000"/>
                </a:solidFill>
              </a:rPr>
              <a:t>TRUE: </a:t>
            </a:r>
            <a:r>
              <a:rPr lang="en-US" dirty="0">
                <a:solidFill>
                  <a:srgbClr val="FF0000"/>
                </a:solidFill>
              </a:rPr>
              <a:t>Palliative care is an extra layer of support focused on physical, psychological, social and spiritual needs </a:t>
            </a:r>
          </a:p>
          <a:p>
            <a:r>
              <a:rPr lang="en-US" b="1" dirty="0"/>
              <a:t>FALSE: </a:t>
            </a:r>
            <a:r>
              <a:rPr lang="en-US" dirty="0"/>
              <a:t>Palliative care is the same as hospice care</a:t>
            </a:r>
          </a:p>
          <a:p>
            <a:r>
              <a:rPr lang="en-US" b="1" dirty="0">
                <a:solidFill>
                  <a:srgbClr val="FF0000"/>
                </a:solidFill>
              </a:rPr>
              <a:t>TRUE: </a:t>
            </a:r>
            <a:r>
              <a:rPr lang="en-US" dirty="0">
                <a:solidFill>
                  <a:srgbClr val="FF0000"/>
                </a:solidFill>
              </a:rPr>
              <a:t>Hospice care is a distinct service for children with an expected prognosis of ≤6 months, generally focused on comfort and home-based care</a:t>
            </a:r>
          </a:p>
        </p:txBody>
      </p:sp>
      <p:pic>
        <p:nvPicPr>
          <p:cNvPr id="4" name="Picture 3"/>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27456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Palliative Care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903" y="1307173"/>
            <a:ext cx="7049206" cy="540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6540750" y="1866122"/>
            <a:ext cx="2239347" cy="8210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864065" y="1754154"/>
            <a:ext cx="3340359" cy="1077218"/>
          </a:xfrm>
          <a:prstGeom prst="rect">
            <a:avLst/>
          </a:prstGeom>
          <a:noFill/>
        </p:spPr>
        <p:txBody>
          <a:bodyPr wrap="square" rtlCol="0">
            <a:spAutoFit/>
          </a:bodyPr>
          <a:lstStyle/>
          <a:p>
            <a:r>
              <a:rPr lang="en-US" sz="3200" b="1" dirty="0"/>
              <a:t>Not Ideal:</a:t>
            </a:r>
          </a:p>
          <a:p>
            <a:r>
              <a:rPr lang="en-US" sz="3200" b="1" dirty="0"/>
              <a:t>Abrupt Transition</a:t>
            </a:r>
          </a:p>
        </p:txBody>
      </p:sp>
      <p:sp>
        <p:nvSpPr>
          <p:cNvPr id="7" name="Rectangle 6"/>
          <p:cNvSpPr/>
          <p:nvPr/>
        </p:nvSpPr>
        <p:spPr>
          <a:xfrm>
            <a:off x="1017040" y="3800671"/>
            <a:ext cx="7156580" cy="2920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721012" y="5260912"/>
            <a:ext cx="4366728" cy="830997"/>
          </a:xfrm>
          <a:prstGeom prst="rect">
            <a:avLst/>
          </a:prstGeom>
          <a:noFill/>
        </p:spPr>
        <p:txBody>
          <a:bodyPr wrap="square" rtlCol="0">
            <a:spAutoFit/>
          </a:bodyPr>
          <a:lstStyle/>
          <a:p>
            <a:r>
              <a:rPr lang="en-US" sz="1200" dirty="0"/>
              <a:t>From Ullrich C, </a:t>
            </a:r>
            <a:r>
              <a:rPr lang="en-US" sz="1200" dirty="0" err="1"/>
              <a:t>Sourkes</a:t>
            </a:r>
            <a:r>
              <a:rPr lang="en-US" sz="1200" dirty="0"/>
              <a:t> B, and Wolfe J. Palliative Care for the Child Cancer. In: </a:t>
            </a:r>
            <a:r>
              <a:rPr lang="en-US" sz="1200" dirty="0" err="1"/>
              <a:t>Pizzo</a:t>
            </a:r>
            <a:r>
              <a:rPr lang="en-US" sz="1200" dirty="0"/>
              <a:t> PA, </a:t>
            </a:r>
            <a:r>
              <a:rPr lang="en-US" sz="1200" dirty="0" err="1"/>
              <a:t>Poplack</a:t>
            </a:r>
            <a:r>
              <a:rPr lang="en-US" sz="1200" dirty="0"/>
              <a:t> DG, eds., </a:t>
            </a:r>
            <a:r>
              <a:rPr lang="en-US" sz="1200" i="1" dirty="0"/>
              <a:t>Principles and Practice of Pediatric Oncology. </a:t>
            </a:r>
            <a:r>
              <a:rPr lang="en-US" sz="1200" dirty="0"/>
              <a:t>7th ed. Philadelphia, PA: Wolters Kluwer; 2016: 1404-1427. © 2016 by Wolters Kluwer. Reproduced permission.</a:t>
            </a:r>
            <a:endParaRPr lang="en-US" sz="1100" dirty="0"/>
          </a:p>
        </p:txBody>
      </p:sp>
      <p:pic>
        <p:nvPicPr>
          <p:cNvPr id="8" name="Picture 7"/>
          <p:cNvPicPr>
            <a:picLocks noChangeAspect="1"/>
          </p:cNvPicPr>
          <p:nvPr/>
        </p:nvPicPr>
        <p:blipFill>
          <a:blip r:embed="rId4"/>
          <a:stretch>
            <a:fillRect/>
          </a:stretch>
        </p:blipFill>
        <p:spPr>
          <a:xfrm>
            <a:off x="0" y="6276975"/>
            <a:ext cx="1857375" cy="581025"/>
          </a:xfrm>
          <a:prstGeom prst="rect">
            <a:avLst/>
          </a:prstGeom>
        </p:spPr>
      </p:pic>
    </p:spTree>
    <p:extLst>
      <p:ext uri="{BB962C8B-B14F-4D97-AF65-F5344CB8AC3E}">
        <p14:creationId xmlns:p14="http://schemas.microsoft.com/office/powerpoint/2010/main" val="136661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Palliative Care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903" y="1307173"/>
            <a:ext cx="7049206" cy="540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6540750" y="1866122"/>
            <a:ext cx="2239347" cy="8210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864065" y="1754154"/>
            <a:ext cx="3340359" cy="1077218"/>
          </a:xfrm>
          <a:prstGeom prst="rect">
            <a:avLst/>
          </a:prstGeom>
          <a:noFill/>
        </p:spPr>
        <p:txBody>
          <a:bodyPr wrap="square" rtlCol="0">
            <a:spAutoFit/>
          </a:bodyPr>
          <a:lstStyle/>
          <a:p>
            <a:r>
              <a:rPr lang="en-US" sz="3200" b="1" dirty="0"/>
              <a:t>Not Ideal:</a:t>
            </a:r>
          </a:p>
          <a:p>
            <a:r>
              <a:rPr lang="en-US" sz="3200" b="1" dirty="0"/>
              <a:t>Abrupt Transition</a:t>
            </a:r>
          </a:p>
        </p:txBody>
      </p:sp>
      <p:sp>
        <p:nvSpPr>
          <p:cNvPr id="8" name="TextBox 7"/>
          <p:cNvSpPr txBox="1"/>
          <p:nvPr/>
        </p:nvSpPr>
        <p:spPr>
          <a:xfrm>
            <a:off x="8938727" y="4448089"/>
            <a:ext cx="2827175" cy="1569660"/>
          </a:xfrm>
          <a:prstGeom prst="rect">
            <a:avLst/>
          </a:prstGeom>
          <a:noFill/>
        </p:spPr>
        <p:txBody>
          <a:bodyPr wrap="square" rtlCol="0">
            <a:spAutoFit/>
          </a:bodyPr>
          <a:lstStyle/>
          <a:p>
            <a:r>
              <a:rPr lang="en-US" sz="3200" b="1" dirty="0"/>
              <a:t>Ideal:</a:t>
            </a:r>
          </a:p>
          <a:p>
            <a:r>
              <a:rPr lang="en-US" sz="3200" b="1" dirty="0"/>
              <a:t>Part of the Paradigm</a:t>
            </a:r>
          </a:p>
        </p:txBody>
      </p:sp>
      <p:sp>
        <p:nvSpPr>
          <p:cNvPr id="10" name="Left Arrow 9"/>
          <p:cNvSpPr/>
          <p:nvPr/>
        </p:nvSpPr>
        <p:spPr>
          <a:xfrm>
            <a:off x="6624718" y="4822372"/>
            <a:ext cx="2239347" cy="8210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CD40282-68A6-43F1-BB63-3B0203946F86}"/>
              </a:ext>
            </a:extLst>
          </p:cNvPr>
          <p:cNvSpPr txBox="1"/>
          <p:nvPr/>
        </p:nvSpPr>
        <p:spPr>
          <a:xfrm>
            <a:off x="7744391" y="5963056"/>
            <a:ext cx="4366728" cy="830997"/>
          </a:xfrm>
          <a:prstGeom prst="rect">
            <a:avLst/>
          </a:prstGeom>
          <a:solidFill>
            <a:schemeClr val="bg1"/>
          </a:solidFill>
        </p:spPr>
        <p:txBody>
          <a:bodyPr wrap="square" rtlCol="0">
            <a:spAutoFit/>
          </a:bodyPr>
          <a:lstStyle/>
          <a:p>
            <a:r>
              <a:rPr lang="en-US" sz="1200" dirty="0"/>
              <a:t>From Ullrich C, </a:t>
            </a:r>
            <a:r>
              <a:rPr lang="en-US" sz="1200" dirty="0" err="1"/>
              <a:t>Sourkes</a:t>
            </a:r>
            <a:r>
              <a:rPr lang="en-US" sz="1200" dirty="0"/>
              <a:t> B, and Wolfe J. Palliative Care for the Child Cancer. In: </a:t>
            </a:r>
            <a:r>
              <a:rPr lang="en-US" sz="1200" dirty="0" err="1"/>
              <a:t>Pizzo</a:t>
            </a:r>
            <a:r>
              <a:rPr lang="en-US" sz="1200" dirty="0"/>
              <a:t> PA, </a:t>
            </a:r>
            <a:r>
              <a:rPr lang="en-US" sz="1200" dirty="0" err="1"/>
              <a:t>Poplack</a:t>
            </a:r>
            <a:r>
              <a:rPr lang="en-US" sz="1200" dirty="0"/>
              <a:t> DG, eds., </a:t>
            </a:r>
            <a:r>
              <a:rPr lang="en-US" sz="1200" i="1" dirty="0"/>
              <a:t>Principles and Practice of Pediatric Oncology. </a:t>
            </a:r>
            <a:r>
              <a:rPr lang="en-US" sz="1200" dirty="0"/>
              <a:t>7th ed. Philadelphia, PA: Wolters Kluwer; 2016: 1404-1427. © 2016 by Wolters Kluwer. Reproduced permission.</a:t>
            </a:r>
            <a:endParaRPr lang="en-US" sz="1100" dirty="0"/>
          </a:p>
        </p:txBody>
      </p:sp>
    </p:spTree>
    <p:extLst>
      <p:ext uri="{BB962C8B-B14F-4D97-AF65-F5344CB8AC3E}">
        <p14:creationId xmlns:p14="http://schemas.microsoft.com/office/powerpoint/2010/main" val="2861485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 of Palliative Care</a:t>
            </a:r>
          </a:p>
        </p:txBody>
      </p:sp>
      <p:sp>
        <p:nvSpPr>
          <p:cNvPr id="3" name="Content Placeholder 2"/>
          <p:cNvSpPr>
            <a:spLocks noGrp="1"/>
          </p:cNvSpPr>
          <p:nvPr>
            <p:ph idx="1"/>
          </p:nvPr>
        </p:nvSpPr>
        <p:spPr/>
        <p:txBody>
          <a:bodyPr/>
          <a:lstStyle/>
          <a:p>
            <a:r>
              <a:rPr lang="en-US" b="1" dirty="0"/>
              <a:t>Communication </a:t>
            </a:r>
          </a:p>
          <a:p>
            <a:pPr lvl="1"/>
            <a:r>
              <a:rPr lang="en-US" dirty="0"/>
              <a:t>Understanding of Illness</a:t>
            </a:r>
          </a:p>
          <a:p>
            <a:pPr lvl="1"/>
            <a:r>
              <a:rPr lang="en-US" dirty="0"/>
              <a:t>Goals of Care</a:t>
            </a:r>
          </a:p>
          <a:p>
            <a:r>
              <a:rPr lang="en-US" b="1" dirty="0"/>
              <a:t>Medical Decision Making </a:t>
            </a:r>
          </a:p>
          <a:p>
            <a:pPr lvl="1"/>
            <a:r>
              <a:rPr lang="en-US" dirty="0"/>
              <a:t>Advanced Care Planning</a:t>
            </a:r>
          </a:p>
          <a:p>
            <a:pPr lvl="1"/>
            <a:r>
              <a:rPr lang="en-US" dirty="0"/>
              <a:t>Code status</a:t>
            </a:r>
          </a:p>
          <a:p>
            <a:r>
              <a:rPr lang="en-US" b="1" dirty="0"/>
              <a:t>Care Coordination </a:t>
            </a:r>
            <a:endParaRPr lang="en-US" dirty="0"/>
          </a:p>
          <a:p>
            <a:pPr lvl="1"/>
            <a:r>
              <a:rPr lang="en-US" dirty="0"/>
              <a:t>Medical team, support services, home agencies</a:t>
            </a:r>
          </a:p>
          <a:p>
            <a:r>
              <a:rPr lang="en-US" b="1" dirty="0"/>
              <a:t>Symptom Management</a:t>
            </a:r>
          </a:p>
        </p:txBody>
      </p:sp>
      <p:pic>
        <p:nvPicPr>
          <p:cNvPr id="4" name="Picture 3"/>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164282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Symptoms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4750349"/>
              </p:ext>
            </p:extLst>
          </p:nvPr>
        </p:nvGraphicFramePr>
        <p:xfrm>
          <a:off x="987490" y="1116498"/>
          <a:ext cx="10515600" cy="5120640"/>
        </p:xfrm>
        <a:graphic>
          <a:graphicData uri="http://schemas.openxmlformats.org/drawingml/2006/table">
            <a:tbl>
              <a:tblPr firstRow="1" bandRow="1">
                <a:tableStyleId>{5C22544A-7EE6-4342-B048-85BDC9FD1C3A}</a:tableStyleId>
              </a:tblPr>
              <a:tblGrid>
                <a:gridCol w="2931367">
                  <a:extLst>
                    <a:ext uri="{9D8B030D-6E8A-4147-A177-3AD203B41FA5}">
                      <a16:colId xmlns:a16="http://schemas.microsoft.com/office/drawing/2014/main" val="20000"/>
                    </a:ext>
                  </a:extLst>
                </a:gridCol>
                <a:gridCol w="7584233">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System</a:t>
                      </a:r>
                    </a:p>
                  </a:txBody>
                  <a:tcPr/>
                </a:tc>
                <a:tc>
                  <a:txBody>
                    <a:bodyPr/>
                    <a:lstStyle/>
                    <a:p>
                      <a:r>
                        <a:rPr lang="en-US" sz="2400" dirty="0"/>
                        <a:t>Symptom</a:t>
                      </a:r>
                    </a:p>
                  </a:txBody>
                  <a:tcPr/>
                </a:tc>
                <a:extLst>
                  <a:ext uri="{0D108BD9-81ED-4DB2-BD59-A6C34878D82A}">
                    <a16:rowId xmlns:a16="http://schemas.microsoft.com/office/drawing/2014/main" val="10000"/>
                  </a:ext>
                </a:extLst>
              </a:tr>
              <a:tr h="370840">
                <a:tc>
                  <a:txBody>
                    <a:bodyPr/>
                    <a:lstStyle/>
                    <a:p>
                      <a:r>
                        <a:rPr lang="en-US" sz="2400" b="1" dirty="0"/>
                        <a:t>General</a:t>
                      </a:r>
                    </a:p>
                  </a:txBody>
                  <a:tcPr/>
                </a:tc>
                <a:tc>
                  <a:txBody>
                    <a:bodyPr/>
                    <a:lstStyle/>
                    <a:p>
                      <a:r>
                        <a:rPr lang="en-US" sz="2400" dirty="0"/>
                        <a:t>Fatigue</a:t>
                      </a:r>
                    </a:p>
                  </a:txBody>
                  <a:tcPr/>
                </a:tc>
                <a:extLst>
                  <a:ext uri="{0D108BD9-81ED-4DB2-BD59-A6C34878D82A}">
                    <a16:rowId xmlns:a16="http://schemas.microsoft.com/office/drawing/2014/main" val="10001"/>
                  </a:ext>
                </a:extLst>
              </a:tr>
              <a:tr h="370840">
                <a:tc>
                  <a:txBody>
                    <a:bodyPr/>
                    <a:lstStyle/>
                    <a:p>
                      <a:r>
                        <a:rPr lang="en-US" sz="2400" b="1" dirty="0"/>
                        <a:t>Pain</a:t>
                      </a:r>
                    </a:p>
                  </a:txBody>
                  <a:tcPr/>
                </a:tc>
                <a:tc>
                  <a:txBody>
                    <a:bodyPr/>
                    <a:lstStyle/>
                    <a:p>
                      <a:r>
                        <a:rPr lang="en-US" sz="2400" dirty="0"/>
                        <a:t>Nociceptive, neuropathic, interventional,</a:t>
                      </a:r>
                      <a:r>
                        <a:rPr lang="en-US" sz="2400" baseline="0" dirty="0"/>
                        <a:t> radiotherapy</a:t>
                      </a:r>
                      <a:endParaRPr lang="en-US" sz="2400" dirty="0"/>
                    </a:p>
                  </a:txBody>
                  <a:tcPr/>
                </a:tc>
                <a:extLst>
                  <a:ext uri="{0D108BD9-81ED-4DB2-BD59-A6C34878D82A}">
                    <a16:rowId xmlns:a16="http://schemas.microsoft.com/office/drawing/2014/main" val="10002"/>
                  </a:ext>
                </a:extLst>
              </a:tr>
              <a:tr h="370840">
                <a:tc>
                  <a:txBody>
                    <a:bodyPr/>
                    <a:lstStyle/>
                    <a:p>
                      <a:r>
                        <a:rPr lang="en-US" sz="2400" b="1" dirty="0"/>
                        <a:t>Respiratory</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Dyspnea, cough, secretions </a:t>
                      </a:r>
                    </a:p>
                  </a:txBody>
                  <a:tcPr/>
                </a:tc>
                <a:extLst>
                  <a:ext uri="{0D108BD9-81ED-4DB2-BD59-A6C34878D82A}">
                    <a16:rowId xmlns:a16="http://schemas.microsoft.com/office/drawing/2014/main" val="10003"/>
                  </a:ext>
                </a:extLst>
              </a:tr>
              <a:tr h="370840">
                <a:tc>
                  <a:txBody>
                    <a:bodyPr/>
                    <a:lstStyle/>
                    <a:p>
                      <a:r>
                        <a:rPr lang="en-US" sz="2400" b="1" dirty="0"/>
                        <a:t>FEN/GI</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Consideration of IVF, artificial hydration &amp; artificial nutrition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N/V, bowel obstruction, constipation, diarrhea, dysmotility, anorexia, dysgeusia</a:t>
                      </a:r>
                    </a:p>
                  </a:txBody>
                  <a:tcPr/>
                </a:tc>
                <a:extLst>
                  <a:ext uri="{0D108BD9-81ED-4DB2-BD59-A6C34878D82A}">
                    <a16:rowId xmlns:a16="http://schemas.microsoft.com/office/drawing/2014/main" val="10004"/>
                  </a:ext>
                </a:extLst>
              </a:tr>
              <a:tr h="370840">
                <a:tc>
                  <a:txBody>
                    <a:bodyPr/>
                    <a:lstStyle/>
                    <a:p>
                      <a:r>
                        <a:rPr lang="en-US" sz="2400" b="1" dirty="0"/>
                        <a:t>Neuro/Psych</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Agitation/irritability, anxiety, depression, delirium, sleep challenges, seizures, spinal cord compression </a:t>
                      </a:r>
                    </a:p>
                  </a:txBody>
                  <a:tcPr/>
                </a:tc>
                <a:extLst>
                  <a:ext uri="{0D108BD9-81ED-4DB2-BD59-A6C34878D82A}">
                    <a16:rowId xmlns:a16="http://schemas.microsoft.com/office/drawing/2014/main" val="10005"/>
                  </a:ext>
                </a:extLst>
              </a:tr>
              <a:tr h="370840">
                <a:tc>
                  <a:txBody>
                    <a:bodyPr/>
                    <a:lstStyle/>
                    <a:p>
                      <a:r>
                        <a:rPr lang="en-US" sz="2400" b="1" dirty="0"/>
                        <a:t>Dermatology</a:t>
                      </a:r>
                    </a:p>
                  </a:txBody>
                  <a:tcPr/>
                </a:tc>
                <a:tc>
                  <a:txBody>
                    <a:bodyPr/>
                    <a:lstStyle/>
                    <a:p>
                      <a:r>
                        <a:rPr lang="en-US" sz="2400" dirty="0"/>
                        <a:t>Pruritus</a:t>
                      </a:r>
                    </a:p>
                  </a:txBody>
                  <a:tcPr/>
                </a:tc>
                <a:extLst>
                  <a:ext uri="{0D108BD9-81ED-4DB2-BD59-A6C34878D82A}">
                    <a16:rowId xmlns:a16="http://schemas.microsoft.com/office/drawing/2014/main" val="10006"/>
                  </a:ext>
                </a:extLst>
              </a:tr>
              <a:tr h="370840">
                <a:tc>
                  <a:txBody>
                    <a:bodyPr/>
                    <a:lstStyle/>
                    <a:p>
                      <a:r>
                        <a:rPr lang="en-US" sz="2400" b="1" dirty="0"/>
                        <a:t>EOL management</a:t>
                      </a:r>
                    </a:p>
                  </a:txBody>
                  <a:tcPr/>
                </a:tc>
                <a:tc>
                  <a:txBody>
                    <a:bodyPr/>
                    <a:lstStyle/>
                    <a:p>
                      <a:r>
                        <a:rPr lang="en-US" sz="2400" dirty="0"/>
                        <a:t>Active dying process</a:t>
                      </a:r>
                    </a:p>
                    <a:p>
                      <a:r>
                        <a:rPr lang="en-US" sz="2400" dirty="0"/>
                        <a:t>Pain,</a:t>
                      </a:r>
                      <a:r>
                        <a:rPr lang="en-US" sz="2400" baseline="0" dirty="0"/>
                        <a:t> dyspnea, secretions, delirium</a:t>
                      </a:r>
                      <a:endParaRPr lang="en-US" sz="2400" dirty="0"/>
                    </a:p>
                  </a:txBody>
                  <a:tcPr/>
                </a:tc>
                <a:extLst>
                  <a:ext uri="{0D108BD9-81ED-4DB2-BD59-A6C34878D82A}">
                    <a16:rowId xmlns:a16="http://schemas.microsoft.com/office/drawing/2014/main" val="10007"/>
                  </a:ext>
                </a:extLst>
              </a:tr>
            </a:tbl>
          </a:graphicData>
        </a:graphic>
      </p:graphicFrame>
      <p:pic>
        <p:nvPicPr>
          <p:cNvPr id="5" name="Picture 4"/>
          <p:cNvPicPr>
            <a:picLocks noChangeAspect="1"/>
          </p:cNvPicPr>
          <p:nvPr/>
        </p:nvPicPr>
        <p:blipFill>
          <a:blip r:embed="rId2"/>
          <a:stretch>
            <a:fillRect/>
          </a:stretch>
        </p:blipFill>
        <p:spPr>
          <a:xfrm>
            <a:off x="0" y="6276975"/>
            <a:ext cx="1857375" cy="581025"/>
          </a:xfrm>
          <a:prstGeom prst="rect">
            <a:avLst/>
          </a:prstGeom>
        </p:spPr>
      </p:pic>
    </p:spTree>
    <p:extLst>
      <p:ext uri="{BB962C8B-B14F-4D97-AF65-F5344CB8AC3E}">
        <p14:creationId xmlns:p14="http://schemas.microsoft.com/office/powerpoint/2010/main" val="115486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en-US" dirty="0">
                <a:solidFill>
                  <a:srgbClr val="000000"/>
                </a:solidFill>
              </a:rPr>
              <a:t>Outline </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descr="Medicine">
            <a:extLst>
              <a:ext uri="{FF2B5EF4-FFF2-40B4-BE49-F238E27FC236}">
                <a16:creationId xmlns:a16="http://schemas.microsoft.com/office/drawing/2014/main" id="{1885A66E-1052-47B9-BA6E-3F85A29341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6090574" y="2421682"/>
            <a:ext cx="4977578" cy="3639289"/>
          </a:xfrm>
        </p:spPr>
        <p:txBody>
          <a:bodyPr anchor="ctr">
            <a:normAutofit/>
          </a:bodyPr>
          <a:lstStyle/>
          <a:p>
            <a:pPr marL="514350" indent="-514350">
              <a:buFont typeface="+mj-lt"/>
              <a:buAutoNum type="arabicPeriod"/>
            </a:pPr>
            <a:r>
              <a:rPr lang="en-US" sz="3200" dirty="0">
                <a:solidFill>
                  <a:srgbClr val="000000"/>
                </a:solidFill>
              </a:rPr>
              <a:t>Anti-emetic Management</a:t>
            </a:r>
          </a:p>
          <a:p>
            <a:pPr marL="514350" indent="-514350">
              <a:buFont typeface="+mj-lt"/>
              <a:buAutoNum type="arabicPeriod"/>
            </a:pPr>
            <a:r>
              <a:rPr lang="en-US" sz="3200" dirty="0">
                <a:solidFill>
                  <a:schemeClr val="bg1">
                    <a:lumMod val="75000"/>
                  </a:schemeClr>
                </a:solidFill>
              </a:rPr>
              <a:t>Pain Management</a:t>
            </a:r>
          </a:p>
          <a:p>
            <a:pPr marL="514350" indent="-514350">
              <a:buFont typeface="+mj-lt"/>
              <a:buAutoNum type="arabicPeriod"/>
            </a:pPr>
            <a:r>
              <a:rPr lang="en-US" sz="3200" dirty="0">
                <a:solidFill>
                  <a:schemeClr val="bg1">
                    <a:lumMod val="75000"/>
                  </a:schemeClr>
                </a:solidFill>
              </a:rPr>
              <a:t>Palliative Care</a:t>
            </a:r>
          </a:p>
        </p:txBody>
      </p:sp>
      <p:pic>
        <p:nvPicPr>
          <p:cNvPr id="8" name="Picture 7"/>
          <p:cNvPicPr>
            <a:picLocks noChangeAspect="1"/>
          </p:cNvPicPr>
          <p:nvPr/>
        </p:nvPicPr>
        <p:blipFill>
          <a:blip r:embed="rId5"/>
          <a:stretch>
            <a:fillRect/>
          </a:stretch>
        </p:blipFill>
        <p:spPr>
          <a:xfrm>
            <a:off x="0" y="6276975"/>
            <a:ext cx="1857375" cy="581025"/>
          </a:xfrm>
          <a:prstGeom prst="rect">
            <a:avLst/>
          </a:prstGeom>
        </p:spPr>
      </p:pic>
    </p:spTree>
    <p:extLst>
      <p:ext uri="{BB962C8B-B14F-4D97-AF65-F5344CB8AC3E}">
        <p14:creationId xmlns:p14="http://schemas.microsoft.com/office/powerpoint/2010/main" val="1210005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Symptoms at the End of Life</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41643" y="1067012"/>
            <a:ext cx="607695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4" y="3699936"/>
            <a:ext cx="618172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894" y="1884785"/>
            <a:ext cx="5768749" cy="892552"/>
          </a:xfrm>
          <a:prstGeom prst="rect">
            <a:avLst/>
          </a:prstGeom>
          <a:noFill/>
        </p:spPr>
        <p:txBody>
          <a:bodyPr wrap="square" rtlCol="0">
            <a:spAutoFit/>
          </a:bodyPr>
          <a:lstStyle/>
          <a:p>
            <a:pPr marL="457200" indent="-457200">
              <a:buFont typeface="Arial" panose="020B0604020202020204" pitchFamily="34" charset="0"/>
              <a:buChar char="•"/>
            </a:pPr>
            <a:r>
              <a:rPr lang="en-US" sz="2600" dirty="0"/>
              <a:t>89% suffered from at least 1 symptom</a:t>
            </a:r>
          </a:p>
          <a:p>
            <a:pPr marL="457200" indent="-457200">
              <a:buFont typeface="Arial" panose="020B0604020202020204" pitchFamily="34" charset="0"/>
              <a:buChar char="•"/>
            </a:pPr>
            <a:r>
              <a:rPr lang="en-US" sz="2600" dirty="0"/>
              <a:t>51% suffered from ≥ 3 symptoms</a:t>
            </a:r>
          </a:p>
        </p:txBody>
      </p:sp>
      <p:sp>
        <p:nvSpPr>
          <p:cNvPr id="5" name="TextBox 4"/>
          <p:cNvSpPr txBox="1"/>
          <p:nvPr/>
        </p:nvSpPr>
        <p:spPr>
          <a:xfrm>
            <a:off x="5562105" y="4690765"/>
            <a:ext cx="6636026" cy="892552"/>
          </a:xfrm>
          <a:prstGeom prst="rect">
            <a:avLst/>
          </a:prstGeom>
          <a:noFill/>
        </p:spPr>
        <p:txBody>
          <a:bodyPr wrap="square" rtlCol="0">
            <a:spAutoFit/>
          </a:bodyPr>
          <a:lstStyle/>
          <a:p>
            <a:pPr marL="285750" indent="-285750">
              <a:buFont typeface="Arial" panose="020B0604020202020204" pitchFamily="34" charset="0"/>
              <a:buChar char="•"/>
            </a:pPr>
            <a:r>
              <a:rPr lang="en-US" sz="2600" dirty="0"/>
              <a:t>Pain and Dyspnea most-commonly treated</a:t>
            </a:r>
          </a:p>
          <a:p>
            <a:pPr marL="285750" indent="-285750">
              <a:buFont typeface="Arial" panose="020B0604020202020204" pitchFamily="34" charset="0"/>
              <a:buChar char="•"/>
            </a:pPr>
            <a:r>
              <a:rPr lang="en-US" sz="2600" dirty="0"/>
              <a:t>Treatment was successful in &lt;30% of children</a:t>
            </a:r>
          </a:p>
        </p:txBody>
      </p:sp>
      <p:sp>
        <p:nvSpPr>
          <p:cNvPr id="6" name="TextBox 5"/>
          <p:cNvSpPr txBox="1"/>
          <p:nvPr/>
        </p:nvSpPr>
        <p:spPr>
          <a:xfrm>
            <a:off x="2143432" y="6545885"/>
            <a:ext cx="10267122" cy="369332"/>
          </a:xfrm>
          <a:prstGeom prst="rect">
            <a:avLst/>
          </a:prstGeom>
          <a:noFill/>
        </p:spPr>
        <p:txBody>
          <a:bodyPr wrap="square" rtlCol="0">
            <a:spAutoFit/>
          </a:bodyPr>
          <a:lstStyle/>
          <a:p>
            <a:r>
              <a:rPr lang="en-US" sz="1600" dirty="0"/>
              <a:t>Wolfe, J. </a:t>
            </a:r>
            <a:r>
              <a:rPr lang="en-US" dirty="0"/>
              <a:t>Symptoms and Suffering at the End of Life in Children with Cancer. </a:t>
            </a:r>
            <a:r>
              <a:rPr lang="en-US" sz="1600" dirty="0"/>
              <a:t>NEJM 2000</a:t>
            </a:r>
          </a:p>
        </p:txBody>
      </p:sp>
      <p:pic>
        <p:nvPicPr>
          <p:cNvPr id="8" name="Picture 7"/>
          <p:cNvPicPr>
            <a:picLocks noChangeAspect="1"/>
          </p:cNvPicPr>
          <p:nvPr/>
        </p:nvPicPr>
        <p:blipFill>
          <a:blip r:embed="rId5"/>
          <a:stretch>
            <a:fillRect/>
          </a:stretch>
        </p:blipFill>
        <p:spPr>
          <a:xfrm>
            <a:off x="0" y="6276975"/>
            <a:ext cx="1857375" cy="581025"/>
          </a:xfrm>
          <a:prstGeom prst="rect">
            <a:avLst/>
          </a:prstGeom>
        </p:spPr>
      </p:pic>
    </p:spTree>
    <p:extLst>
      <p:ext uri="{BB962C8B-B14F-4D97-AF65-F5344CB8AC3E}">
        <p14:creationId xmlns:p14="http://schemas.microsoft.com/office/powerpoint/2010/main" val="189120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pPr eaLnBrk="1" hangingPunct="1"/>
            <a:r>
              <a:rPr lang="en-US" dirty="0"/>
              <a:t>Changes at the End of Life </a:t>
            </a:r>
          </a:p>
        </p:txBody>
      </p:sp>
      <p:sp>
        <p:nvSpPr>
          <p:cNvPr id="38915" name="Content Placeholder 2"/>
          <p:cNvSpPr>
            <a:spLocks noGrp="1"/>
          </p:cNvSpPr>
          <p:nvPr>
            <p:ph sz="half" idx="1"/>
          </p:nvPr>
        </p:nvSpPr>
        <p:spPr/>
        <p:txBody>
          <a:bodyPr>
            <a:normAutofit/>
          </a:bodyPr>
          <a:lstStyle/>
          <a:p>
            <a:pPr marL="0" indent="0" eaLnBrk="1" hangingPunct="1">
              <a:buNone/>
            </a:pPr>
            <a:r>
              <a:rPr lang="en-US" b="1" dirty="0">
                <a:solidFill>
                  <a:schemeClr val="tx1"/>
                </a:solidFill>
              </a:rPr>
              <a:t>In the days/weeks prior to death:</a:t>
            </a:r>
          </a:p>
          <a:p>
            <a:pPr lvl="1" eaLnBrk="1" hangingPunct="1"/>
            <a:r>
              <a:rPr lang="en-US" dirty="0">
                <a:solidFill>
                  <a:schemeClr val="tx1"/>
                </a:solidFill>
              </a:rPr>
              <a:t>Increased somnolence</a:t>
            </a:r>
          </a:p>
          <a:p>
            <a:pPr lvl="1" eaLnBrk="1" hangingPunct="1"/>
            <a:r>
              <a:rPr lang="en-US" dirty="0">
                <a:solidFill>
                  <a:schemeClr val="tx1"/>
                </a:solidFill>
              </a:rPr>
              <a:t>Less interactivity (walking/speaking)</a:t>
            </a:r>
          </a:p>
          <a:p>
            <a:pPr lvl="1" eaLnBrk="1" hangingPunct="1"/>
            <a:r>
              <a:rPr lang="en-US" dirty="0">
                <a:solidFill>
                  <a:schemeClr val="tx1"/>
                </a:solidFill>
              </a:rPr>
              <a:t>Decreased appetite</a:t>
            </a:r>
          </a:p>
          <a:p>
            <a:pPr lvl="1" eaLnBrk="1" hangingPunct="1"/>
            <a:r>
              <a:rPr lang="en-US" dirty="0">
                <a:solidFill>
                  <a:schemeClr val="tx1"/>
                </a:solidFill>
              </a:rPr>
              <a:t>Weight loss/gain</a:t>
            </a:r>
          </a:p>
          <a:p>
            <a:pPr lvl="1"/>
            <a:r>
              <a:rPr lang="en-US" dirty="0"/>
              <a:t>Skin changes (pallor, cool) </a:t>
            </a:r>
          </a:p>
          <a:p>
            <a:pPr lvl="1" eaLnBrk="1" hangingPunct="1"/>
            <a:r>
              <a:rPr lang="en-US" dirty="0">
                <a:solidFill>
                  <a:schemeClr val="tx1"/>
                </a:solidFill>
              </a:rPr>
              <a:t>Respiratory changes </a:t>
            </a:r>
          </a:p>
          <a:p>
            <a:pPr lvl="1" eaLnBrk="1" hangingPunct="1"/>
            <a:endParaRPr lang="en-US" sz="2400" dirty="0">
              <a:solidFill>
                <a:schemeClr val="tx1"/>
              </a:solidFill>
            </a:endParaRPr>
          </a:p>
          <a:p>
            <a:pPr eaLnBrk="1" hangingPunct="1">
              <a:buFont typeface="Arial" charset="0"/>
              <a:buNone/>
            </a:pPr>
            <a:endParaRPr lang="en-US" dirty="0">
              <a:solidFill>
                <a:schemeClr val="tx1"/>
              </a:solidFill>
            </a:endParaRPr>
          </a:p>
        </p:txBody>
      </p:sp>
      <p:sp>
        <p:nvSpPr>
          <p:cNvPr id="2" name="Content Placeholder 1"/>
          <p:cNvSpPr>
            <a:spLocks noGrp="1"/>
          </p:cNvSpPr>
          <p:nvPr>
            <p:ph sz="half" idx="2"/>
          </p:nvPr>
        </p:nvSpPr>
        <p:spPr>
          <a:xfrm>
            <a:off x="6172199" y="1825624"/>
            <a:ext cx="5407091" cy="4909825"/>
          </a:xfrm>
        </p:spPr>
        <p:txBody>
          <a:bodyPr>
            <a:normAutofit/>
          </a:bodyPr>
          <a:lstStyle/>
          <a:p>
            <a:pPr>
              <a:buNone/>
            </a:pPr>
            <a:r>
              <a:rPr lang="en-US" b="1" dirty="0"/>
              <a:t>In hours/days prior to death:</a:t>
            </a:r>
          </a:p>
          <a:p>
            <a:pPr lvl="1"/>
            <a:r>
              <a:rPr lang="en-US" dirty="0"/>
              <a:t>Somnolence</a:t>
            </a:r>
            <a:r>
              <a:rPr lang="en-US" dirty="0">
                <a:sym typeface="Wingdings" panose="05000000000000000000" pitchFamily="2" charset="2"/>
              </a:rPr>
              <a:t>  sleeping up to 22 hours per day  comatose</a:t>
            </a:r>
          </a:p>
          <a:p>
            <a:pPr lvl="1"/>
            <a:r>
              <a:rPr lang="en-US" dirty="0">
                <a:sym typeface="Wingdings" panose="05000000000000000000" pitchFamily="2" charset="2"/>
              </a:rPr>
              <a:t>Decreased solids  Decreased liquids  no intake</a:t>
            </a:r>
          </a:p>
          <a:p>
            <a:pPr lvl="1"/>
            <a:r>
              <a:rPr lang="en-US" dirty="0">
                <a:sym typeface="Wingdings" panose="05000000000000000000" pitchFamily="2" charset="2"/>
              </a:rPr>
              <a:t>Decreasing urination  anuria</a:t>
            </a:r>
          </a:p>
          <a:p>
            <a:pPr lvl="1"/>
            <a:r>
              <a:rPr lang="en-US" dirty="0">
                <a:sym typeface="Wingdings" panose="05000000000000000000" pitchFamily="2" charset="2"/>
              </a:rPr>
              <a:t>Waxy appearance, jaw falls back</a:t>
            </a:r>
          </a:p>
          <a:p>
            <a:pPr lvl="1"/>
            <a:r>
              <a:rPr lang="en-US" dirty="0"/>
              <a:t>Labored breathing  with apneic pauses</a:t>
            </a:r>
          </a:p>
          <a:p>
            <a:pPr lvl="1"/>
            <a:r>
              <a:rPr lang="en-US" dirty="0"/>
              <a:t>Secretions that cause gurgling sound</a:t>
            </a:r>
          </a:p>
        </p:txBody>
      </p:sp>
      <p:pic>
        <p:nvPicPr>
          <p:cNvPr id="5" name="Picture 4"/>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111678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8365-7CA2-45B5-8DDC-16389DB476E8}"/>
              </a:ext>
            </a:extLst>
          </p:cNvPr>
          <p:cNvSpPr>
            <a:spLocks noGrp="1"/>
          </p:cNvSpPr>
          <p:nvPr>
            <p:ph type="title"/>
          </p:nvPr>
        </p:nvSpPr>
        <p:spPr/>
        <p:txBody>
          <a:bodyPr/>
          <a:lstStyle/>
          <a:p>
            <a:r>
              <a:rPr lang="en-US" dirty="0"/>
              <a:t>End-of-life management 	</a:t>
            </a:r>
          </a:p>
        </p:txBody>
      </p:sp>
      <p:sp>
        <p:nvSpPr>
          <p:cNvPr id="3" name="Content Placeholder 2">
            <a:extLst>
              <a:ext uri="{FF2B5EF4-FFF2-40B4-BE49-F238E27FC236}">
                <a16:creationId xmlns:a16="http://schemas.microsoft.com/office/drawing/2014/main" id="{D7E1B264-8876-4238-B006-CBF837FF946B}"/>
              </a:ext>
            </a:extLst>
          </p:cNvPr>
          <p:cNvSpPr>
            <a:spLocks noGrp="1"/>
          </p:cNvSpPr>
          <p:nvPr>
            <p:ph idx="1"/>
          </p:nvPr>
        </p:nvSpPr>
        <p:spPr/>
        <p:txBody>
          <a:bodyPr/>
          <a:lstStyle/>
          <a:p>
            <a:r>
              <a:rPr lang="en-US" dirty="0"/>
              <a:t>Nearly all problems can be managed with ~4 medications: </a:t>
            </a:r>
          </a:p>
          <a:p>
            <a:endParaRPr lang="en-US" dirty="0"/>
          </a:p>
          <a:p>
            <a:pPr lvl="1"/>
            <a:r>
              <a:rPr lang="en-US" dirty="0"/>
              <a:t>For pain, dyspnea, and cough = </a:t>
            </a:r>
            <a:r>
              <a:rPr lang="en-US" b="1" dirty="0"/>
              <a:t>Opioid</a:t>
            </a:r>
            <a:r>
              <a:rPr lang="en-US" dirty="0"/>
              <a:t> (morphine) </a:t>
            </a:r>
          </a:p>
          <a:p>
            <a:pPr lvl="1"/>
            <a:endParaRPr lang="en-US" dirty="0"/>
          </a:p>
          <a:p>
            <a:pPr lvl="1"/>
            <a:r>
              <a:rPr lang="en-US" dirty="0"/>
              <a:t>For seizures, anxiety, agitation, nausea = </a:t>
            </a:r>
            <a:r>
              <a:rPr lang="en-US" b="1" dirty="0"/>
              <a:t>Benzodiazepine</a:t>
            </a:r>
            <a:r>
              <a:rPr lang="en-US" dirty="0"/>
              <a:t> (lorazepam) </a:t>
            </a:r>
          </a:p>
          <a:p>
            <a:pPr lvl="1"/>
            <a:endParaRPr lang="en-US" dirty="0"/>
          </a:p>
          <a:p>
            <a:pPr lvl="1"/>
            <a:r>
              <a:rPr lang="en-US" dirty="0"/>
              <a:t>For nausea/vomiting, delirium = </a:t>
            </a:r>
            <a:r>
              <a:rPr lang="en-US" b="1" dirty="0"/>
              <a:t>Anti-psychotic</a:t>
            </a:r>
            <a:r>
              <a:rPr lang="en-US" dirty="0"/>
              <a:t> (haloperidol) </a:t>
            </a:r>
          </a:p>
          <a:p>
            <a:pPr lvl="1"/>
            <a:endParaRPr lang="en-US" dirty="0"/>
          </a:p>
          <a:p>
            <a:pPr lvl="1"/>
            <a:r>
              <a:rPr lang="en-US" dirty="0"/>
              <a:t>For secretions at EOL  = </a:t>
            </a:r>
            <a:r>
              <a:rPr lang="en-US" b="1" dirty="0"/>
              <a:t>Anti-cholinergic</a:t>
            </a:r>
            <a:r>
              <a:rPr lang="en-US" dirty="0"/>
              <a:t> (atropine or hyoscyamine) </a:t>
            </a:r>
          </a:p>
        </p:txBody>
      </p:sp>
      <p:pic>
        <p:nvPicPr>
          <p:cNvPr id="4" name="Picture 3"/>
          <p:cNvPicPr>
            <a:picLocks noChangeAspect="1"/>
          </p:cNvPicPr>
          <p:nvPr/>
        </p:nvPicPr>
        <p:blipFill>
          <a:blip r:embed="rId2"/>
          <a:stretch>
            <a:fillRect/>
          </a:stretch>
        </p:blipFill>
        <p:spPr>
          <a:xfrm>
            <a:off x="0" y="6276975"/>
            <a:ext cx="1857375" cy="581025"/>
          </a:xfrm>
          <a:prstGeom prst="rect">
            <a:avLst/>
          </a:prstGeom>
        </p:spPr>
      </p:pic>
    </p:spTree>
    <p:extLst>
      <p:ext uri="{BB962C8B-B14F-4D97-AF65-F5344CB8AC3E}">
        <p14:creationId xmlns:p14="http://schemas.microsoft.com/office/powerpoint/2010/main" val="3640112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Management at End of Life</a:t>
            </a:r>
          </a:p>
        </p:txBody>
      </p:sp>
      <p:sp>
        <p:nvSpPr>
          <p:cNvPr id="3" name="Content Placeholder 2"/>
          <p:cNvSpPr>
            <a:spLocks noGrp="1"/>
          </p:cNvSpPr>
          <p:nvPr>
            <p:ph idx="1"/>
          </p:nvPr>
        </p:nvSpPr>
        <p:spPr>
          <a:xfrm>
            <a:off x="838199" y="1825624"/>
            <a:ext cx="10666445" cy="4659151"/>
          </a:xfrm>
        </p:spPr>
        <p:txBody>
          <a:bodyPr>
            <a:normAutofit fontScale="92500"/>
          </a:bodyPr>
          <a:lstStyle/>
          <a:p>
            <a:r>
              <a:rPr lang="en-US" dirty="0"/>
              <a:t>Increases for moderate pain 30-50% (continuous and PRN)</a:t>
            </a:r>
          </a:p>
          <a:p>
            <a:pPr lvl="1"/>
            <a:r>
              <a:rPr lang="en-US" dirty="0"/>
              <a:t>Severe pain at EOL often requires dose increases of 50-100%</a:t>
            </a:r>
          </a:p>
          <a:p>
            <a:r>
              <a:rPr lang="en-US" dirty="0"/>
              <a:t>Rescue dose should be 10% of daily requirement</a:t>
            </a:r>
          </a:p>
          <a:p>
            <a:pPr lvl="1"/>
            <a:r>
              <a:rPr lang="en-US" dirty="0"/>
              <a:t>50-100% of continuous dose if using PCA</a:t>
            </a:r>
          </a:p>
          <a:p>
            <a:r>
              <a:rPr lang="en-US" dirty="0"/>
              <a:t>When switching drugs, </a:t>
            </a:r>
            <a:r>
              <a:rPr lang="en-US" dirty="0">
                <a:solidFill>
                  <a:srgbClr val="FF0000"/>
                </a:solidFill>
              </a:rPr>
              <a:t>decrease</a:t>
            </a:r>
            <a:r>
              <a:rPr lang="en-US" dirty="0"/>
              <a:t> dose 25-50% (cross-tolerance)</a:t>
            </a:r>
          </a:p>
          <a:p>
            <a:r>
              <a:rPr lang="en-US" dirty="0"/>
              <a:t>Fentanyl patches only for stable, chronic pain- </a:t>
            </a:r>
            <a:r>
              <a:rPr lang="en-US" dirty="0">
                <a:solidFill>
                  <a:srgbClr val="FF0000"/>
                </a:solidFill>
              </a:rPr>
              <a:t>NOT </a:t>
            </a:r>
            <a:r>
              <a:rPr lang="en-US" dirty="0"/>
              <a:t>acute/EOL titration</a:t>
            </a:r>
          </a:p>
          <a:p>
            <a:r>
              <a:rPr lang="en-US" dirty="0"/>
              <a:t>Methadone is long-acting, no rapid titration. Increases only </a:t>
            </a:r>
            <a:r>
              <a:rPr lang="en-US" dirty="0">
                <a:solidFill>
                  <a:srgbClr val="FF0000"/>
                </a:solidFill>
              </a:rPr>
              <a:t>every 3-4 days</a:t>
            </a:r>
          </a:p>
          <a:p>
            <a:r>
              <a:rPr lang="en-US" dirty="0"/>
              <a:t>Do </a:t>
            </a:r>
            <a:r>
              <a:rPr lang="en-US" dirty="0">
                <a:solidFill>
                  <a:srgbClr val="FF0000"/>
                </a:solidFill>
              </a:rPr>
              <a:t>NOT</a:t>
            </a:r>
            <a:r>
              <a:rPr lang="en-US" dirty="0"/>
              <a:t> use combination products (Percocet, Vicodin)</a:t>
            </a:r>
            <a:r>
              <a:rPr lang="en-US" dirty="0">
                <a:solidFill>
                  <a:srgbClr val="FF0000"/>
                </a:solidFill>
              </a:rPr>
              <a:t> – acetaminophen </a:t>
            </a:r>
          </a:p>
          <a:p>
            <a:r>
              <a:rPr lang="en-US" b="1" dirty="0">
                <a:solidFill>
                  <a:srgbClr val="FF0000"/>
                </a:solidFill>
              </a:rPr>
              <a:t>NO</a:t>
            </a:r>
            <a:r>
              <a:rPr lang="en-US" b="1" dirty="0"/>
              <a:t> data that pain medication hastens death- may prolong life</a:t>
            </a:r>
          </a:p>
          <a:p>
            <a:r>
              <a:rPr lang="en-US" b="1" dirty="0">
                <a:solidFill>
                  <a:srgbClr val="FF0000"/>
                </a:solidFill>
              </a:rPr>
              <a:t>NO</a:t>
            </a:r>
            <a:r>
              <a:rPr lang="en-US" b="1" dirty="0"/>
              <a:t> ceiling dose</a:t>
            </a:r>
          </a:p>
          <a:p>
            <a:endParaRPr lang="en-US" dirty="0"/>
          </a:p>
        </p:txBody>
      </p:sp>
      <p:pic>
        <p:nvPicPr>
          <p:cNvPr id="4" name="Picture 3"/>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59466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Dyspnea 	</a:t>
            </a:r>
          </a:p>
        </p:txBody>
      </p:sp>
      <p:sp>
        <p:nvSpPr>
          <p:cNvPr id="3" name="Content Placeholder 2"/>
          <p:cNvSpPr>
            <a:spLocks noGrp="1"/>
          </p:cNvSpPr>
          <p:nvPr>
            <p:ph idx="1"/>
          </p:nvPr>
        </p:nvSpPr>
        <p:spPr/>
        <p:txBody>
          <a:bodyPr>
            <a:normAutofit fontScale="92500" lnSpcReduction="10000"/>
          </a:bodyPr>
          <a:lstStyle/>
          <a:p>
            <a:r>
              <a:rPr lang="en-US" b="1" dirty="0"/>
              <a:t>Subjective! </a:t>
            </a:r>
          </a:p>
          <a:p>
            <a:pPr lvl="1"/>
            <a:r>
              <a:rPr lang="en-US" dirty="0">
                <a:solidFill>
                  <a:schemeClr val="tx1"/>
                </a:solidFill>
              </a:rPr>
              <a:t>Do not use </a:t>
            </a:r>
            <a:r>
              <a:rPr lang="en-US" dirty="0"/>
              <a:t>oxygen saturations</a:t>
            </a:r>
            <a:r>
              <a:rPr lang="en-US" dirty="0">
                <a:solidFill>
                  <a:schemeClr val="tx1"/>
                </a:solidFill>
              </a:rPr>
              <a:t>, RR, retractions</a:t>
            </a:r>
          </a:p>
          <a:p>
            <a:pPr lvl="1"/>
            <a:r>
              <a:rPr lang="en-US" dirty="0">
                <a:solidFill>
                  <a:schemeClr val="tx1"/>
                </a:solidFill>
              </a:rPr>
              <a:t>Ask or look at face (scared/ startled look), expressions, breathing pattern </a:t>
            </a:r>
          </a:p>
          <a:p>
            <a:r>
              <a:rPr lang="en-US" b="1" dirty="0"/>
              <a:t>Management: </a:t>
            </a:r>
          </a:p>
          <a:p>
            <a:pPr lvl="1"/>
            <a:r>
              <a:rPr lang="en-US" dirty="0">
                <a:solidFill>
                  <a:schemeClr val="tx1"/>
                </a:solidFill>
              </a:rPr>
              <a:t>Opioids!!</a:t>
            </a:r>
          </a:p>
          <a:p>
            <a:pPr lvl="2"/>
            <a:r>
              <a:rPr lang="en-US" dirty="0">
                <a:solidFill>
                  <a:schemeClr val="tx1"/>
                </a:solidFill>
              </a:rPr>
              <a:t>Generally 1/3 - 1/2 the pain dose is sufficient (if isolated problem)</a:t>
            </a:r>
          </a:p>
          <a:p>
            <a:pPr lvl="2"/>
            <a:r>
              <a:rPr lang="en-US" dirty="0"/>
              <a:t>W</a:t>
            </a:r>
            <a:r>
              <a:rPr lang="en-US" dirty="0">
                <a:solidFill>
                  <a:schemeClr val="tx1"/>
                </a:solidFill>
              </a:rPr>
              <a:t>hen already on opioids, use same dose as pain dose </a:t>
            </a:r>
          </a:p>
          <a:p>
            <a:pPr lvl="1"/>
            <a:r>
              <a:rPr lang="en-US" dirty="0"/>
              <a:t>Fan to the face  </a:t>
            </a:r>
          </a:p>
          <a:p>
            <a:pPr lvl="1"/>
            <a:r>
              <a:rPr lang="en-US" dirty="0"/>
              <a:t>Increase head of bed/reposition </a:t>
            </a:r>
          </a:p>
          <a:p>
            <a:pPr lvl="1"/>
            <a:r>
              <a:rPr lang="en-US" dirty="0"/>
              <a:t>Oxygen by nasal cannula </a:t>
            </a:r>
            <a:r>
              <a:rPr lang="en-US" u="sng" dirty="0"/>
              <a:t>if hypoxic</a:t>
            </a:r>
          </a:p>
          <a:p>
            <a:pPr lvl="1"/>
            <a:r>
              <a:rPr lang="en-US" dirty="0">
                <a:solidFill>
                  <a:schemeClr val="tx1"/>
                </a:solidFill>
              </a:rPr>
              <a:t>Benzodiazepines may be helpful if significant anxiety component</a:t>
            </a:r>
          </a:p>
          <a:p>
            <a:pPr lvl="1"/>
            <a:r>
              <a:rPr lang="en-US" dirty="0">
                <a:solidFill>
                  <a:schemeClr val="tx1"/>
                </a:solidFill>
              </a:rPr>
              <a:t>Discussing stopping IVF, as likely making </a:t>
            </a:r>
            <a:r>
              <a:rPr lang="en-US" dirty="0"/>
              <a:t>dyspnea</a:t>
            </a:r>
            <a:r>
              <a:rPr lang="en-US" dirty="0">
                <a:solidFill>
                  <a:schemeClr val="tx1"/>
                </a:solidFill>
              </a:rPr>
              <a:t> worse</a:t>
            </a:r>
          </a:p>
        </p:txBody>
      </p:sp>
      <p:sp>
        <p:nvSpPr>
          <p:cNvPr id="4" name="TextBox 3">
            <a:extLst>
              <a:ext uri="{FF2B5EF4-FFF2-40B4-BE49-F238E27FC236}">
                <a16:creationId xmlns:a16="http://schemas.microsoft.com/office/drawing/2014/main" id="{5AB3FB71-3149-4DD5-A00B-5BD9B9D6D5AF}"/>
              </a:ext>
            </a:extLst>
          </p:cNvPr>
          <p:cNvSpPr txBox="1"/>
          <p:nvPr/>
        </p:nvSpPr>
        <p:spPr>
          <a:xfrm>
            <a:off x="-21860" y="6158011"/>
            <a:ext cx="10962968" cy="307777"/>
          </a:xfrm>
          <a:prstGeom prst="rect">
            <a:avLst/>
          </a:prstGeom>
          <a:noFill/>
        </p:spPr>
        <p:txBody>
          <a:bodyPr wrap="square" rtlCol="0">
            <a:spAutoFit/>
          </a:bodyPr>
          <a:lstStyle/>
          <a:p>
            <a:r>
              <a:rPr lang="en-US" sz="1400" dirty="0"/>
              <a:t>Brant J. Breathlessness with Pulmonary Metastases: A Multimodal Approach. J Adv Pract Oncol. 2013 </a:t>
            </a:r>
          </a:p>
        </p:txBody>
      </p:sp>
      <p:sp>
        <p:nvSpPr>
          <p:cNvPr id="5" name="TextBox 4">
            <a:extLst>
              <a:ext uri="{FF2B5EF4-FFF2-40B4-BE49-F238E27FC236}">
                <a16:creationId xmlns:a16="http://schemas.microsoft.com/office/drawing/2014/main" id="{431540CB-D23A-4D41-98F7-21C1F85E451D}"/>
              </a:ext>
            </a:extLst>
          </p:cNvPr>
          <p:cNvSpPr txBox="1"/>
          <p:nvPr/>
        </p:nvSpPr>
        <p:spPr>
          <a:xfrm>
            <a:off x="-21860" y="6374090"/>
            <a:ext cx="9802761" cy="307777"/>
          </a:xfrm>
          <a:prstGeom prst="rect">
            <a:avLst/>
          </a:prstGeom>
          <a:noFill/>
        </p:spPr>
        <p:txBody>
          <a:bodyPr wrap="square" rtlCol="0">
            <a:spAutoFit/>
          </a:bodyPr>
          <a:lstStyle/>
          <a:p>
            <a:r>
              <a:rPr lang="en-US" sz="1400" dirty="0"/>
              <a:t>Qian Y et al. Fan Therapy for the Treatment of Dyspnea in Adults: A Systematic Review. JPSM 2019. </a:t>
            </a:r>
          </a:p>
        </p:txBody>
      </p:sp>
      <p:sp>
        <p:nvSpPr>
          <p:cNvPr id="6" name="TextBox 5">
            <a:extLst>
              <a:ext uri="{FF2B5EF4-FFF2-40B4-BE49-F238E27FC236}">
                <a16:creationId xmlns:a16="http://schemas.microsoft.com/office/drawing/2014/main" id="{BB50706D-2FBE-442D-99BC-1C3977E81441}"/>
              </a:ext>
            </a:extLst>
          </p:cNvPr>
          <p:cNvSpPr txBox="1"/>
          <p:nvPr/>
        </p:nvSpPr>
        <p:spPr>
          <a:xfrm>
            <a:off x="-21860" y="6583659"/>
            <a:ext cx="11767930" cy="307777"/>
          </a:xfrm>
          <a:prstGeom prst="rect">
            <a:avLst/>
          </a:prstGeom>
          <a:noFill/>
        </p:spPr>
        <p:txBody>
          <a:bodyPr wrap="square" rtlCol="0">
            <a:spAutoFit/>
          </a:bodyPr>
          <a:lstStyle/>
          <a:p>
            <a:r>
              <a:rPr lang="en-US" sz="1400" dirty="0"/>
              <a:t>Barnes H et al. Opioids for the palliation of refractory breathlessness in adults with advanced disease and terminal illness. Cochrane Review. 2016. </a:t>
            </a:r>
          </a:p>
        </p:txBody>
      </p:sp>
    </p:spTree>
    <p:extLst>
      <p:ext uri="{BB962C8B-B14F-4D97-AF65-F5344CB8AC3E}">
        <p14:creationId xmlns:p14="http://schemas.microsoft.com/office/powerpoint/2010/main" val="129819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“Terminal” delirium </a:t>
            </a:r>
          </a:p>
        </p:txBody>
      </p:sp>
      <p:sp>
        <p:nvSpPr>
          <p:cNvPr id="3" name="Content Placeholder 2"/>
          <p:cNvSpPr>
            <a:spLocks noGrp="1"/>
          </p:cNvSpPr>
          <p:nvPr>
            <p:ph idx="1"/>
          </p:nvPr>
        </p:nvSpPr>
        <p:spPr/>
        <p:txBody>
          <a:bodyPr>
            <a:normAutofit lnSpcReduction="10000"/>
          </a:bodyPr>
          <a:lstStyle/>
          <a:p>
            <a:r>
              <a:rPr lang="en-US" dirty="0"/>
              <a:t>More common problem than is commonly recognized </a:t>
            </a:r>
          </a:p>
          <a:p>
            <a:r>
              <a:rPr lang="en-US" dirty="0">
                <a:solidFill>
                  <a:schemeClr val="tx1"/>
                </a:solidFill>
              </a:rPr>
              <a:t>May be hyperactive or hypoactive or mixed</a:t>
            </a:r>
          </a:p>
          <a:p>
            <a:pPr lvl="1"/>
            <a:r>
              <a:rPr lang="en-US" dirty="0">
                <a:solidFill>
                  <a:schemeClr val="tx1"/>
                </a:solidFill>
              </a:rPr>
              <a:t>Agitated/confused/decreased attention, altered cognition, a change from baseline, fluctuating/intermittent, +/- hallucinations</a:t>
            </a:r>
          </a:p>
          <a:p>
            <a:r>
              <a:rPr lang="en-US" b="1" dirty="0"/>
              <a:t>Management: </a:t>
            </a:r>
          </a:p>
          <a:p>
            <a:pPr lvl="1"/>
            <a:r>
              <a:rPr lang="en-US" dirty="0"/>
              <a:t>Treat underlying cause if possible and in line with goals of care</a:t>
            </a:r>
          </a:p>
          <a:p>
            <a:pPr lvl="1"/>
            <a:r>
              <a:rPr lang="en-US" dirty="0"/>
              <a:t>Day/night and re-orientation </a:t>
            </a:r>
          </a:p>
          <a:p>
            <a:pPr lvl="1"/>
            <a:r>
              <a:rPr lang="en-US" dirty="0"/>
              <a:t>Monitor</a:t>
            </a:r>
          </a:p>
          <a:p>
            <a:pPr lvl="1"/>
            <a:r>
              <a:rPr lang="en-US" dirty="0"/>
              <a:t>If distressing/interfering with care: </a:t>
            </a:r>
          </a:p>
          <a:p>
            <a:pPr lvl="2"/>
            <a:r>
              <a:rPr lang="en-US" dirty="0"/>
              <a:t>Consider using anti-psychotics (haloperidol)</a:t>
            </a:r>
          </a:p>
          <a:p>
            <a:pPr lvl="2"/>
            <a:r>
              <a:rPr lang="en-US" dirty="0">
                <a:solidFill>
                  <a:schemeClr val="tx1"/>
                </a:solidFill>
              </a:rPr>
              <a:t>Avoid treating with benzos and anti-cholinergics</a:t>
            </a:r>
          </a:p>
        </p:txBody>
      </p:sp>
      <p:pic>
        <p:nvPicPr>
          <p:cNvPr id="5" name="Picture 4"/>
          <p:cNvPicPr>
            <a:picLocks noChangeAspect="1"/>
          </p:cNvPicPr>
          <p:nvPr/>
        </p:nvPicPr>
        <p:blipFill>
          <a:blip r:embed="rId3"/>
          <a:stretch>
            <a:fillRect/>
          </a:stretch>
        </p:blipFill>
        <p:spPr>
          <a:xfrm>
            <a:off x="0" y="6276975"/>
            <a:ext cx="1857375" cy="581025"/>
          </a:xfrm>
          <a:prstGeom prst="rect">
            <a:avLst/>
          </a:prstGeom>
        </p:spPr>
      </p:pic>
      <p:sp>
        <p:nvSpPr>
          <p:cNvPr id="4" name="TextBox 3">
            <a:extLst>
              <a:ext uri="{FF2B5EF4-FFF2-40B4-BE49-F238E27FC236}">
                <a16:creationId xmlns:a16="http://schemas.microsoft.com/office/drawing/2014/main" id="{1F5A0208-338F-465D-B775-27FB55E2F838}"/>
              </a:ext>
            </a:extLst>
          </p:cNvPr>
          <p:cNvSpPr txBox="1"/>
          <p:nvPr/>
        </p:nvSpPr>
        <p:spPr>
          <a:xfrm>
            <a:off x="-68826" y="6576465"/>
            <a:ext cx="10962968" cy="307777"/>
          </a:xfrm>
          <a:prstGeom prst="rect">
            <a:avLst/>
          </a:prstGeom>
          <a:noFill/>
        </p:spPr>
        <p:txBody>
          <a:bodyPr wrap="square" rtlCol="0">
            <a:spAutoFit/>
          </a:bodyPr>
          <a:lstStyle/>
          <a:p>
            <a:r>
              <a:rPr lang="en-US" sz="1400" dirty="0"/>
              <a:t>Agar. Efficacy of Oral Risperidone, Haloperidol, or Placebo for symptoms of Delirium… JAMA Internal medicine. 2017 </a:t>
            </a:r>
          </a:p>
        </p:txBody>
      </p:sp>
    </p:spTree>
    <p:extLst>
      <p:ext uri="{BB962C8B-B14F-4D97-AF65-F5344CB8AC3E}">
        <p14:creationId xmlns:p14="http://schemas.microsoft.com/office/powerpoint/2010/main" val="201042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Secretions</a:t>
            </a:r>
          </a:p>
        </p:txBody>
      </p:sp>
      <p:sp>
        <p:nvSpPr>
          <p:cNvPr id="3" name="Content Placeholder 2"/>
          <p:cNvSpPr>
            <a:spLocks noGrp="1"/>
          </p:cNvSpPr>
          <p:nvPr>
            <p:ph idx="1"/>
          </p:nvPr>
        </p:nvSpPr>
        <p:spPr/>
        <p:txBody>
          <a:bodyPr>
            <a:normAutofit/>
          </a:bodyPr>
          <a:lstStyle/>
          <a:p>
            <a:r>
              <a:rPr lang="en-US" dirty="0"/>
              <a:t>Gurgling sound (aka, death rattle) c</a:t>
            </a:r>
            <a:r>
              <a:rPr lang="en-US" dirty="0">
                <a:solidFill>
                  <a:schemeClr val="tx1"/>
                </a:solidFill>
              </a:rPr>
              <a:t>aused by pooling of saliva in back of throat due to the body relaxing </a:t>
            </a:r>
          </a:p>
          <a:p>
            <a:r>
              <a:rPr lang="en-US" dirty="0">
                <a:solidFill>
                  <a:schemeClr val="tx1"/>
                </a:solidFill>
              </a:rPr>
              <a:t>Not distressing to patient</a:t>
            </a:r>
          </a:p>
          <a:p>
            <a:r>
              <a:rPr lang="en-US" b="1" dirty="0"/>
              <a:t>Management: </a:t>
            </a:r>
          </a:p>
          <a:p>
            <a:pPr lvl="1"/>
            <a:r>
              <a:rPr lang="en-US" dirty="0">
                <a:solidFill>
                  <a:schemeClr val="tx1"/>
                </a:solidFill>
              </a:rPr>
              <a:t>Provide </a:t>
            </a:r>
            <a:r>
              <a:rPr lang="en-US" u="sng" dirty="0">
                <a:solidFill>
                  <a:schemeClr val="tx1"/>
                </a:solidFill>
              </a:rPr>
              <a:t>anticipatory guidance and reassurance </a:t>
            </a:r>
          </a:p>
          <a:p>
            <a:pPr lvl="1"/>
            <a:r>
              <a:rPr lang="en-US" dirty="0"/>
              <a:t>Stop unnecessary volume (IVF, extra feeds/liquids, medications) </a:t>
            </a:r>
          </a:p>
          <a:p>
            <a:pPr lvl="1"/>
            <a:r>
              <a:rPr lang="en-US" dirty="0">
                <a:solidFill>
                  <a:schemeClr val="tx1"/>
                </a:solidFill>
              </a:rPr>
              <a:t>Atropine 1% eye drops given </a:t>
            </a:r>
            <a:r>
              <a:rPr lang="en-US" dirty="0"/>
              <a:t>sublingually</a:t>
            </a:r>
            <a:endParaRPr lang="en-US" dirty="0">
              <a:solidFill>
                <a:schemeClr val="tx1"/>
              </a:solidFill>
            </a:endParaRPr>
          </a:p>
          <a:p>
            <a:pPr lvl="1"/>
            <a:r>
              <a:rPr lang="en-US" dirty="0">
                <a:solidFill>
                  <a:schemeClr val="tx1"/>
                </a:solidFill>
              </a:rPr>
              <a:t>Hyoscyamine (0.125mg/1ml solution) </a:t>
            </a:r>
          </a:p>
          <a:p>
            <a:pPr lvl="1"/>
            <a:r>
              <a:rPr lang="en-US" dirty="0">
                <a:solidFill>
                  <a:schemeClr val="tx1"/>
                </a:solidFill>
              </a:rPr>
              <a:t>Glycopyrrolate</a:t>
            </a:r>
            <a:endParaRPr lang="en-US" dirty="0"/>
          </a:p>
        </p:txBody>
      </p:sp>
      <p:pic>
        <p:nvPicPr>
          <p:cNvPr id="4" name="Picture 3"/>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5347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on what families CAN do </a:t>
            </a:r>
          </a:p>
        </p:txBody>
      </p:sp>
      <p:sp>
        <p:nvSpPr>
          <p:cNvPr id="3" name="Content Placeholder 2"/>
          <p:cNvSpPr>
            <a:spLocks noGrp="1"/>
          </p:cNvSpPr>
          <p:nvPr>
            <p:ph idx="1"/>
          </p:nvPr>
        </p:nvSpPr>
        <p:spPr/>
        <p:txBody>
          <a:bodyPr>
            <a:normAutofit/>
          </a:bodyPr>
          <a:lstStyle/>
          <a:p>
            <a:r>
              <a:rPr lang="en-US" dirty="0"/>
              <a:t>Provide your child with the familiar voices, sounds, and touch that will comfort your daughter/son the most (read favorite books, psalms, listen to music, soothing smells)</a:t>
            </a:r>
          </a:p>
          <a:p>
            <a:pPr lvl="1"/>
            <a:r>
              <a:rPr lang="en-US" sz="2200" dirty="0"/>
              <a:t>Child life assistance</a:t>
            </a:r>
          </a:p>
          <a:p>
            <a:r>
              <a:rPr lang="en-US" dirty="0"/>
              <a:t>Continue to bathe, change the position of his/her body, and watch for signs of discomfort </a:t>
            </a:r>
          </a:p>
          <a:p>
            <a:r>
              <a:rPr lang="en-US" dirty="0"/>
              <a:t>Practice prayer, rituals and other cultural expressions of importance </a:t>
            </a:r>
          </a:p>
          <a:p>
            <a:pPr lvl="1"/>
            <a:r>
              <a:rPr lang="en-US" sz="2200" dirty="0"/>
              <a:t>Chaplain, home spiritual advisor assistance </a:t>
            </a:r>
          </a:p>
          <a:p>
            <a:r>
              <a:rPr lang="en-US" dirty="0"/>
              <a:t>Complementary therapies such as massage and Reiki are often welcomed by families as hands on healing of the child.</a:t>
            </a:r>
          </a:p>
          <a:p>
            <a:endParaRPr lang="en-US" dirty="0"/>
          </a:p>
        </p:txBody>
      </p:sp>
      <p:pic>
        <p:nvPicPr>
          <p:cNvPr id="4" name="Picture 3"/>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73652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E2BE3CD1-A8B1-994C-9772-C1AB30DCFEEC}"/>
              </a:ext>
            </a:extLst>
          </p:cNvPr>
          <p:cNvSpPr>
            <a:spLocks noGrp="1" noChangeArrowheads="1"/>
          </p:cNvSpPr>
          <p:nvPr>
            <p:ph idx="1"/>
          </p:nvPr>
        </p:nvSpPr>
        <p:spPr>
          <a:xfrm>
            <a:off x="581891" y="1432227"/>
            <a:ext cx="11610109" cy="4351338"/>
          </a:xfrm>
        </p:spPr>
        <p:txBody>
          <a:bodyPr/>
          <a:lstStyle/>
          <a:p>
            <a:pPr marL="914400" indent="-914400">
              <a:buFont typeface="+mj-lt"/>
              <a:buAutoNum type="arabicPeriod"/>
            </a:pPr>
            <a:r>
              <a:rPr lang="en-US" altLang="en-US" sz="4800" dirty="0"/>
              <a:t>Basic Science and Pathophysiology</a:t>
            </a:r>
          </a:p>
          <a:p>
            <a:pPr marL="914400" indent="-914400">
              <a:buFont typeface="+mj-lt"/>
              <a:buAutoNum type="arabicPeriod"/>
            </a:pPr>
            <a:r>
              <a:rPr lang="en-US" altLang="en-US" sz="4800" dirty="0">
                <a:solidFill>
                  <a:schemeClr val="accent1">
                    <a:lumMod val="20000"/>
                    <a:lumOff val="80000"/>
                  </a:schemeClr>
                </a:solidFill>
              </a:rPr>
              <a:t>Epidemiology and Risk Assessment</a:t>
            </a:r>
          </a:p>
          <a:p>
            <a:pPr marL="914400" indent="-914400">
              <a:buFont typeface="+mj-lt"/>
              <a:buAutoNum type="arabicPeriod"/>
            </a:pPr>
            <a:r>
              <a:rPr lang="en-US" altLang="en-US" sz="4800" dirty="0">
                <a:solidFill>
                  <a:schemeClr val="accent1">
                    <a:lumMod val="20000"/>
                    <a:lumOff val="80000"/>
                  </a:schemeClr>
                </a:solidFill>
              </a:rPr>
              <a:t>Diagnosis</a:t>
            </a:r>
          </a:p>
          <a:p>
            <a:pPr marL="914400" indent="-914400">
              <a:buFont typeface="+mj-lt"/>
              <a:buAutoNum type="arabicPeriod"/>
            </a:pPr>
            <a:r>
              <a:rPr lang="en-US" altLang="en-US" sz="4800" dirty="0">
                <a:solidFill>
                  <a:schemeClr val="accent1">
                    <a:lumMod val="20000"/>
                    <a:lumOff val="80000"/>
                  </a:schemeClr>
                </a:solidFill>
              </a:rPr>
              <a:t>Management and Treatment</a:t>
            </a:r>
          </a:p>
        </p:txBody>
      </p:sp>
      <p:pic>
        <p:nvPicPr>
          <p:cNvPr id="4" name="Picture 3"/>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219223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6276975"/>
            <a:ext cx="1857375" cy="581025"/>
          </a:xfrm>
          <a:prstGeom prst="rect">
            <a:avLst/>
          </a:prstGeom>
        </p:spPr>
      </p:pic>
      <p:pic>
        <p:nvPicPr>
          <p:cNvPr id="2" name="Picture 1">
            <a:extLst>
              <a:ext uri="{FF2B5EF4-FFF2-40B4-BE49-F238E27FC236}">
                <a16:creationId xmlns:a16="http://schemas.microsoft.com/office/drawing/2014/main" id="{7116806E-854B-4836-87B5-FF2DDA37FAA2}"/>
              </a:ext>
            </a:extLst>
          </p:cNvPr>
          <p:cNvPicPr>
            <a:picLocks noChangeAspect="1"/>
          </p:cNvPicPr>
          <p:nvPr/>
        </p:nvPicPr>
        <p:blipFill>
          <a:blip r:embed="rId4"/>
          <a:stretch>
            <a:fillRect/>
          </a:stretch>
        </p:blipFill>
        <p:spPr>
          <a:xfrm>
            <a:off x="2674952" y="0"/>
            <a:ext cx="5234971" cy="6858000"/>
          </a:xfrm>
          <a:prstGeom prst="rect">
            <a:avLst/>
          </a:prstGeom>
        </p:spPr>
      </p:pic>
      <p:pic>
        <p:nvPicPr>
          <p:cNvPr id="3" name="Picture 2">
            <a:extLst>
              <a:ext uri="{FF2B5EF4-FFF2-40B4-BE49-F238E27FC236}">
                <a16:creationId xmlns:a16="http://schemas.microsoft.com/office/drawing/2014/main" id="{244C65E8-2802-466D-840F-6C45E6F8EF88}"/>
              </a:ext>
            </a:extLst>
          </p:cNvPr>
          <p:cNvPicPr>
            <a:picLocks noChangeAspect="1"/>
          </p:cNvPicPr>
          <p:nvPr/>
        </p:nvPicPr>
        <p:blipFill>
          <a:blip r:embed="rId5"/>
          <a:stretch>
            <a:fillRect/>
          </a:stretch>
        </p:blipFill>
        <p:spPr>
          <a:xfrm>
            <a:off x="6899563" y="5384131"/>
            <a:ext cx="5006009" cy="1453087"/>
          </a:xfrm>
          <a:prstGeom prst="rect">
            <a:avLst/>
          </a:prstGeom>
        </p:spPr>
      </p:pic>
      <p:sp>
        <p:nvSpPr>
          <p:cNvPr id="4" name="Rectangle 3">
            <a:extLst>
              <a:ext uri="{FF2B5EF4-FFF2-40B4-BE49-F238E27FC236}">
                <a16:creationId xmlns:a16="http://schemas.microsoft.com/office/drawing/2014/main" id="{04BC14CB-556D-4F6D-AE84-8DCF73DA1888}"/>
              </a:ext>
            </a:extLst>
          </p:cNvPr>
          <p:cNvSpPr/>
          <p:nvPr/>
        </p:nvSpPr>
        <p:spPr>
          <a:xfrm>
            <a:off x="117647" y="6276975"/>
            <a:ext cx="4047005" cy="276999"/>
          </a:xfrm>
          <a:prstGeom prst="rect">
            <a:avLst/>
          </a:prstGeom>
          <a:solidFill>
            <a:schemeClr val="bg1"/>
          </a:solidFill>
        </p:spPr>
        <p:txBody>
          <a:bodyPr wrap="none">
            <a:spAutoFit/>
          </a:bodyPr>
          <a:lstStyle/>
          <a:p>
            <a:r>
              <a:rPr lang="en-US" sz="1200" dirty="0"/>
              <a:t>Copyright © 2018, Bridget Fowler Scullion. All right reserved. </a:t>
            </a:r>
          </a:p>
        </p:txBody>
      </p:sp>
    </p:spTree>
    <p:extLst>
      <p:ext uri="{BB962C8B-B14F-4D97-AF65-F5344CB8AC3E}">
        <p14:creationId xmlns:p14="http://schemas.microsoft.com/office/powerpoint/2010/main" val="321585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E2BE3CD1-A8B1-994C-9772-C1AB30DCFEEC}"/>
              </a:ext>
            </a:extLst>
          </p:cNvPr>
          <p:cNvSpPr>
            <a:spLocks noGrp="1" noChangeArrowheads="1"/>
          </p:cNvSpPr>
          <p:nvPr>
            <p:ph idx="1"/>
          </p:nvPr>
        </p:nvSpPr>
        <p:spPr>
          <a:xfrm>
            <a:off x="581891" y="1432227"/>
            <a:ext cx="11610109" cy="4351338"/>
          </a:xfrm>
        </p:spPr>
        <p:txBody>
          <a:bodyPr/>
          <a:lstStyle/>
          <a:p>
            <a:pPr marL="914400" indent="-914400">
              <a:buFont typeface="+mj-lt"/>
              <a:buAutoNum type="arabicPeriod"/>
            </a:pPr>
            <a:r>
              <a:rPr lang="en-US" altLang="en-US" sz="4800" dirty="0">
                <a:solidFill>
                  <a:schemeClr val="accent1">
                    <a:lumMod val="20000"/>
                    <a:lumOff val="80000"/>
                  </a:schemeClr>
                </a:solidFill>
              </a:rPr>
              <a:t>Basic Science and Pathophysiology</a:t>
            </a:r>
          </a:p>
          <a:p>
            <a:pPr marL="914400" indent="-914400">
              <a:buFont typeface="+mj-lt"/>
              <a:buAutoNum type="arabicPeriod"/>
            </a:pPr>
            <a:r>
              <a:rPr lang="en-US" altLang="en-US" sz="4800" dirty="0"/>
              <a:t>Epidemiology and Risk Assessment</a:t>
            </a:r>
          </a:p>
          <a:p>
            <a:pPr marL="914400" indent="-914400">
              <a:buFont typeface="+mj-lt"/>
              <a:buAutoNum type="arabicPeriod"/>
            </a:pPr>
            <a:r>
              <a:rPr lang="en-US" altLang="en-US" sz="4800" dirty="0">
                <a:solidFill>
                  <a:schemeClr val="accent1">
                    <a:lumMod val="20000"/>
                    <a:lumOff val="80000"/>
                  </a:schemeClr>
                </a:solidFill>
              </a:rPr>
              <a:t>Diagnosis</a:t>
            </a:r>
          </a:p>
          <a:p>
            <a:pPr marL="914400" indent="-914400">
              <a:buFont typeface="+mj-lt"/>
              <a:buAutoNum type="arabicPeriod"/>
            </a:pPr>
            <a:r>
              <a:rPr lang="en-US" altLang="en-US" sz="4800" dirty="0">
                <a:solidFill>
                  <a:schemeClr val="accent1">
                    <a:lumMod val="20000"/>
                    <a:lumOff val="80000"/>
                  </a:schemeClr>
                </a:solidFill>
              </a:rPr>
              <a:t>Management and Treatment</a:t>
            </a:r>
          </a:p>
        </p:txBody>
      </p:sp>
      <p:pic>
        <p:nvPicPr>
          <p:cNvPr id="3" name="Picture 2"/>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111419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5A42E-87F0-4B90-8F45-5AEB23E54558}"/>
              </a:ext>
            </a:extLst>
          </p:cNvPr>
          <p:cNvSpPr>
            <a:spLocks noGrp="1"/>
          </p:cNvSpPr>
          <p:nvPr>
            <p:ph type="title"/>
          </p:nvPr>
        </p:nvSpPr>
        <p:spPr/>
        <p:txBody>
          <a:bodyPr/>
          <a:lstStyle/>
          <a:p>
            <a:r>
              <a:rPr lang="en-US" dirty="0"/>
              <a:t>Treat underlying causes of n/v </a:t>
            </a:r>
          </a:p>
        </p:txBody>
      </p:sp>
      <p:sp>
        <p:nvSpPr>
          <p:cNvPr id="3" name="Content Placeholder 2">
            <a:extLst>
              <a:ext uri="{FF2B5EF4-FFF2-40B4-BE49-F238E27FC236}">
                <a16:creationId xmlns:a16="http://schemas.microsoft.com/office/drawing/2014/main" id="{95F7D629-59F7-4891-9B6F-14D12BB3F9EB}"/>
              </a:ext>
            </a:extLst>
          </p:cNvPr>
          <p:cNvSpPr>
            <a:spLocks noGrp="1"/>
          </p:cNvSpPr>
          <p:nvPr>
            <p:ph idx="1"/>
          </p:nvPr>
        </p:nvSpPr>
        <p:spPr/>
        <p:txBody>
          <a:bodyPr>
            <a:normAutofit fontScale="92500" lnSpcReduction="20000"/>
          </a:bodyPr>
          <a:lstStyle/>
          <a:p>
            <a:r>
              <a:rPr lang="en-US" sz="3333" dirty="0"/>
              <a:t>Common etiologies</a:t>
            </a:r>
          </a:p>
          <a:p>
            <a:pPr lvl="1">
              <a:lnSpc>
                <a:spcPct val="130000"/>
              </a:lnSpc>
            </a:pPr>
            <a:r>
              <a:rPr lang="en-US" sz="3000" dirty="0"/>
              <a:t>Meds: chemo, antibiotics, opioids</a:t>
            </a:r>
          </a:p>
          <a:p>
            <a:pPr lvl="1">
              <a:lnSpc>
                <a:spcPct val="130000"/>
              </a:lnSpc>
            </a:pPr>
            <a:r>
              <a:rPr lang="en-US" sz="3000" dirty="0"/>
              <a:t>GI: mucositis, thrush, GERD, obstruction, ileus, constipation</a:t>
            </a:r>
          </a:p>
          <a:p>
            <a:pPr lvl="1">
              <a:lnSpc>
                <a:spcPct val="130000"/>
              </a:lnSpc>
            </a:pPr>
            <a:r>
              <a:rPr lang="en-US" sz="3000" dirty="0"/>
              <a:t>Psych: Anticipatory n/v, uncontrolled pain, seizure</a:t>
            </a:r>
          </a:p>
          <a:p>
            <a:pPr lvl="1">
              <a:lnSpc>
                <a:spcPct val="130000"/>
              </a:lnSpc>
            </a:pPr>
            <a:r>
              <a:rPr lang="en-US" sz="3000" dirty="0"/>
              <a:t>CNS: </a:t>
            </a:r>
            <a:r>
              <a:rPr lang="en-US" sz="3000" dirty="0">
                <a:ea typeface="Wingdings"/>
                <a:cs typeface="Wingdings"/>
                <a:sym typeface="Wingdings"/>
              </a:rPr>
              <a:t></a:t>
            </a:r>
            <a:r>
              <a:rPr lang="en-US" sz="3000" dirty="0"/>
              <a:t> ICP, Vestibular activation, drug effect</a:t>
            </a:r>
          </a:p>
          <a:p>
            <a:pPr lvl="1">
              <a:lnSpc>
                <a:spcPct val="130000"/>
              </a:lnSpc>
            </a:pPr>
            <a:r>
              <a:rPr lang="en-US" sz="3000" dirty="0"/>
              <a:t>Metabolic: uremia, acidosis, hypercalcemia, hepatic/renal failure</a:t>
            </a:r>
          </a:p>
          <a:p>
            <a:pPr lvl="1">
              <a:lnSpc>
                <a:spcPct val="130000"/>
              </a:lnSpc>
            </a:pPr>
            <a:r>
              <a:rPr lang="en-US" sz="3000" dirty="0"/>
              <a:t>Endocrine: adrenal failure</a:t>
            </a:r>
          </a:p>
          <a:p>
            <a:pPr lvl="1">
              <a:lnSpc>
                <a:spcPct val="130000"/>
              </a:lnSpc>
            </a:pPr>
            <a:r>
              <a:rPr lang="en-US" sz="3000" dirty="0"/>
              <a:t>Cardiac: heart failure</a:t>
            </a:r>
          </a:p>
          <a:p>
            <a:endParaRPr lang="en-US" dirty="0"/>
          </a:p>
        </p:txBody>
      </p:sp>
      <p:pic>
        <p:nvPicPr>
          <p:cNvPr id="4" name="Picture 3"/>
          <p:cNvPicPr>
            <a:picLocks noChangeAspect="1"/>
          </p:cNvPicPr>
          <p:nvPr/>
        </p:nvPicPr>
        <p:blipFill>
          <a:blip r:embed="rId2"/>
          <a:stretch>
            <a:fillRect/>
          </a:stretch>
        </p:blipFill>
        <p:spPr>
          <a:xfrm>
            <a:off x="0" y="6276975"/>
            <a:ext cx="1857375" cy="581025"/>
          </a:xfrm>
          <a:prstGeom prst="rect">
            <a:avLst/>
          </a:prstGeom>
        </p:spPr>
      </p:pic>
    </p:spTree>
    <p:extLst>
      <p:ext uri="{BB962C8B-B14F-4D97-AF65-F5344CB8AC3E}">
        <p14:creationId xmlns:p14="http://schemas.microsoft.com/office/powerpoint/2010/main" val="352517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E2BE3CD1-A8B1-994C-9772-C1AB30DCFEEC}"/>
              </a:ext>
            </a:extLst>
          </p:cNvPr>
          <p:cNvSpPr>
            <a:spLocks noGrp="1" noChangeArrowheads="1"/>
          </p:cNvSpPr>
          <p:nvPr>
            <p:ph idx="1"/>
          </p:nvPr>
        </p:nvSpPr>
        <p:spPr>
          <a:xfrm>
            <a:off x="581891" y="1432227"/>
            <a:ext cx="11610109" cy="4351338"/>
          </a:xfrm>
        </p:spPr>
        <p:txBody>
          <a:bodyPr/>
          <a:lstStyle/>
          <a:p>
            <a:pPr marL="914400" indent="-914400">
              <a:buFont typeface="+mj-lt"/>
              <a:buAutoNum type="arabicPeriod"/>
            </a:pPr>
            <a:r>
              <a:rPr lang="en-US" altLang="en-US" sz="4800" dirty="0">
                <a:solidFill>
                  <a:schemeClr val="accent1">
                    <a:lumMod val="20000"/>
                    <a:lumOff val="80000"/>
                  </a:schemeClr>
                </a:solidFill>
              </a:rPr>
              <a:t>Basic Science and Pathophysiology</a:t>
            </a:r>
          </a:p>
          <a:p>
            <a:pPr marL="914400" indent="-914400">
              <a:buFont typeface="+mj-lt"/>
              <a:buAutoNum type="arabicPeriod"/>
            </a:pPr>
            <a:r>
              <a:rPr lang="en-US" altLang="en-US" sz="4800" dirty="0">
                <a:solidFill>
                  <a:schemeClr val="accent1">
                    <a:lumMod val="20000"/>
                    <a:lumOff val="80000"/>
                  </a:schemeClr>
                </a:solidFill>
              </a:rPr>
              <a:t>Epidemiology and Risk Assessment</a:t>
            </a:r>
          </a:p>
          <a:p>
            <a:pPr marL="914400" indent="-914400">
              <a:buFont typeface="+mj-lt"/>
              <a:buAutoNum type="arabicPeriod"/>
            </a:pPr>
            <a:r>
              <a:rPr lang="en-US" altLang="en-US" sz="4800" dirty="0"/>
              <a:t>Diagnosis</a:t>
            </a:r>
          </a:p>
          <a:p>
            <a:pPr marL="914400" indent="-914400">
              <a:buFont typeface="+mj-lt"/>
              <a:buAutoNum type="arabicPeriod"/>
            </a:pPr>
            <a:r>
              <a:rPr lang="en-US" altLang="en-US" sz="4800" dirty="0">
                <a:solidFill>
                  <a:schemeClr val="accent1">
                    <a:lumMod val="20000"/>
                    <a:lumOff val="80000"/>
                  </a:schemeClr>
                </a:solidFill>
              </a:rPr>
              <a:t>Management and Treatment</a:t>
            </a:r>
          </a:p>
        </p:txBody>
      </p:sp>
      <p:pic>
        <p:nvPicPr>
          <p:cNvPr id="3" name="Picture 2"/>
          <p:cNvPicPr>
            <a:picLocks noChangeAspect="1"/>
          </p:cNvPicPr>
          <p:nvPr/>
        </p:nvPicPr>
        <p:blipFill>
          <a:blip r:embed="rId3"/>
          <a:stretch>
            <a:fillRect/>
          </a:stretch>
        </p:blipFill>
        <p:spPr>
          <a:xfrm>
            <a:off x="0" y="6276975"/>
            <a:ext cx="1857375" cy="581025"/>
          </a:xfrm>
          <a:prstGeom prst="rect">
            <a:avLst/>
          </a:prstGeom>
        </p:spPr>
      </p:pic>
    </p:spTree>
    <p:extLst>
      <p:ext uri="{BB962C8B-B14F-4D97-AF65-F5344CB8AC3E}">
        <p14:creationId xmlns:p14="http://schemas.microsoft.com/office/powerpoint/2010/main" val="2890863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9A214DB234C54691908C6F3DF6D4DB" ma:contentTypeVersion="16" ma:contentTypeDescription="Create a new document." ma:contentTypeScope="" ma:versionID="50ed737f5f2bd7ceaa98a187e0ccaa75">
  <xsd:schema xmlns:xsd="http://www.w3.org/2001/XMLSchema" xmlns:xs="http://www.w3.org/2001/XMLSchema" xmlns:p="http://schemas.microsoft.com/office/2006/metadata/properties" xmlns:ns2="5e0533bb-bfdf-45c4-9e5c-1558b0841ffd" xmlns:ns3="9c46be9e-554d-43f0-bc75-21fbb32bf30c" targetNamespace="http://schemas.microsoft.com/office/2006/metadata/properties" ma:root="true" ma:fieldsID="23697daaef9795037ab5ec31f3c509ee" ns2:_="" ns3:_="">
    <xsd:import namespace="5e0533bb-bfdf-45c4-9e5c-1558b0841ffd"/>
    <xsd:import namespace="9c46be9e-554d-43f0-bc75-21fbb32bf3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0533bb-bfdf-45c4-9e5c-1558b0841f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f2caf26-25ad-42a2-bb61-6898ce245ac9}" ma:internalName="TaxCatchAll" ma:showField="CatchAllData" ma:web="5e0533bb-bfdf-45c4-9e5c-1558b0841f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46be9e-554d-43f0-bc75-21fbb32bf30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e17280-6357-4f01-98d8-aff652f5469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e0533bb-bfdf-45c4-9e5c-1558b0841ffd" xsi:nil="true"/>
    <lcf76f155ced4ddcb4097134ff3c332f xmlns="9c46be9e-554d-43f0-bc75-21fbb32bf30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DBDADC-B80E-4CA8-B566-1344888948C0}"/>
</file>

<file path=customXml/itemProps2.xml><?xml version="1.0" encoding="utf-8"?>
<ds:datastoreItem xmlns:ds="http://schemas.openxmlformats.org/officeDocument/2006/customXml" ds:itemID="{4F67B1B8-525C-4858-A851-435C69E75AD2}"/>
</file>

<file path=customXml/itemProps3.xml><?xml version="1.0" encoding="utf-8"?>
<ds:datastoreItem xmlns:ds="http://schemas.openxmlformats.org/officeDocument/2006/customXml" ds:itemID="{5D12A546-3891-425D-8364-53296B1D4CCE}"/>
</file>

<file path=docProps/app.xml><?xml version="1.0" encoding="utf-8"?>
<Properties xmlns="http://schemas.openxmlformats.org/officeDocument/2006/extended-properties" xmlns:vt="http://schemas.openxmlformats.org/officeDocument/2006/docPropsVTypes">
  <TotalTime>465</TotalTime>
  <Words>3964</Words>
  <Application>Microsoft Office PowerPoint</Application>
  <PresentationFormat>Widescreen</PresentationFormat>
  <Paragraphs>527</Paragraphs>
  <Slides>47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vt:lpstr>
      <vt:lpstr>Calibri Light</vt:lpstr>
      <vt:lpstr>Office Theme</vt:lpstr>
      <vt:lpstr>Supportive Care –  Anti-emetics, pain,  palliative &amp; end-of-life care </vt:lpstr>
      <vt:lpstr>This talk will follow the topical structure suggested by the ABP (sometimes…):</vt:lpstr>
      <vt:lpstr>PowerPoint Presentation</vt:lpstr>
      <vt:lpstr>Outline </vt:lpstr>
      <vt:lpstr>PowerPoint Presentation</vt:lpstr>
      <vt:lpstr>PowerPoint Presentation</vt:lpstr>
      <vt:lpstr>PowerPoint Presentation</vt:lpstr>
      <vt:lpstr>Treat underlying causes of n/v </vt:lpstr>
      <vt:lpstr>PowerPoint Presentation</vt:lpstr>
      <vt:lpstr>Diagnosis </vt:lpstr>
      <vt:lpstr>PowerPoint Presentation</vt:lpstr>
      <vt:lpstr>Integrative and Supportive Therapies </vt:lpstr>
      <vt:lpstr>Pharmacologic therapies </vt:lpstr>
      <vt:lpstr>PowerPoint Presentation</vt:lpstr>
      <vt:lpstr>PowerPoint Presentation</vt:lpstr>
      <vt:lpstr>PowerPoint Presentation</vt:lpstr>
      <vt:lpstr>PowerPoint Presentation</vt:lpstr>
      <vt:lpstr>Outline </vt:lpstr>
      <vt:lpstr>Pain</vt:lpstr>
      <vt:lpstr>Physiology of Pain</vt:lpstr>
      <vt:lpstr>Physiology of Pain</vt:lpstr>
      <vt:lpstr>Duration of Pain</vt:lpstr>
      <vt:lpstr>Pain Measurement Tools</vt:lpstr>
      <vt:lpstr>Management: Nociceptive Pain</vt:lpstr>
      <vt:lpstr>Management: Nociceptive Pain</vt:lpstr>
      <vt:lpstr>Opioid Side Effects</vt:lpstr>
      <vt:lpstr>Why to Rotate Opioids</vt:lpstr>
      <vt:lpstr>Opioid Terminology</vt:lpstr>
      <vt:lpstr>Management: Neuropathic Pain</vt:lpstr>
      <vt:lpstr>Other Approaches to Pain</vt:lpstr>
      <vt:lpstr>Outline </vt:lpstr>
      <vt:lpstr>What is Palliative Care?</vt:lpstr>
      <vt:lpstr>Standard of Care</vt:lpstr>
      <vt:lpstr>Core Ideals of Palliative Care  </vt:lpstr>
      <vt:lpstr>Palliative Care Misconceptions </vt:lpstr>
      <vt:lpstr>Timing of Palliative Care</vt:lpstr>
      <vt:lpstr>Timing of Palliative Care</vt:lpstr>
      <vt:lpstr>Key Components of Palliative Care</vt:lpstr>
      <vt:lpstr>Symptoms</vt:lpstr>
      <vt:lpstr>Symptoms at the End of Life</vt:lpstr>
      <vt:lpstr>Changes at the End of Life </vt:lpstr>
      <vt:lpstr>End-of-life management  </vt:lpstr>
      <vt:lpstr>Pain Management at End of Life</vt:lpstr>
      <vt:lpstr>Dyspnea  </vt:lpstr>
      <vt:lpstr>“Terminal” delirium </vt:lpstr>
      <vt:lpstr>Secretions</vt:lpstr>
      <vt:lpstr>Focus on what families CAN do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Brock, Katharine</dc:creator>
  <cp:lastModifiedBy>Jerrod Liveoak</cp:lastModifiedBy>
  <cp:revision>24</cp:revision>
  <cp:lastPrinted>2020-12-16T23:49:01Z</cp:lastPrinted>
  <dcterms:created xsi:type="dcterms:W3CDTF">2020-10-02T15:36:06Z</dcterms:created>
  <dcterms:modified xsi:type="dcterms:W3CDTF">2020-12-16T23:53:19Z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0x010100579A214DB234C54691908C6F3DF6D4DB</vt:lpwstr>
  </property>
  <property fmtid="{D5CDD505-2E9C-101B-9397-08002B2CF9AE}" pid="3" name="Order">
    <vt:r8>100</vt:r8>
  </property>
  <property fmtid="{D5CDD505-2E9C-101B-9397-08002B2CF9AE}" pid="4" name="MediaServiceImageTags">
    <vt:lpwstr/>
  </property>
</Properties>
</file>