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257" r:id="rId3"/>
    <p:sldId id="267" r:id="rId4"/>
    <p:sldId id="258" r:id="rId5"/>
    <p:sldId id="259" r:id="rId6"/>
    <p:sldId id="270" r:id="rId7"/>
    <p:sldId id="260" r:id="rId8"/>
    <p:sldId id="275" r:id="rId9"/>
    <p:sldId id="277" r:id="rId10"/>
    <p:sldId id="271" r:id="rId11"/>
    <p:sldId id="276" r:id="rId12"/>
    <p:sldId id="272" r:id="rId13"/>
    <p:sldId id="273" r:id="rId14"/>
    <p:sldId id="274" r:id="rId15"/>
    <p:sldId id="263" r:id="rId16"/>
    <p:sldId id="280" r:id="rId17"/>
    <p:sldId id="269" r:id="rId18"/>
    <p:sldId id="294" r:id="rId19"/>
    <p:sldId id="282" r:id="rId20"/>
    <p:sldId id="283" r:id="rId21"/>
    <p:sldId id="285" r:id="rId22"/>
    <p:sldId id="284" r:id="rId23"/>
    <p:sldId id="264" r:id="rId24"/>
    <p:sldId id="261" r:id="rId25"/>
    <p:sldId id="286" r:id="rId26"/>
    <p:sldId id="265" r:id="rId27"/>
    <p:sldId id="289" r:id="rId28"/>
    <p:sldId id="290" r:id="rId29"/>
    <p:sldId id="288" r:id="rId30"/>
    <p:sldId id="296" r:id="rId31"/>
    <p:sldId id="293" r:id="rId32"/>
    <p:sldId id="279" r:id="rId33"/>
    <p:sldId id="287" r:id="rId34"/>
    <p:sldId id="298" r:id="rId35"/>
    <p:sldId id="301" r:id="rId36"/>
    <p:sldId id="300" r:id="rId37"/>
    <p:sldId id="302" r:id="rId38"/>
    <p:sldId id="308" r:id="rId39"/>
    <p:sldId id="309" r:id="rId40"/>
    <p:sldId id="303" r:id="rId41"/>
    <p:sldId id="304" r:id="rId42"/>
    <p:sldId id="305" r:id="rId43"/>
    <p:sldId id="306" r:id="rId44"/>
    <p:sldId id="307" r:id="rId45"/>
    <p:sldId id="316" r:id="rId46"/>
    <p:sldId id="311" r:id="rId47"/>
    <p:sldId id="312" r:id="rId48"/>
    <p:sldId id="313" r:id="rId49"/>
    <p:sldId id="314" r:id="rId50"/>
    <p:sldId id="297" r:id="rId51"/>
    <p:sldId id="317" r:id="rId52"/>
    <p:sldId id="295" r:id="rId53"/>
    <p:sldId id="315" r:id="rId54"/>
    <p:sldId id="268" r:id="rId55"/>
    <p:sldId id="319" r:id="rId56"/>
    <p:sldId id="320" r:id="rId57"/>
    <p:sldId id="321" r:id="rId58"/>
    <p:sldId id="322" r:id="rId59"/>
    <p:sldId id="323" r:id="rId60"/>
    <p:sldId id="327" r:id="rId61"/>
    <p:sldId id="328" r:id="rId62"/>
    <p:sldId id="335" r:id="rId63"/>
    <p:sldId id="329" r:id="rId64"/>
    <p:sldId id="330" r:id="rId65"/>
    <p:sldId id="334" r:id="rId66"/>
    <p:sldId id="332" r:id="rId67"/>
    <p:sldId id="333" r:id="rId68"/>
    <p:sldId id="326" r:id="rId69"/>
    <p:sldId id="336" r:id="rId70"/>
    <p:sldId id="338" r:id="rId71"/>
    <p:sldId id="34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21" autoAdjust="0"/>
  </p:normalViewPr>
  <p:slideViewPr>
    <p:cSldViewPr snapToGrid="0">
      <p:cViewPr varScale="1">
        <p:scale>
          <a:sx n="116" d="100"/>
          <a:sy n="116" d="100"/>
        </p:scale>
        <p:origin x="390" y="9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AF4E1-F8D3-4817-BB7D-BA711392957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8A0D5F8D-3333-4913-976D-035811251E75}">
      <dgm:prSet phldrT="[Text]"/>
      <dgm:spPr/>
      <dgm:t>
        <a:bodyPr/>
        <a:lstStyle/>
        <a:p>
          <a:r>
            <a:rPr lang="en-US" dirty="0"/>
            <a:t>Targeted Therapies</a:t>
          </a:r>
        </a:p>
      </dgm:t>
    </dgm:pt>
    <dgm:pt modelId="{5B435057-ADD0-4D92-B61F-475FE3173A1F}" type="parTrans" cxnId="{5002BE65-5810-48D2-ABC5-5617F42B722D}">
      <dgm:prSet/>
      <dgm:spPr/>
      <dgm:t>
        <a:bodyPr/>
        <a:lstStyle/>
        <a:p>
          <a:endParaRPr lang="en-US"/>
        </a:p>
      </dgm:t>
    </dgm:pt>
    <dgm:pt modelId="{31BC0505-2823-4ADA-9A61-8A128800CF86}" type="sibTrans" cxnId="{5002BE65-5810-48D2-ABC5-5617F42B722D}">
      <dgm:prSet/>
      <dgm:spPr/>
      <dgm:t>
        <a:bodyPr/>
        <a:lstStyle/>
        <a:p>
          <a:endParaRPr lang="en-US"/>
        </a:p>
      </dgm:t>
    </dgm:pt>
    <dgm:pt modelId="{C96404D5-7D73-46B0-9882-643DC6BF3F78}">
      <dgm:prSet phldrT="[Text]"/>
      <dgm:spPr/>
      <dgm:t>
        <a:bodyPr/>
        <a:lstStyle/>
        <a:p>
          <a:r>
            <a:rPr lang="en-US" dirty="0"/>
            <a:t>Differentiating Agents</a:t>
          </a:r>
        </a:p>
      </dgm:t>
    </dgm:pt>
    <dgm:pt modelId="{4E76E032-9571-4B9D-9BCB-50F91F312A68}" type="parTrans" cxnId="{1011EDB3-B169-40FF-A5C4-8E4C7957A488}">
      <dgm:prSet/>
      <dgm:spPr/>
      <dgm:t>
        <a:bodyPr/>
        <a:lstStyle/>
        <a:p>
          <a:endParaRPr lang="en-US"/>
        </a:p>
      </dgm:t>
    </dgm:pt>
    <dgm:pt modelId="{62A7B1A3-18AC-40EB-B010-D6B54815DED2}" type="sibTrans" cxnId="{1011EDB3-B169-40FF-A5C4-8E4C7957A488}">
      <dgm:prSet/>
      <dgm:spPr/>
      <dgm:t>
        <a:bodyPr/>
        <a:lstStyle/>
        <a:p>
          <a:endParaRPr lang="en-US"/>
        </a:p>
      </dgm:t>
    </dgm:pt>
    <dgm:pt modelId="{0D821F1D-051E-470B-A8EE-38FC2767DB94}">
      <dgm:prSet phldrT="[Text]"/>
      <dgm:spPr/>
      <dgm:t>
        <a:bodyPr/>
        <a:lstStyle/>
        <a:p>
          <a:r>
            <a:rPr lang="en-US" dirty="0"/>
            <a:t>Epigenetic Reprogramming</a:t>
          </a:r>
        </a:p>
      </dgm:t>
    </dgm:pt>
    <dgm:pt modelId="{588DC062-D30C-4F3B-80FF-9EA4129BE2AA}" type="parTrans" cxnId="{03BABBD8-19FC-4E79-9D4C-2595658C9F70}">
      <dgm:prSet/>
      <dgm:spPr/>
      <dgm:t>
        <a:bodyPr/>
        <a:lstStyle/>
        <a:p>
          <a:endParaRPr lang="en-US"/>
        </a:p>
      </dgm:t>
    </dgm:pt>
    <dgm:pt modelId="{01AC5758-D49B-49DE-B009-FDC9B6141385}" type="sibTrans" cxnId="{03BABBD8-19FC-4E79-9D4C-2595658C9F70}">
      <dgm:prSet/>
      <dgm:spPr/>
      <dgm:t>
        <a:bodyPr/>
        <a:lstStyle/>
        <a:p>
          <a:endParaRPr lang="en-US"/>
        </a:p>
      </dgm:t>
    </dgm:pt>
    <dgm:pt modelId="{815B36C2-5C92-4D31-A282-7A21BBDBA99C}">
      <dgm:prSet phldrT="[Text]"/>
      <dgm:spPr/>
      <dgm:t>
        <a:bodyPr/>
        <a:lstStyle/>
        <a:p>
          <a:r>
            <a:rPr lang="en-US" dirty="0"/>
            <a:t>Immune Checkpoint Inhibitors</a:t>
          </a:r>
        </a:p>
      </dgm:t>
    </dgm:pt>
    <dgm:pt modelId="{14B4F3C1-D96F-4DD1-B985-EEF506DAF4F9}" type="parTrans" cxnId="{90B9D73E-7E0D-44B3-9B0B-EFB28BE702A0}">
      <dgm:prSet/>
      <dgm:spPr/>
      <dgm:t>
        <a:bodyPr/>
        <a:lstStyle/>
        <a:p>
          <a:endParaRPr lang="en-US"/>
        </a:p>
      </dgm:t>
    </dgm:pt>
    <dgm:pt modelId="{C389CF02-9FD4-4AA9-A278-A91890849534}" type="sibTrans" cxnId="{90B9D73E-7E0D-44B3-9B0B-EFB28BE702A0}">
      <dgm:prSet/>
      <dgm:spPr/>
      <dgm:t>
        <a:bodyPr/>
        <a:lstStyle/>
        <a:p>
          <a:endParaRPr lang="en-US"/>
        </a:p>
      </dgm:t>
    </dgm:pt>
    <dgm:pt modelId="{95AB7BB1-76A8-4290-A000-9B1D1B8F6A59}">
      <dgm:prSet/>
      <dgm:spPr/>
      <dgm:t>
        <a:bodyPr/>
        <a:lstStyle/>
        <a:p>
          <a:r>
            <a:rPr lang="en-US" dirty="0"/>
            <a:t>Anti-Angiogenic Therapy</a:t>
          </a:r>
        </a:p>
      </dgm:t>
    </dgm:pt>
    <dgm:pt modelId="{ED97471E-23C8-4A4D-8B70-6696E3BAEF5D}" type="parTrans" cxnId="{65BF18E5-E525-427A-B48F-43F8340E6EA2}">
      <dgm:prSet/>
      <dgm:spPr/>
      <dgm:t>
        <a:bodyPr/>
        <a:lstStyle/>
        <a:p>
          <a:endParaRPr lang="en-US"/>
        </a:p>
      </dgm:t>
    </dgm:pt>
    <dgm:pt modelId="{9ECF7450-E4D0-4453-9483-805C023BE1F4}" type="sibTrans" cxnId="{65BF18E5-E525-427A-B48F-43F8340E6EA2}">
      <dgm:prSet/>
      <dgm:spPr/>
      <dgm:t>
        <a:bodyPr/>
        <a:lstStyle/>
        <a:p>
          <a:endParaRPr lang="en-US"/>
        </a:p>
      </dgm:t>
    </dgm:pt>
    <dgm:pt modelId="{C3F00CC9-BC9D-4C8B-8AA0-C13AA2856780}">
      <dgm:prSet phldrT="[Text]"/>
      <dgm:spPr/>
      <dgm:t>
        <a:bodyPr/>
        <a:lstStyle/>
        <a:p>
          <a:r>
            <a:rPr lang="en-US" dirty="0"/>
            <a:t>Chemotherapy and Radiation</a:t>
          </a:r>
        </a:p>
      </dgm:t>
    </dgm:pt>
    <dgm:pt modelId="{4A5B1645-F9F5-4D17-B267-A9D96C851E5A}" type="parTrans" cxnId="{A2024730-D073-4A79-A108-D094C125B551}">
      <dgm:prSet/>
      <dgm:spPr/>
      <dgm:t>
        <a:bodyPr/>
        <a:lstStyle/>
        <a:p>
          <a:endParaRPr lang="en-US"/>
        </a:p>
      </dgm:t>
    </dgm:pt>
    <dgm:pt modelId="{08393071-853B-4A7B-B328-5E5F298B37BF}" type="sibTrans" cxnId="{A2024730-D073-4A79-A108-D094C125B551}">
      <dgm:prSet/>
      <dgm:spPr/>
      <dgm:t>
        <a:bodyPr/>
        <a:lstStyle/>
        <a:p>
          <a:endParaRPr lang="en-US"/>
        </a:p>
      </dgm:t>
    </dgm:pt>
    <dgm:pt modelId="{A9C6C168-A84A-4435-893F-9766792B06AE}" type="pres">
      <dgm:prSet presAssocID="{041AF4E1-F8D3-4817-BB7D-BA7113929572}" presName="Name0" presStyleCnt="0">
        <dgm:presLayoutVars>
          <dgm:chMax val="7"/>
          <dgm:resizeHandles val="exact"/>
        </dgm:presLayoutVars>
      </dgm:prSet>
      <dgm:spPr/>
      <dgm:t>
        <a:bodyPr/>
        <a:lstStyle/>
        <a:p>
          <a:endParaRPr lang="en-US"/>
        </a:p>
      </dgm:t>
    </dgm:pt>
    <dgm:pt modelId="{811EE18B-02F1-4C73-9BFD-1ED18916B478}" type="pres">
      <dgm:prSet presAssocID="{041AF4E1-F8D3-4817-BB7D-BA7113929572}" presName="comp1" presStyleCnt="0"/>
      <dgm:spPr/>
    </dgm:pt>
    <dgm:pt modelId="{0407FA2B-3156-441F-BF24-5D8E86090A0B}" type="pres">
      <dgm:prSet presAssocID="{041AF4E1-F8D3-4817-BB7D-BA7113929572}" presName="circle1" presStyleLbl="node1" presStyleIdx="0" presStyleCnt="6" custLinFactNeighborX="1125"/>
      <dgm:spPr/>
      <dgm:t>
        <a:bodyPr/>
        <a:lstStyle/>
        <a:p>
          <a:endParaRPr lang="en-US"/>
        </a:p>
      </dgm:t>
    </dgm:pt>
    <dgm:pt modelId="{B0BB2FDC-911E-4073-B427-65040FA525DD}" type="pres">
      <dgm:prSet presAssocID="{041AF4E1-F8D3-4817-BB7D-BA7113929572}" presName="c1text" presStyleLbl="node1" presStyleIdx="0" presStyleCnt="6">
        <dgm:presLayoutVars>
          <dgm:bulletEnabled val="1"/>
        </dgm:presLayoutVars>
      </dgm:prSet>
      <dgm:spPr/>
      <dgm:t>
        <a:bodyPr/>
        <a:lstStyle/>
        <a:p>
          <a:endParaRPr lang="en-US"/>
        </a:p>
      </dgm:t>
    </dgm:pt>
    <dgm:pt modelId="{39175FDB-6E45-4391-8882-E7DCB2BF1C1B}" type="pres">
      <dgm:prSet presAssocID="{041AF4E1-F8D3-4817-BB7D-BA7113929572}" presName="comp2" presStyleCnt="0"/>
      <dgm:spPr/>
    </dgm:pt>
    <dgm:pt modelId="{C72CB5A7-049F-428B-AC9E-C0C82EB44F22}" type="pres">
      <dgm:prSet presAssocID="{041AF4E1-F8D3-4817-BB7D-BA7113929572}" presName="circle2" presStyleLbl="node1" presStyleIdx="1" presStyleCnt="6"/>
      <dgm:spPr/>
      <dgm:t>
        <a:bodyPr/>
        <a:lstStyle/>
        <a:p>
          <a:endParaRPr lang="en-US"/>
        </a:p>
      </dgm:t>
    </dgm:pt>
    <dgm:pt modelId="{16A84992-0C3E-4306-80AD-9B406714CB66}" type="pres">
      <dgm:prSet presAssocID="{041AF4E1-F8D3-4817-BB7D-BA7113929572}" presName="c2text" presStyleLbl="node1" presStyleIdx="1" presStyleCnt="6">
        <dgm:presLayoutVars>
          <dgm:bulletEnabled val="1"/>
        </dgm:presLayoutVars>
      </dgm:prSet>
      <dgm:spPr/>
      <dgm:t>
        <a:bodyPr/>
        <a:lstStyle/>
        <a:p>
          <a:endParaRPr lang="en-US"/>
        </a:p>
      </dgm:t>
    </dgm:pt>
    <dgm:pt modelId="{E67230CC-7F1D-4BE7-A9B9-7EF01F6128F7}" type="pres">
      <dgm:prSet presAssocID="{041AF4E1-F8D3-4817-BB7D-BA7113929572}" presName="comp3" presStyleCnt="0"/>
      <dgm:spPr/>
    </dgm:pt>
    <dgm:pt modelId="{E3BBAD02-4919-4AF2-ABE3-4DE84F805354}" type="pres">
      <dgm:prSet presAssocID="{041AF4E1-F8D3-4817-BB7D-BA7113929572}" presName="circle3" presStyleLbl="node1" presStyleIdx="2" presStyleCnt="6"/>
      <dgm:spPr/>
      <dgm:t>
        <a:bodyPr/>
        <a:lstStyle/>
        <a:p>
          <a:endParaRPr lang="en-US"/>
        </a:p>
      </dgm:t>
    </dgm:pt>
    <dgm:pt modelId="{E0611E6D-E469-4658-B9C8-8F49B893B1F8}" type="pres">
      <dgm:prSet presAssocID="{041AF4E1-F8D3-4817-BB7D-BA7113929572}" presName="c3text" presStyleLbl="node1" presStyleIdx="2" presStyleCnt="6">
        <dgm:presLayoutVars>
          <dgm:bulletEnabled val="1"/>
        </dgm:presLayoutVars>
      </dgm:prSet>
      <dgm:spPr/>
      <dgm:t>
        <a:bodyPr/>
        <a:lstStyle/>
        <a:p>
          <a:endParaRPr lang="en-US"/>
        </a:p>
      </dgm:t>
    </dgm:pt>
    <dgm:pt modelId="{62B36EE1-4EA1-496D-840A-E11D059A9F4A}" type="pres">
      <dgm:prSet presAssocID="{041AF4E1-F8D3-4817-BB7D-BA7113929572}" presName="comp4" presStyleCnt="0"/>
      <dgm:spPr/>
    </dgm:pt>
    <dgm:pt modelId="{9BC788F2-8B21-4F31-B9FA-BC5B77641864}" type="pres">
      <dgm:prSet presAssocID="{041AF4E1-F8D3-4817-BB7D-BA7113929572}" presName="circle4" presStyleLbl="node1" presStyleIdx="3" presStyleCnt="6"/>
      <dgm:spPr/>
      <dgm:t>
        <a:bodyPr/>
        <a:lstStyle/>
        <a:p>
          <a:endParaRPr lang="en-US"/>
        </a:p>
      </dgm:t>
    </dgm:pt>
    <dgm:pt modelId="{D00A6F08-F8BC-42E6-B507-7DC6F233F0DD}" type="pres">
      <dgm:prSet presAssocID="{041AF4E1-F8D3-4817-BB7D-BA7113929572}" presName="c4text" presStyleLbl="node1" presStyleIdx="3" presStyleCnt="6">
        <dgm:presLayoutVars>
          <dgm:bulletEnabled val="1"/>
        </dgm:presLayoutVars>
      </dgm:prSet>
      <dgm:spPr/>
      <dgm:t>
        <a:bodyPr/>
        <a:lstStyle/>
        <a:p>
          <a:endParaRPr lang="en-US"/>
        </a:p>
      </dgm:t>
    </dgm:pt>
    <dgm:pt modelId="{3B0E8B0B-822E-4EF5-94B9-EC4A621BB4F7}" type="pres">
      <dgm:prSet presAssocID="{041AF4E1-F8D3-4817-BB7D-BA7113929572}" presName="comp5" presStyleCnt="0"/>
      <dgm:spPr/>
    </dgm:pt>
    <dgm:pt modelId="{5C146D59-BCF5-4428-8EC6-4741E3D58D98}" type="pres">
      <dgm:prSet presAssocID="{041AF4E1-F8D3-4817-BB7D-BA7113929572}" presName="circle5" presStyleLbl="node1" presStyleIdx="4" presStyleCnt="6"/>
      <dgm:spPr/>
      <dgm:t>
        <a:bodyPr/>
        <a:lstStyle/>
        <a:p>
          <a:endParaRPr lang="en-US"/>
        </a:p>
      </dgm:t>
    </dgm:pt>
    <dgm:pt modelId="{12E57E3A-90D9-4BA2-873E-86DAC0CE601D}" type="pres">
      <dgm:prSet presAssocID="{041AF4E1-F8D3-4817-BB7D-BA7113929572}" presName="c5text" presStyleLbl="node1" presStyleIdx="4" presStyleCnt="6">
        <dgm:presLayoutVars>
          <dgm:bulletEnabled val="1"/>
        </dgm:presLayoutVars>
      </dgm:prSet>
      <dgm:spPr/>
      <dgm:t>
        <a:bodyPr/>
        <a:lstStyle/>
        <a:p>
          <a:endParaRPr lang="en-US"/>
        </a:p>
      </dgm:t>
    </dgm:pt>
    <dgm:pt modelId="{07709019-3FF5-4759-A79F-4E9089A17C0C}" type="pres">
      <dgm:prSet presAssocID="{041AF4E1-F8D3-4817-BB7D-BA7113929572}" presName="comp6" presStyleCnt="0"/>
      <dgm:spPr/>
    </dgm:pt>
    <dgm:pt modelId="{5FA8FA1E-C70A-4C5F-B27C-723F3822E5EE}" type="pres">
      <dgm:prSet presAssocID="{041AF4E1-F8D3-4817-BB7D-BA7113929572}" presName="circle6" presStyleLbl="node1" presStyleIdx="5" presStyleCnt="6"/>
      <dgm:spPr/>
      <dgm:t>
        <a:bodyPr/>
        <a:lstStyle/>
        <a:p>
          <a:endParaRPr lang="en-US"/>
        </a:p>
      </dgm:t>
    </dgm:pt>
    <dgm:pt modelId="{8E2554BF-DF21-4091-862F-2D8092CB938B}" type="pres">
      <dgm:prSet presAssocID="{041AF4E1-F8D3-4817-BB7D-BA7113929572}" presName="c6text" presStyleLbl="node1" presStyleIdx="5" presStyleCnt="6">
        <dgm:presLayoutVars>
          <dgm:bulletEnabled val="1"/>
        </dgm:presLayoutVars>
      </dgm:prSet>
      <dgm:spPr/>
      <dgm:t>
        <a:bodyPr/>
        <a:lstStyle/>
        <a:p>
          <a:endParaRPr lang="en-US"/>
        </a:p>
      </dgm:t>
    </dgm:pt>
  </dgm:ptLst>
  <dgm:cxnLst>
    <dgm:cxn modelId="{1011EDB3-B169-40FF-A5C4-8E4C7957A488}" srcId="{041AF4E1-F8D3-4817-BB7D-BA7113929572}" destId="{C96404D5-7D73-46B0-9882-643DC6BF3F78}" srcOrd="3" destOrd="0" parTransId="{4E76E032-9571-4B9D-9BCB-50F91F312A68}" sibTransId="{62A7B1A3-18AC-40EB-B010-D6B54815DED2}"/>
    <dgm:cxn modelId="{94E9924F-7607-4AAB-9C6A-12481645784C}" type="presOf" srcId="{0D821F1D-051E-470B-A8EE-38FC2767DB94}" destId="{5C146D59-BCF5-4428-8EC6-4741E3D58D98}" srcOrd="0" destOrd="0" presId="urn:microsoft.com/office/officeart/2005/8/layout/venn2"/>
    <dgm:cxn modelId="{88B0A2B1-FC1F-4997-AD16-C054D214F196}" type="presOf" srcId="{C96404D5-7D73-46B0-9882-643DC6BF3F78}" destId="{D00A6F08-F8BC-42E6-B507-7DC6F233F0DD}" srcOrd="1" destOrd="0" presId="urn:microsoft.com/office/officeart/2005/8/layout/venn2"/>
    <dgm:cxn modelId="{B4C9D35A-A6E9-47C2-AEA1-37C18253FC9C}" type="presOf" srcId="{C96404D5-7D73-46B0-9882-643DC6BF3F78}" destId="{9BC788F2-8B21-4F31-B9FA-BC5B77641864}" srcOrd="0" destOrd="0" presId="urn:microsoft.com/office/officeart/2005/8/layout/venn2"/>
    <dgm:cxn modelId="{B4BA062C-A2C0-4C9F-A70C-86FF839F108B}" type="presOf" srcId="{8A0D5F8D-3333-4913-976D-035811251E75}" destId="{B0BB2FDC-911E-4073-B427-65040FA525DD}" srcOrd="1" destOrd="0" presId="urn:microsoft.com/office/officeart/2005/8/layout/venn2"/>
    <dgm:cxn modelId="{7BF26B4C-81AF-489A-AD84-01A0C687CE6E}" type="presOf" srcId="{815B36C2-5C92-4D31-A282-7A21BBDBA99C}" destId="{E0611E6D-E469-4658-B9C8-8F49B893B1F8}" srcOrd="1" destOrd="0" presId="urn:microsoft.com/office/officeart/2005/8/layout/venn2"/>
    <dgm:cxn modelId="{9F14DB30-827E-4BC8-8A82-C967A357941B}" type="presOf" srcId="{0D821F1D-051E-470B-A8EE-38FC2767DB94}" destId="{12E57E3A-90D9-4BA2-873E-86DAC0CE601D}" srcOrd="1" destOrd="0" presId="urn:microsoft.com/office/officeart/2005/8/layout/venn2"/>
    <dgm:cxn modelId="{5002BE65-5810-48D2-ABC5-5617F42B722D}" srcId="{041AF4E1-F8D3-4817-BB7D-BA7113929572}" destId="{8A0D5F8D-3333-4913-976D-035811251E75}" srcOrd="0" destOrd="0" parTransId="{5B435057-ADD0-4D92-B61F-475FE3173A1F}" sibTransId="{31BC0505-2823-4ADA-9A61-8A128800CF86}"/>
    <dgm:cxn modelId="{03BABBD8-19FC-4E79-9D4C-2595658C9F70}" srcId="{041AF4E1-F8D3-4817-BB7D-BA7113929572}" destId="{0D821F1D-051E-470B-A8EE-38FC2767DB94}" srcOrd="4" destOrd="0" parTransId="{588DC062-D30C-4F3B-80FF-9EA4129BE2AA}" sibTransId="{01AC5758-D49B-49DE-B009-FDC9B6141385}"/>
    <dgm:cxn modelId="{FB2CF542-7998-409B-9A3A-CFC92E8E2FFB}" type="presOf" srcId="{8A0D5F8D-3333-4913-976D-035811251E75}" destId="{0407FA2B-3156-441F-BF24-5D8E86090A0B}" srcOrd="0" destOrd="0" presId="urn:microsoft.com/office/officeart/2005/8/layout/venn2"/>
    <dgm:cxn modelId="{91D99416-36ED-4829-8306-C00FBC5C2F54}" type="presOf" srcId="{041AF4E1-F8D3-4817-BB7D-BA7113929572}" destId="{A9C6C168-A84A-4435-893F-9766792B06AE}" srcOrd="0" destOrd="0" presId="urn:microsoft.com/office/officeart/2005/8/layout/venn2"/>
    <dgm:cxn modelId="{92ACEDDA-A64B-454E-A942-6DE232845BC4}" type="presOf" srcId="{C3F00CC9-BC9D-4C8B-8AA0-C13AA2856780}" destId="{5FA8FA1E-C70A-4C5F-B27C-723F3822E5EE}" srcOrd="0" destOrd="0" presId="urn:microsoft.com/office/officeart/2005/8/layout/venn2"/>
    <dgm:cxn modelId="{5D251455-029D-4F8C-9950-C701AD8096D8}" type="presOf" srcId="{815B36C2-5C92-4D31-A282-7A21BBDBA99C}" destId="{E3BBAD02-4919-4AF2-ABE3-4DE84F805354}" srcOrd="0" destOrd="0" presId="urn:microsoft.com/office/officeart/2005/8/layout/venn2"/>
    <dgm:cxn modelId="{A2024730-D073-4A79-A108-D094C125B551}" srcId="{041AF4E1-F8D3-4817-BB7D-BA7113929572}" destId="{C3F00CC9-BC9D-4C8B-8AA0-C13AA2856780}" srcOrd="5" destOrd="0" parTransId="{4A5B1645-F9F5-4D17-B267-A9D96C851E5A}" sibTransId="{08393071-853B-4A7B-B328-5E5F298B37BF}"/>
    <dgm:cxn modelId="{E0C594FD-208A-4B81-BC27-E4DDC301258D}" type="presOf" srcId="{C3F00CC9-BC9D-4C8B-8AA0-C13AA2856780}" destId="{8E2554BF-DF21-4091-862F-2D8092CB938B}" srcOrd="1" destOrd="0" presId="urn:microsoft.com/office/officeart/2005/8/layout/venn2"/>
    <dgm:cxn modelId="{087EB490-BBAB-4BAD-B7CE-9D1649A03276}" type="presOf" srcId="{95AB7BB1-76A8-4290-A000-9B1D1B8F6A59}" destId="{C72CB5A7-049F-428B-AC9E-C0C82EB44F22}" srcOrd="0" destOrd="0" presId="urn:microsoft.com/office/officeart/2005/8/layout/venn2"/>
    <dgm:cxn modelId="{4E97CEC9-B10A-4CD1-BA5E-876D368F83C2}" type="presOf" srcId="{95AB7BB1-76A8-4290-A000-9B1D1B8F6A59}" destId="{16A84992-0C3E-4306-80AD-9B406714CB66}" srcOrd="1" destOrd="0" presId="urn:microsoft.com/office/officeart/2005/8/layout/venn2"/>
    <dgm:cxn modelId="{90B9D73E-7E0D-44B3-9B0B-EFB28BE702A0}" srcId="{041AF4E1-F8D3-4817-BB7D-BA7113929572}" destId="{815B36C2-5C92-4D31-A282-7A21BBDBA99C}" srcOrd="2" destOrd="0" parTransId="{14B4F3C1-D96F-4DD1-B985-EEF506DAF4F9}" sibTransId="{C389CF02-9FD4-4AA9-A278-A91890849534}"/>
    <dgm:cxn modelId="{65BF18E5-E525-427A-B48F-43F8340E6EA2}" srcId="{041AF4E1-F8D3-4817-BB7D-BA7113929572}" destId="{95AB7BB1-76A8-4290-A000-9B1D1B8F6A59}" srcOrd="1" destOrd="0" parTransId="{ED97471E-23C8-4A4D-8B70-6696E3BAEF5D}" sibTransId="{9ECF7450-E4D0-4453-9483-805C023BE1F4}"/>
    <dgm:cxn modelId="{D4756C9A-F88C-4FF5-8706-A97E6DF34673}" type="presParOf" srcId="{A9C6C168-A84A-4435-893F-9766792B06AE}" destId="{811EE18B-02F1-4C73-9BFD-1ED18916B478}" srcOrd="0" destOrd="0" presId="urn:microsoft.com/office/officeart/2005/8/layout/venn2"/>
    <dgm:cxn modelId="{F9E8B9CD-4336-4DCF-82C7-452ACE8A65C9}" type="presParOf" srcId="{811EE18B-02F1-4C73-9BFD-1ED18916B478}" destId="{0407FA2B-3156-441F-BF24-5D8E86090A0B}" srcOrd="0" destOrd="0" presId="urn:microsoft.com/office/officeart/2005/8/layout/venn2"/>
    <dgm:cxn modelId="{6D9BAA9B-A80D-4188-B036-4739FC7AFD64}" type="presParOf" srcId="{811EE18B-02F1-4C73-9BFD-1ED18916B478}" destId="{B0BB2FDC-911E-4073-B427-65040FA525DD}" srcOrd="1" destOrd="0" presId="urn:microsoft.com/office/officeart/2005/8/layout/venn2"/>
    <dgm:cxn modelId="{31245B7A-7F93-47D7-8D87-6699A600C217}" type="presParOf" srcId="{A9C6C168-A84A-4435-893F-9766792B06AE}" destId="{39175FDB-6E45-4391-8882-E7DCB2BF1C1B}" srcOrd="1" destOrd="0" presId="urn:microsoft.com/office/officeart/2005/8/layout/venn2"/>
    <dgm:cxn modelId="{48B211F9-E8FC-48EB-9A8F-D16B5E5CBF63}" type="presParOf" srcId="{39175FDB-6E45-4391-8882-E7DCB2BF1C1B}" destId="{C72CB5A7-049F-428B-AC9E-C0C82EB44F22}" srcOrd="0" destOrd="0" presId="urn:microsoft.com/office/officeart/2005/8/layout/venn2"/>
    <dgm:cxn modelId="{6EAC41F7-4BF7-4076-A679-8703E6BDE020}" type="presParOf" srcId="{39175FDB-6E45-4391-8882-E7DCB2BF1C1B}" destId="{16A84992-0C3E-4306-80AD-9B406714CB66}" srcOrd="1" destOrd="0" presId="urn:microsoft.com/office/officeart/2005/8/layout/venn2"/>
    <dgm:cxn modelId="{27C7C04F-2260-4312-80A9-5D66F13C5893}" type="presParOf" srcId="{A9C6C168-A84A-4435-893F-9766792B06AE}" destId="{E67230CC-7F1D-4BE7-A9B9-7EF01F6128F7}" srcOrd="2" destOrd="0" presId="urn:microsoft.com/office/officeart/2005/8/layout/venn2"/>
    <dgm:cxn modelId="{0AF99183-A191-4749-8410-DB91082C1616}" type="presParOf" srcId="{E67230CC-7F1D-4BE7-A9B9-7EF01F6128F7}" destId="{E3BBAD02-4919-4AF2-ABE3-4DE84F805354}" srcOrd="0" destOrd="0" presId="urn:microsoft.com/office/officeart/2005/8/layout/venn2"/>
    <dgm:cxn modelId="{9DDE5E26-3821-4480-8748-D5E12B36A8B8}" type="presParOf" srcId="{E67230CC-7F1D-4BE7-A9B9-7EF01F6128F7}" destId="{E0611E6D-E469-4658-B9C8-8F49B893B1F8}" srcOrd="1" destOrd="0" presId="urn:microsoft.com/office/officeart/2005/8/layout/venn2"/>
    <dgm:cxn modelId="{A0F4604E-237D-4619-9C94-B5BDF010E06B}" type="presParOf" srcId="{A9C6C168-A84A-4435-893F-9766792B06AE}" destId="{62B36EE1-4EA1-496D-840A-E11D059A9F4A}" srcOrd="3" destOrd="0" presId="urn:microsoft.com/office/officeart/2005/8/layout/venn2"/>
    <dgm:cxn modelId="{5A5FF8F7-89F2-4480-A322-7F958428286D}" type="presParOf" srcId="{62B36EE1-4EA1-496D-840A-E11D059A9F4A}" destId="{9BC788F2-8B21-4F31-B9FA-BC5B77641864}" srcOrd="0" destOrd="0" presId="urn:microsoft.com/office/officeart/2005/8/layout/venn2"/>
    <dgm:cxn modelId="{F138F0F7-6CBD-4380-92F8-B47E281DD623}" type="presParOf" srcId="{62B36EE1-4EA1-496D-840A-E11D059A9F4A}" destId="{D00A6F08-F8BC-42E6-B507-7DC6F233F0DD}" srcOrd="1" destOrd="0" presId="urn:microsoft.com/office/officeart/2005/8/layout/venn2"/>
    <dgm:cxn modelId="{9F22FCA0-0D94-4629-87FB-0B8CBDB9AE85}" type="presParOf" srcId="{A9C6C168-A84A-4435-893F-9766792B06AE}" destId="{3B0E8B0B-822E-4EF5-94B9-EC4A621BB4F7}" srcOrd="4" destOrd="0" presId="urn:microsoft.com/office/officeart/2005/8/layout/venn2"/>
    <dgm:cxn modelId="{2C5F7ECF-EB4C-451F-B5C3-9F87089B9A48}" type="presParOf" srcId="{3B0E8B0B-822E-4EF5-94B9-EC4A621BB4F7}" destId="{5C146D59-BCF5-4428-8EC6-4741E3D58D98}" srcOrd="0" destOrd="0" presId="urn:microsoft.com/office/officeart/2005/8/layout/venn2"/>
    <dgm:cxn modelId="{34AE5D16-416C-43CB-9960-85027F4BB419}" type="presParOf" srcId="{3B0E8B0B-822E-4EF5-94B9-EC4A621BB4F7}" destId="{12E57E3A-90D9-4BA2-873E-86DAC0CE601D}" srcOrd="1" destOrd="0" presId="urn:microsoft.com/office/officeart/2005/8/layout/venn2"/>
    <dgm:cxn modelId="{037DA32D-4FBD-49F5-A772-09B5E460E65E}" type="presParOf" srcId="{A9C6C168-A84A-4435-893F-9766792B06AE}" destId="{07709019-3FF5-4759-A79F-4E9089A17C0C}" srcOrd="5" destOrd="0" presId="urn:microsoft.com/office/officeart/2005/8/layout/venn2"/>
    <dgm:cxn modelId="{E39AD6C5-D10A-4496-BF7A-006966E4C76D}" type="presParOf" srcId="{07709019-3FF5-4759-A79F-4E9089A17C0C}" destId="{5FA8FA1E-C70A-4C5F-B27C-723F3822E5EE}" srcOrd="0" destOrd="0" presId="urn:microsoft.com/office/officeart/2005/8/layout/venn2"/>
    <dgm:cxn modelId="{AA9B2323-1614-421B-AB76-1C0F784FDB9D}" type="presParOf" srcId="{07709019-3FF5-4759-A79F-4E9089A17C0C}" destId="{8E2554BF-DF21-4091-862F-2D8092CB938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77959E-65B2-483A-B722-80C0D837B117}" type="datetimeFigureOut">
              <a:rPr lang="en-US" smtClean="0"/>
              <a:t>12/17/2018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169A8-701E-45B5-B5E5-5BF53845B520}" type="slidenum">
              <a:rPr lang="en-US" smtClean="0"/>
              <a:t>‹#›</a:t>
            </a:fld>
            <a:endParaRPr lang="en-US" dirty="0"/>
          </a:p>
        </p:txBody>
      </p:sp>
    </p:spTree>
    <p:extLst>
      <p:ext uri="{BB962C8B-B14F-4D97-AF65-F5344CB8AC3E}">
        <p14:creationId xmlns:p14="http://schemas.microsoft.com/office/powerpoint/2010/main" val="4019027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840D2-DAF2-4478-A361-C9EB0C3F5239}" type="datetimeFigureOut">
              <a:rPr lang="en-US" smtClean="0"/>
              <a:t>12/17/2018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1B96F-E473-42C2-AE9D-BD8AE2556A01}" type="slidenum">
              <a:rPr lang="en-US" smtClean="0"/>
              <a:t>‹#›</a:t>
            </a:fld>
            <a:endParaRPr lang="en-US" dirty="0"/>
          </a:p>
        </p:txBody>
      </p:sp>
    </p:spTree>
    <p:extLst>
      <p:ext uri="{BB962C8B-B14F-4D97-AF65-F5344CB8AC3E}">
        <p14:creationId xmlns:p14="http://schemas.microsoft.com/office/powerpoint/2010/main" val="384414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1B96F-E473-42C2-AE9D-BD8AE2556A01}" type="slidenum">
              <a:rPr lang="en-US" smtClean="0"/>
              <a:t>7</a:t>
            </a:fld>
            <a:endParaRPr lang="en-US" dirty="0"/>
          </a:p>
        </p:txBody>
      </p:sp>
    </p:spTree>
    <p:extLst>
      <p:ext uri="{BB962C8B-B14F-4D97-AF65-F5344CB8AC3E}">
        <p14:creationId xmlns:p14="http://schemas.microsoft.com/office/powerpoint/2010/main" val="170912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1B96F-E473-42C2-AE9D-BD8AE2556A01}" type="slidenum">
              <a:rPr lang="en-US" smtClean="0"/>
              <a:t>33</a:t>
            </a:fld>
            <a:endParaRPr lang="en-US" dirty="0"/>
          </a:p>
        </p:txBody>
      </p:sp>
    </p:spTree>
    <p:extLst>
      <p:ext uri="{BB962C8B-B14F-4D97-AF65-F5344CB8AC3E}">
        <p14:creationId xmlns:p14="http://schemas.microsoft.com/office/powerpoint/2010/main" val="392787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1B96F-E473-42C2-AE9D-BD8AE2556A01}" type="slidenum">
              <a:rPr lang="en-US" smtClean="0"/>
              <a:t>59</a:t>
            </a:fld>
            <a:endParaRPr lang="en-US" dirty="0"/>
          </a:p>
        </p:txBody>
      </p:sp>
    </p:spTree>
    <p:extLst>
      <p:ext uri="{BB962C8B-B14F-4D97-AF65-F5344CB8AC3E}">
        <p14:creationId xmlns:p14="http://schemas.microsoft.com/office/powerpoint/2010/main" val="322803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249108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16993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840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12875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160730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3582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427170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dirty="0"/>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7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lumMod val="50000"/>
                  </a:schemeClr>
                </a:solidFill>
              </a:rPr>
              <a:t>Differentiating Agents </a:t>
            </a:r>
            <a:br>
              <a:rPr lang="en-US" b="1" dirty="0">
                <a:solidFill>
                  <a:schemeClr val="accent1">
                    <a:lumMod val="50000"/>
                  </a:schemeClr>
                </a:solidFill>
              </a:rPr>
            </a:br>
            <a:r>
              <a:rPr lang="en-US" b="1" dirty="0">
                <a:solidFill>
                  <a:schemeClr val="accent5">
                    <a:lumMod val="50000"/>
                  </a:schemeClr>
                </a:solidFill>
              </a:rPr>
              <a:t>Tretinoin (All Trans Retinoic </a:t>
            </a:r>
            <a:r>
              <a:rPr lang="en-US" b="1" dirty="0" smtClean="0">
                <a:solidFill>
                  <a:schemeClr val="accent5">
                    <a:lumMod val="50000"/>
                  </a:schemeClr>
                </a:solidFill>
              </a:rPr>
              <a:t>Acid)</a:t>
            </a:r>
            <a:r>
              <a:rPr lang="en-US" sz="2000" b="1" baseline="80000" dirty="0" smtClean="0">
                <a:solidFill>
                  <a:schemeClr val="accent5">
                    <a:lumMod val="50000"/>
                  </a:schemeClr>
                </a:solidFill>
              </a:rPr>
              <a:t>7,8,11</a:t>
            </a:r>
            <a:r>
              <a:rPr lang="en-US" b="1" dirty="0" smtClean="0">
                <a:solidFill>
                  <a:schemeClr val="accent5">
                    <a:lumMod val="50000"/>
                  </a:schemeClr>
                </a:solidFill>
              </a:rPr>
              <a:t> </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10000"/>
          </a:bodyPr>
          <a:lstStyle/>
          <a:p>
            <a:pPr lvl="1"/>
            <a:r>
              <a:rPr lang="en-US" b="1" dirty="0">
                <a:solidFill>
                  <a:srgbClr val="0070C0"/>
                </a:solidFill>
              </a:rPr>
              <a:t>Mechanism of Action</a:t>
            </a:r>
            <a:r>
              <a:rPr lang="en-US" dirty="0">
                <a:solidFill>
                  <a:srgbClr val="0070C0"/>
                </a:solidFill>
              </a:rPr>
              <a:t>: Seems to bind to retinoic acid receptors(RARs) to aid in decreasing proliferation and cause differentiation of cells</a:t>
            </a:r>
          </a:p>
          <a:p>
            <a:pPr lvl="1"/>
            <a:r>
              <a:rPr lang="en-US" dirty="0">
                <a:solidFill>
                  <a:srgbClr val="0070C0"/>
                </a:solidFill>
              </a:rPr>
              <a:t>For Acute Promyelocytic Leukemia,  ATRA causes the promyelocyte cells to differentiate and  eventually repopulates the marrow with normal hematopoietic cells </a:t>
            </a:r>
          </a:p>
          <a:p>
            <a:pPr lvl="1"/>
            <a:r>
              <a:rPr lang="en-US" b="1" dirty="0">
                <a:solidFill>
                  <a:srgbClr val="0070C0"/>
                </a:solidFill>
              </a:rPr>
              <a:t>Indication: </a:t>
            </a:r>
            <a:r>
              <a:rPr lang="en-US" dirty="0">
                <a:solidFill>
                  <a:srgbClr val="0070C0"/>
                </a:solidFill>
              </a:rPr>
              <a:t>Promyelocytic Leukemia</a:t>
            </a:r>
          </a:p>
          <a:p>
            <a:pPr lvl="1"/>
            <a:r>
              <a:rPr lang="en-US" b="1" dirty="0">
                <a:solidFill>
                  <a:srgbClr val="0070C0"/>
                </a:solidFill>
              </a:rPr>
              <a:t>Route: </a:t>
            </a:r>
            <a:r>
              <a:rPr lang="en-US" dirty="0">
                <a:solidFill>
                  <a:srgbClr val="0070C0"/>
                </a:solidFill>
              </a:rPr>
              <a:t>oral</a:t>
            </a:r>
            <a:endParaRPr lang="en-US" b="1" dirty="0">
              <a:solidFill>
                <a:srgbClr val="0070C0"/>
              </a:solidFill>
            </a:endParaRPr>
          </a:p>
          <a:p>
            <a:pPr lvl="1"/>
            <a:r>
              <a:rPr lang="en-US" b="1" dirty="0">
                <a:solidFill>
                  <a:srgbClr val="0070C0"/>
                </a:solidFill>
              </a:rPr>
              <a:t>Contraindications</a:t>
            </a:r>
            <a:r>
              <a:rPr lang="en-US" dirty="0">
                <a:solidFill>
                  <a:srgbClr val="0070C0"/>
                </a:solidFill>
              </a:rPr>
              <a:t>:  Pregnancy (REMS program)</a:t>
            </a:r>
          </a:p>
          <a:p>
            <a:pPr lvl="1"/>
            <a:r>
              <a:rPr lang="en-US" b="1" dirty="0">
                <a:solidFill>
                  <a:srgbClr val="0070C0"/>
                </a:solidFill>
              </a:rPr>
              <a:t>Side Effects/Monitoring:</a:t>
            </a:r>
            <a:r>
              <a:rPr lang="en-US" dirty="0">
                <a:solidFill>
                  <a:srgbClr val="0070C0"/>
                </a:solidFill>
              </a:rPr>
              <a:t> </a:t>
            </a:r>
          </a:p>
          <a:p>
            <a:pPr lvl="2"/>
            <a:r>
              <a:rPr lang="en-US" b="1" dirty="0">
                <a:solidFill>
                  <a:srgbClr val="0070C0"/>
                </a:solidFill>
              </a:rPr>
              <a:t>Common</a:t>
            </a:r>
            <a:r>
              <a:rPr lang="en-US" dirty="0">
                <a:solidFill>
                  <a:srgbClr val="0070C0"/>
                </a:solidFill>
              </a:rPr>
              <a:t>: headache, fever, and fatigue, low emetogenic potential, skin changes</a:t>
            </a:r>
          </a:p>
          <a:p>
            <a:pPr lvl="2"/>
            <a:r>
              <a:rPr lang="en-US" b="1" dirty="0">
                <a:solidFill>
                  <a:srgbClr val="0070C0"/>
                </a:solidFill>
              </a:rPr>
              <a:t>Severe: </a:t>
            </a:r>
            <a:r>
              <a:rPr lang="en-US" dirty="0">
                <a:solidFill>
                  <a:srgbClr val="0070C0"/>
                </a:solidFill>
              </a:rPr>
              <a:t>Venous Thrombosis during first month of therapy, Retinoic Acid-APL differentiation syndrome(25% of patients),  Rapid Leukocytosis(40% of patients which is associated with life threatening complications) </a:t>
            </a:r>
          </a:p>
          <a:p>
            <a:pPr lvl="2"/>
            <a:r>
              <a:rPr lang="en-US" dirty="0">
                <a:solidFill>
                  <a:srgbClr val="0070C0"/>
                </a:solidFill>
              </a:rPr>
              <a:t>What to do? Initiate high dose steroids if these syndromes occur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9556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5">
                    <a:lumMod val="50000"/>
                  </a:schemeClr>
                </a:solidFill>
              </a:rPr>
              <a:t>Differentiating Agents - Arsenic </a:t>
            </a:r>
            <a:r>
              <a:rPr lang="en-US" b="1" dirty="0" smtClean="0">
                <a:solidFill>
                  <a:schemeClr val="accent5">
                    <a:lumMod val="50000"/>
                  </a:schemeClr>
                </a:solidFill>
              </a:rPr>
              <a:t>Trioxide</a:t>
            </a:r>
            <a:r>
              <a:rPr lang="en-US" sz="2000" b="1" baseline="50000" dirty="0" smtClean="0">
                <a:solidFill>
                  <a:schemeClr val="accent5">
                    <a:lumMod val="50000"/>
                  </a:schemeClr>
                </a:solidFill>
              </a:rPr>
              <a:t>7,8,11</a:t>
            </a:r>
            <a:r>
              <a:rPr lang="en-US" b="1" dirty="0" smtClean="0">
                <a:solidFill>
                  <a:schemeClr val="accent5">
                    <a:lumMod val="50000"/>
                  </a:schemeClr>
                </a:solidFill>
              </a:rPr>
              <a:t> </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a:bodyPr>
          <a:lstStyle/>
          <a:p>
            <a:pPr lvl="1"/>
            <a:r>
              <a:rPr lang="en-US" b="1" dirty="0">
                <a:solidFill>
                  <a:srgbClr val="0070C0"/>
                </a:solidFill>
              </a:rPr>
              <a:t>Mechanism of Action</a:t>
            </a:r>
            <a:r>
              <a:rPr lang="en-US" dirty="0">
                <a:solidFill>
                  <a:srgbClr val="0070C0"/>
                </a:solidFill>
              </a:rPr>
              <a:t>: Major is to cause apoptosis in APL cells and minor is to cause partial morphologic differentiation of the  protein promyelocytic leukemia-retinoic acid receptor alpha (PML-RAR alpha)</a:t>
            </a:r>
          </a:p>
          <a:p>
            <a:pPr lvl="1"/>
            <a:r>
              <a:rPr lang="en-US" b="1" dirty="0">
                <a:solidFill>
                  <a:srgbClr val="0070C0"/>
                </a:solidFill>
              </a:rPr>
              <a:t>Indication: </a:t>
            </a:r>
            <a:r>
              <a:rPr lang="en-US" dirty="0">
                <a:solidFill>
                  <a:srgbClr val="0070C0"/>
                </a:solidFill>
              </a:rPr>
              <a:t>Promyelocytic Leukemia</a:t>
            </a:r>
            <a:endParaRPr lang="en-US" b="1" dirty="0">
              <a:solidFill>
                <a:srgbClr val="0070C0"/>
              </a:solidFill>
            </a:endParaRPr>
          </a:p>
          <a:p>
            <a:pPr lvl="1"/>
            <a:r>
              <a:rPr lang="en-US" b="1" dirty="0">
                <a:solidFill>
                  <a:srgbClr val="0070C0"/>
                </a:solidFill>
              </a:rPr>
              <a:t>Route: </a:t>
            </a:r>
            <a:r>
              <a:rPr lang="en-US" dirty="0">
                <a:solidFill>
                  <a:srgbClr val="0070C0"/>
                </a:solidFill>
              </a:rPr>
              <a:t>intravenous</a:t>
            </a:r>
            <a:endParaRPr lang="en-US" b="1" dirty="0">
              <a:solidFill>
                <a:srgbClr val="0070C0"/>
              </a:solidFill>
            </a:endParaRPr>
          </a:p>
          <a:p>
            <a:pPr lvl="1"/>
            <a:r>
              <a:rPr lang="en-US" b="1" dirty="0">
                <a:solidFill>
                  <a:srgbClr val="0070C0"/>
                </a:solidFill>
              </a:rPr>
              <a:t>Side Effects/Monitoring:</a:t>
            </a:r>
            <a:r>
              <a:rPr lang="en-US" dirty="0">
                <a:solidFill>
                  <a:srgbClr val="0070C0"/>
                </a:solidFill>
              </a:rPr>
              <a:t> </a:t>
            </a:r>
          </a:p>
          <a:p>
            <a:pPr lvl="2"/>
            <a:r>
              <a:rPr lang="en-US" b="1" dirty="0">
                <a:solidFill>
                  <a:srgbClr val="0070C0"/>
                </a:solidFill>
              </a:rPr>
              <a:t>Common</a:t>
            </a:r>
            <a:r>
              <a:rPr lang="en-US" dirty="0">
                <a:solidFill>
                  <a:srgbClr val="0070C0"/>
                </a:solidFill>
              </a:rPr>
              <a:t>: moderate emetogenic, headache, fever, fatigue</a:t>
            </a:r>
          </a:p>
          <a:p>
            <a:pPr lvl="2"/>
            <a:r>
              <a:rPr lang="en-US" b="1" dirty="0">
                <a:solidFill>
                  <a:srgbClr val="0070C0"/>
                </a:solidFill>
              </a:rPr>
              <a:t>Severe: </a:t>
            </a:r>
            <a:r>
              <a:rPr lang="en-US" dirty="0">
                <a:solidFill>
                  <a:srgbClr val="0070C0"/>
                </a:solidFill>
              </a:rPr>
              <a:t>Rapid leukocytosis, hepatotoxicity, QT prolongation (monitor weekly), cough, dyspnea, hyperglycemia, hypokalemia, hypomagnesemia, pseudotumor cerebri </a:t>
            </a:r>
          </a:p>
          <a:p>
            <a:pPr marL="914400" lvl="2" indent="0">
              <a:buNone/>
            </a:pPr>
            <a:r>
              <a:rPr lang="en-US" dirty="0">
                <a:solidFill>
                  <a:srgbClr val="0070C0"/>
                </a:solidFill>
              </a:rPr>
              <a:t>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5999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5">
                    <a:lumMod val="50000"/>
                  </a:schemeClr>
                </a:solidFill>
              </a:rPr>
              <a:t>Differentiating Agents</a:t>
            </a:r>
            <a:br>
              <a:rPr lang="en-US" b="1" dirty="0">
                <a:solidFill>
                  <a:schemeClr val="accent5">
                    <a:lumMod val="50000"/>
                  </a:schemeClr>
                </a:solidFill>
              </a:rPr>
            </a:br>
            <a:r>
              <a:rPr lang="en-US" b="1" dirty="0">
                <a:solidFill>
                  <a:schemeClr val="accent5">
                    <a:lumMod val="50000"/>
                  </a:schemeClr>
                </a:solidFill>
              </a:rPr>
              <a:t>Isotretinoin (13 Cis-Retinoic </a:t>
            </a:r>
            <a:r>
              <a:rPr lang="en-US" b="1" dirty="0" smtClean="0">
                <a:solidFill>
                  <a:schemeClr val="accent5">
                    <a:lumMod val="50000"/>
                  </a:schemeClr>
                </a:solidFill>
              </a:rPr>
              <a:t>Acid)</a:t>
            </a:r>
            <a:r>
              <a:rPr lang="en-US" sz="2000" b="1" baseline="70000" dirty="0" smtClean="0">
                <a:solidFill>
                  <a:schemeClr val="accent5">
                    <a:lumMod val="50000"/>
                  </a:schemeClr>
                </a:solidFill>
              </a:rPr>
              <a:t>7,8,11</a:t>
            </a:r>
            <a:endParaRPr lang="en-US" sz="2000" baseline="70000" dirty="0">
              <a:solidFill>
                <a:schemeClr val="accent5">
                  <a:lumMod val="50000"/>
                </a:schemeClr>
              </a:solidFill>
            </a:endParaRPr>
          </a:p>
        </p:txBody>
      </p:sp>
      <p:sp>
        <p:nvSpPr>
          <p:cNvPr id="3" name="Content Placeholder 2"/>
          <p:cNvSpPr>
            <a:spLocks noGrp="1"/>
          </p:cNvSpPr>
          <p:nvPr>
            <p:ph idx="1"/>
          </p:nvPr>
        </p:nvSpPr>
        <p:spPr/>
        <p:txBody>
          <a:bodyPr/>
          <a:lstStyle/>
          <a:p>
            <a:pPr lvl="1"/>
            <a:r>
              <a:rPr lang="en-US" b="1" dirty="0">
                <a:solidFill>
                  <a:srgbClr val="0070C0"/>
                </a:solidFill>
              </a:rPr>
              <a:t>Mechanism of Action</a:t>
            </a:r>
            <a:r>
              <a:rPr lang="en-US" dirty="0">
                <a:solidFill>
                  <a:srgbClr val="0070C0"/>
                </a:solidFill>
              </a:rPr>
              <a:t>:  Can induce the differentiation of neuroblastoma cell lines and decrease cell proliferation</a:t>
            </a:r>
          </a:p>
          <a:p>
            <a:pPr lvl="1"/>
            <a:r>
              <a:rPr lang="en-US" b="1" dirty="0">
                <a:solidFill>
                  <a:srgbClr val="0070C0"/>
                </a:solidFill>
              </a:rPr>
              <a:t>Indication: </a:t>
            </a:r>
            <a:r>
              <a:rPr lang="en-US" dirty="0">
                <a:solidFill>
                  <a:srgbClr val="0070C0"/>
                </a:solidFill>
              </a:rPr>
              <a:t>Neuroblastoma</a:t>
            </a:r>
            <a:endParaRPr lang="en-US" b="1" dirty="0">
              <a:solidFill>
                <a:srgbClr val="0070C0"/>
              </a:solidFill>
            </a:endParaRPr>
          </a:p>
          <a:p>
            <a:pPr lvl="1"/>
            <a:r>
              <a:rPr lang="en-US" b="1" dirty="0">
                <a:solidFill>
                  <a:srgbClr val="0070C0"/>
                </a:solidFill>
              </a:rPr>
              <a:t>Route: </a:t>
            </a:r>
            <a:r>
              <a:rPr lang="en-US" dirty="0">
                <a:solidFill>
                  <a:srgbClr val="0070C0"/>
                </a:solidFill>
              </a:rPr>
              <a:t>oral</a:t>
            </a:r>
            <a:endParaRPr lang="en-US" b="1" dirty="0">
              <a:solidFill>
                <a:srgbClr val="0070C0"/>
              </a:solidFill>
            </a:endParaRPr>
          </a:p>
          <a:p>
            <a:pPr lvl="1"/>
            <a:r>
              <a:rPr lang="en-US" b="1" dirty="0">
                <a:solidFill>
                  <a:srgbClr val="0070C0"/>
                </a:solidFill>
              </a:rPr>
              <a:t>Contraindication: </a:t>
            </a:r>
            <a:r>
              <a:rPr lang="en-US" dirty="0">
                <a:solidFill>
                  <a:srgbClr val="0070C0"/>
                </a:solidFill>
              </a:rPr>
              <a:t>pregnancy(REMS program)</a:t>
            </a:r>
            <a:endParaRPr lang="en-US" b="1" dirty="0">
              <a:solidFill>
                <a:srgbClr val="0070C0"/>
              </a:solidFill>
            </a:endParaRPr>
          </a:p>
          <a:p>
            <a:pPr lvl="1"/>
            <a:r>
              <a:rPr lang="en-US" b="1" dirty="0">
                <a:solidFill>
                  <a:srgbClr val="0070C0"/>
                </a:solidFill>
              </a:rPr>
              <a:t>Side Effect/Monitoring</a:t>
            </a:r>
            <a:r>
              <a:rPr lang="en-US" dirty="0">
                <a:solidFill>
                  <a:srgbClr val="0070C0"/>
                </a:solidFill>
              </a:rPr>
              <a:t>: </a:t>
            </a:r>
          </a:p>
          <a:p>
            <a:pPr lvl="2"/>
            <a:r>
              <a:rPr lang="en-US" b="1" dirty="0">
                <a:solidFill>
                  <a:srgbClr val="0070C0"/>
                </a:solidFill>
              </a:rPr>
              <a:t>Common</a:t>
            </a:r>
            <a:r>
              <a:rPr lang="en-US" dirty="0">
                <a:solidFill>
                  <a:srgbClr val="0070C0"/>
                </a:solidFill>
              </a:rPr>
              <a:t>: dermatologic changes, headache, hypertriglyceridemia,  decreased hematologic counts</a:t>
            </a:r>
          </a:p>
          <a:p>
            <a:pPr lvl="2"/>
            <a:r>
              <a:rPr lang="en-US" b="1" dirty="0">
                <a:solidFill>
                  <a:srgbClr val="0070C0"/>
                </a:solidFill>
              </a:rPr>
              <a:t>Severe</a:t>
            </a:r>
            <a:r>
              <a:rPr lang="en-US" dirty="0">
                <a:solidFill>
                  <a:srgbClr val="0070C0"/>
                </a:solidFill>
              </a:rPr>
              <a:t>: epiphyseal changes, pseudotumor cerebri, visual change, psychiatric effects </a:t>
            </a:r>
          </a:p>
          <a:p>
            <a:pPr lvl="1"/>
            <a:endParaRPr lang="en-US" dirty="0">
              <a:solidFill>
                <a:srgbClr val="0070C0"/>
              </a:solidFill>
            </a:endParaRPr>
          </a:p>
          <a:p>
            <a:pPr lvl="1"/>
            <a:endParaRPr lang="en-US" b="1" dirty="0">
              <a:solidFill>
                <a:srgbClr val="0070C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2165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10515600" cy="471488"/>
          </a:xfrm>
        </p:spPr>
        <p:txBody>
          <a:bodyPr>
            <a:normAutofit fontScale="90000"/>
          </a:bodyPr>
          <a:lstStyle/>
          <a:p>
            <a:pPr algn="ctr"/>
            <a:r>
              <a:rPr lang="en-US" b="1" dirty="0">
                <a:solidFill>
                  <a:srgbClr val="0070C0"/>
                </a:solidFill>
              </a:rPr>
              <a:t>Differentiating Agent: </a:t>
            </a:r>
            <a:br>
              <a:rPr lang="en-US" b="1" dirty="0">
                <a:solidFill>
                  <a:srgbClr val="0070C0"/>
                </a:solidFill>
              </a:rPr>
            </a:br>
            <a:r>
              <a:rPr lang="en-US" b="1" dirty="0">
                <a:solidFill>
                  <a:srgbClr val="0070C0"/>
                </a:solidFill>
              </a:rPr>
              <a:t>Include </a:t>
            </a:r>
            <a:r>
              <a:rPr lang="en-US" dirty="0">
                <a:solidFill>
                  <a:schemeClr val="bg1">
                    <a:lumMod val="50000"/>
                  </a:schemeClr>
                </a:solidFill>
              </a:rPr>
              <a:t>Epigenetic Modifiers </a:t>
            </a:r>
            <a:r>
              <a:rPr lang="en-US" dirty="0">
                <a:solidFill>
                  <a:srgbClr val="0070C0"/>
                </a:solidFill>
              </a:rPr>
              <a:t>and  </a:t>
            </a:r>
            <a:br>
              <a:rPr lang="en-US" dirty="0">
                <a:solidFill>
                  <a:srgbClr val="0070C0"/>
                </a:solidFill>
              </a:rPr>
            </a:br>
            <a:r>
              <a:rPr lang="en-US" dirty="0">
                <a:solidFill>
                  <a:srgbClr val="00B050"/>
                </a:solidFill>
              </a:rPr>
              <a:t>Targeted </a:t>
            </a:r>
            <a:r>
              <a:rPr lang="en-US" dirty="0" smtClean="0">
                <a:solidFill>
                  <a:srgbClr val="00B050"/>
                </a:solidFill>
              </a:rPr>
              <a:t>Therapies</a:t>
            </a:r>
            <a:r>
              <a:rPr lang="en-US" sz="2200" baseline="70000" dirty="0" smtClean="0">
                <a:solidFill>
                  <a:srgbClr val="00B050"/>
                </a:solidFill>
              </a:rPr>
              <a:t>10,17</a:t>
            </a:r>
            <a:r>
              <a:rPr lang="en-US" dirty="0">
                <a:solidFill>
                  <a:srgbClr val="00B050"/>
                </a:solidFill>
              </a:rPr>
              <a:t/>
            </a:r>
            <a:br>
              <a:rPr lang="en-US" dirty="0">
                <a:solidFill>
                  <a:srgbClr val="00B050"/>
                </a:solidFill>
              </a:rPr>
            </a:br>
            <a:r>
              <a:rPr lang="en-US" dirty="0">
                <a:solidFill>
                  <a:srgbClr val="0070C0"/>
                </a:solidFill>
              </a:rPr>
              <a:t> </a:t>
            </a:r>
            <a:r>
              <a:rPr lang="en-US" dirty="0">
                <a:solidFill>
                  <a:srgbClr val="FFC000"/>
                </a:solidFill>
              </a:rPr>
              <a:t/>
            </a:r>
            <a:br>
              <a:rPr lang="en-US" dirty="0">
                <a:solidFill>
                  <a:srgbClr val="FFC000"/>
                </a:solidFill>
              </a:rPr>
            </a:br>
            <a:endParaRPr lang="en-US" b="1" dirty="0">
              <a:solidFill>
                <a:srgbClr val="0070C0"/>
              </a:solidFill>
            </a:endParaRPr>
          </a:p>
        </p:txBody>
      </p:sp>
      <p:sp>
        <p:nvSpPr>
          <p:cNvPr id="5" name="Content Placeholder 4"/>
          <p:cNvSpPr>
            <a:spLocks noGrp="1"/>
          </p:cNvSpPr>
          <p:nvPr>
            <p:ph idx="1"/>
          </p:nvPr>
        </p:nvSpPr>
        <p:spPr>
          <a:xfrm>
            <a:off x="838200" y="1825624"/>
            <a:ext cx="10515600" cy="4809637"/>
          </a:xfrm>
        </p:spPr>
        <p:txBody>
          <a:bodyPr>
            <a:normAutofit/>
          </a:bodyPr>
          <a:lstStyle/>
          <a:p>
            <a:pPr marL="514350" indent="-514350">
              <a:buFont typeface="+mj-lt"/>
              <a:buAutoNum type="arabicPeriod"/>
            </a:pPr>
            <a:r>
              <a:rPr lang="en-US" dirty="0">
                <a:solidFill>
                  <a:schemeClr val="bg1">
                    <a:lumMod val="50000"/>
                  </a:schemeClr>
                </a:solidFill>
              </a:rPr>
              <a:t>Cytidine Analogs (</a:t>
            </a:r>
            <a:r>
              <a:rPr lang="en-US" dirty="0" smtClean="0">
                <a:solidFill>
                  <a:schemeClr val="bg1">
                    <a:lumMod val="50000"/>
                  </a:schemeClr>
                </a:solidFill>
              </a:rPr>
              <a:t>Azacitidine </a:t>
            </a:r>
            <a:r>
              <a:rPr lang="en-US" dirty="0">
                <a:solidFill>
                  <a:schemeClr val="bg1">
                    <a:lumMod val="50000"/>
                  </a:schemeClr>
                </a:solidFill>
              </a:rPr>
              <a:t>and Decitabine) – help to form demethylated DNA which work for MDS and AML to induce differentiation of the abnormal cancer cells. </a:t>
            </a:r>
          </a:p>
          <a:p>
            <a:pPr marL="514350" indent="-514350">
              <a:buFont typeface="+mj-lt"/>
              <a:buAutoNum type="arabicPeriod"/>
            </a:pPr>
            <a:r>
              <a:rPr lang="en-US" dirty="0">
                <a:solidFill>
                  <a:schemeClr val="bg1">
                    <a:lumMod val="50000"/>
                  </a:schemeClr>
                </a:solidFill>
              </a:rPr>
              <a:t>Histone-Deacetylase (HDAC) inhibitors  such as suberoylanilide hydroxamic acid(SAHA, Vorinostat),  and Valproic Acid,  - help to inhibit deacetylation of histones and proteins which eventually reverse factors that suppress cell differentiation in leukemia and solid tumor cancers. </a:t>
            </a:r>
          </a:p>
          <a:p>
            <a:pPr marL="514350" indent="-514350">
              <a:buFont typeface="+mj-lt"/>
              <a:buAutoNum type="arabicPeriod"/>
            </a:pPr>
            <a:r>
              <a:rPr lang="en-US" dirty="0">
                <a:solidFill>
                  <a:srgbClr val="00B050"/>
                </a:solidFill>
              </a:rPr>
              <a:t>Tyrosine Kinase  Inhibitors (Gefitinib and erlotinib) - Have shown off target effects which may include differentiation of cell lines in AML and solid tumors</a:t>
            </a:r>
          </a:p>
          <a:p>
            <a:pPr marL="514350" indent="-514350">
              <a:buFont typeface="+mj-lt"/>
              <a:buAutoNum type="arabicPeriod"/>
            </a:pPr>
            <a:endParaRPr lang="en-US" dirty="0">
              <a:solidFill>
                <a:srgbClr val="00B050"/>
              </a:solidFill>
            </a:endParaRPr>
          </a:p>
          <a:p>
            <a:pPr marL="0" indent="0">
              <a:buNone/>
            </a:pPr>
            <a:endParaRPr lang="en-US" dirty="0">
              <a:solidFill>
                <a:srgbClr val="00B050"/>
              </a:solidFill>
            </a:endParaRPr>
          </a:p>
          <a:p>
            <a:pPr marL="0" indent="0">
              <a:buNone/>
            </a:pPr>
            <a:endParaRPr lang="en-US" dirty="0">
              <a:solidFill>
                <a:srgbClr val="FFC00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67795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rPr>
              <a:t>Differentiating </a:t>
            </a:r>
            <a:r>
              <a:rPr lang="en-US" b="1" dirty="0" smtClean="0">
                <a:solidFill>
                  <a:schemeClr val="accent1">
                    <a:lumMod val="50000"/>
                  </a:schemeClr>
                </a:solidFill>
              </a:rPr>
              <a:t>Agents</a:t>
            </a:r>
            <a:r>
              <a:rPr lang="en-US" sz="2000" b="1" baseline="70000" dirty="0" smtClean="0">
                <a:solidFill>
                  <a:schemeClr val="accent1">
                    <a:lumMod val="50000"/>
                  </a:schemeClr>
                </a:solidFill>
              </a:rPr>
              <a:t>11</a:t>
            </a:r>
            <a:endParaRPr lang="en-US" sz="2000" baseline="70000" dirty="0"/>
          </a:p>
        </p:txBody>
      </p:sp>
      <p:sp>
        <p:nvSpPr>
          <p:cNvPr id="3" name="Content Placeholder 2"/>
          <p:cNvSpPr>
            <a:spLocks noGrp="1"/>
          </p:cNvSpPr>
          <p:nvPr>
            <p:ph idx="1"/>
          </p:nvPr>
        </p:nvSpPr>
        <p:spPr/>
        <p:txBody>
          <a:bodyPr/>
          <a:lstStyle/>
          <a:p>
            <a:endParaRPr lang="en-US" dirty="0">
              <a:solidFill>
                <a:srgbClr val="0070C0"/>
              </a:solidFill>
            </a:endParaRPr>
          </a:p>
          <a:p>
            <a:r>
              <a:rPr lang="en-US" dirty="0">
                <a:solidFill>
                  <a:srgbClr val="0070C0"/>
                </a:solidFill>
              </a:rPr>
              <a:t>Many other agents including Vitamin D analogs have been tested as potential differentiation agents but have failed to show positive outcomes in clinical trials</a:t>
            </a:r>
          </a:p>
          <a:p>
            <a:r>
              <a:rPr lang="en-US" dirty="0">
                <a:solidFill>
                  <a:srgbClr val="0070C0"/>
                </a:solidFill>
              </a:rPr>
              <a:t>The research for further differentiating agents which will affect cancer cell growth with minimal side effects for normal cells is ongoing</a:t>
            </a:r>
          </a:p>
          <a:p>
            <a:endParaRPr lang="en-US" dirty="0">
              <a:solidFill>
                <a:srgbClr val="0070C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6006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83029"/>
          </a:xfrm>
        </p:spPr>
        <p:txBody>
          <a:bodyPr>
            <a:normAutofit/>
          </a:bodyPr>
          <a:lstStyle/>
          <a:p>
            <a:pPr algn="ctr"/>
            <a:r>
              <a:rPr lang="en-US" sz="2400" dirty="0"/>
              <a:t>Time line of </a:t>
            </a:r>
            <a:r>
              <a:rPr lang="en-US" sz="2400" dirty="0" smtClean="0">
                <a:solidFill>
                  <a:srgbClr val="0070C0"/>
                </a:solidFill>
              </a:rPr>
              <a:t>Differentiation </a:t>
            </a:r>
            <a:r>
              <a:rPr lang="en-US" sz="2400" dirty="0">
                <a:solidFill>
                  <a:srgbClr val="0070C0"/>
                </a:solidFill>
              </a:rPr>
              <a:t>Therapy </a:t>
            </a:r>
            <a:r>
              <a:rPr lang="en-US" sz="2400" dirty="0" smtClean="0"/>
              <a:t>and </a:t>
            </a:r>
            <a:r>
              <a:rPr lang="en-US" sz="2400" dirty="0">
                <a:solidFill>
                  <a:srgbClr val="FFC000"/>
                </a:solidFill>
              </a:rPr>
              <a:t>Epigenetic </a:t>
            </a:r>
            <a:r>
              <a:rPr lang="en-US" sz="2400" dirty="0" smtClean="0">
                <a:solidFill>
                  <a:srgbClr val="FFC000"/>
                </a:solidFill>
              </a:rPr>
              <a:t>Modifiers</a:t>
            </a:r>
            <a:r>
              <a:rPr lang="en-US" sz="2200" baseline="70000" dirty="0" smtClean="0">
                <a:solidFill>
                  <a:srgbClr val="FFC000"/>
                </a:solidFill>
              </a:rPr>
              <a:t>8</a:t>
            </a:r>
            <a:r>
              <a:rPr lang="en-US" sz="2400" dirty="0">
                <a:solidFill>
                  <a:srgbClr val="FFC000"/>
                </a:solidFill>
              </a:rPr>
              <a:t/>
            </a:r>
            <a:br>
              <a:rPr lang="en-US" sz="2400" dirty="0">
                <a:solidFill>
                  <a:srgbClr val="FFC000"/>
                </a:solidFill>
              </a:rPr>
            </a:br>
            <a:endParaRPr lang="en-US" sz="2400" dirty="0">
              <a:solidFill>
                <a:srgbClr val="0070C0"/>
              </a:solidFill>
            </a:endParaRPr>
          </a:p>
        </p:txBody>
      </p:sp>
      <p:sp>
        <p:nvSpPr>
          <p:cNvPr id="5" name="Footer Placeholder 4"/>
          <p:cNvSpPr>
            <a:spLocks noGrp="1"/>
          </p:cNvSpPr>
          <p:nvPr>
            <p:ph type="ftr" sz="quarter" idx="11"/>
          </p:nvPr>
        </p:nvSpPr>
        <p:spPr>
          <a:xfrm>
            <a:off x="3445606" y="6530851"/>
            <a:ext cx="5300785" cy="365125"/>
          </a:xfrm>
        </p:spPr>
        <p:txBody>
          <a:bodyPr/>
          <a:lstStyle/>
          <a:p>
            <a:pPr algn="l"/>
            <a:r>
              <a:rPr lang="en-US" sz="900" dirty="0"/>
              <a:t>Republished with permission of </a:t>
            </a:r>
            <a:r>
              <a:rPr lang="en-US" sz="900" i="1" dirty="0" smtClean="0"/>
              <a:t>Blood</a:t>
            </a:r>
            <a:r>
              <a:rPr lang="en-US" sz="900" dirty="0" smtClean="0"/>
              <a:t>, </a:t>
            </a:r>
            <a:r>
              <a:rPr lang="en-US" sz="900" dirty="0"/>
              <a:t>from </a:t>
            </a:r>
            <a:r>
              <a:rPr lang="en-US" sz="900" dirty="0" smtClean="0"/>
              <a:t>Differentiation </a:t>
            </a:r>
            <a:r>
              <a:rPr lang="en-US" sz="900" dirty="0"/>
              <a:t>therapy of leukemia: 3 decades of </a:t>
            </a:r>
            <a:r>
              <a:rPr lang="en-US" sz="900" dirty="0" smtClean="0"/>
              <a:t>development, Nowak, et al, 113, 16, 3655-3665, 2009; </a:t>
            </a:r>
            <a:r>
              <a:rPr lang="en-US" sz="900" dirty="0"/>
              <a:t>permission conveyed through Copyright Clearance Center, </a:t>
            </a:r>
            <a:r>
              <a:rPr lang="en-US" sz="900" dirty="0" smtClean="0"/>
              <a:t>Inc.</a:t>
            </a:r>
            <a:endParaRPr lang="en-US" sz="900" dirty="0"/>
          </a:p>
        </p:txBody>
      </p:sp>
      <p:sp>
        <p:nvSpPr>
          <p:cNvPr id="6" name="Rectangle 5"/>
          <p:cNvSpPr/>
          <p:nvPr/>
        </p:nvSpPr>
        <p:spPr>
          <a:xfrm>
            <a:off x="9605108" y="5978769"/>
            <a:ext cx="2274277"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729412" y="538297"/>
            <a:ext cx="8547820" cy="6021106"/>
          </a:xfrm>
          <a:prstGeom prst="rect">
            <a:avLst/>
          </a:prstGeom>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74489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Targeted Therapies </a:t>
            </a:r>
          </a:p>
        </p:txBody>
      </p:sp>
      <p:sp>
        <p:nvSpPr>
          <p:cNvPr id="4" name="Footer Placeholder 3"/>
          <p:cNvSpPr>
            <a:spLocks noGrp="1"/>
          </p:cNvSpPr>
          <p:nvPr>
            <p:ph type="ftr" sz="quarter" idx="11"/>
          </p:nvPr>
        </p:nvSpPr>
        <p:spPr>
          <a:xfrm>
            <a:off x="3347915" y="6387612"/>
            <a:ext cx="5496169" cy="365125"/>
          </a:xfrm>
        </p:spPr>
        <p:txBody>
          <a:bodyPr/>
          <a:lstStyle/>
          <a:p>
            <a:r>
              <a:rPr lang="en-US" dirty="0" err="1"/>
              <a:t>Difei</a:t>
            </a:r>
            <a:r>
              <a:rPr lang="en-US" dirty="0"/>
              <a:t> Li, © content created on this site is licensed under a Creative Commons Attribution-</a:t>
            </a:r>
            <a:r>
              <a:rPr lang="en-US" dirty="0" err="1"/>
              <a:t>NonCommercial</a:t>
            </a:r>
            <a:r>
              <a:rPr lang="en-US" dirty="0"/>
              <a:t>-</a:t>
            </a:r>
            <a:r>
              <a:rPr lang="en-US" dirty="0" err="1"/>
              <a:t>NoDerivs</a:t>
            </a:r>
            <a:r>
              <a:rPr lang="en-US" dirty="0"/>
              <a:t> 2.0 Generic License; </a:t>
            </a:r>
            <a:r>
              <a:rPr lang="en-US" dirty="0" smtClean="0"/>
              <a:t>https://www.flickr.com</a:t>
            </a:r>
            <a:endParaRPr lang="en-US" dirty="0"/>
          </a:p>
        </p:txBody>
      </p:sp>
      <p:pic>
        <p:nvPicPr>
          <p:cNvPr id="3" name="Picture 2"/>
          <p:cNvPicPr>
            <a:picLocks noChangeAspect="1"/>
          </p:cNvPicPr>
          <p:nvPr/>
        </p:nvPicPr>
        <p:blipFill>
          <a:blip r:embed="rId2"/>
          <a:stretch>
            <a:fillRect/>
          </a:stretch>
        </p:blipFill>
        <p:spPr>
          <a:xfrm>
            <a:off x="2902927" y="1690688"/>
            <a:ext cx="6386146" cy="4249050"/>
          </a:xfrm>
          <a:prstGeom prst="rect">
            <a:avLst/>
          </a:prstGeom>
        </p:spPr>
      </p:pic>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823439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Targeted Therapies</a:t>
            </a:r>
            <a:br>
              <a:rPr lang="en-US" b="1" dirty="0">
                <a:solidFill>
                  <a:srgbClr val="00B050"/>
                </a:solidFill>
              </a:rPr>
            </a:br>
            <a:r>
              <a:rPr lang="en-US" b="1" dirty="0">
                <a:solidFill>
                  <a:srgbClr val="00B050"/>
                </a:solidFill>
              </a:rPr>
              <a:t>Promise of </a:t>
            </a:r>
            <a:r>
              <a:rPr lang="en-US" b="1" dirty="0" smtClean="0">
                <a:solidFill>
                  <a:srgbClr val="00B050"/>
                </a:solidFill>
              </a:rPr>
              <a:t>Cure</a:t>
            </a:r>
            <a:r>
              <a:rPr lang="en-US" sz="2000" b="1" baseline="70000" dirty="0" smtClean="0">
                <a:solidFill>
                  <a:srgbClr val="00B050"/>
                </a:solidFill>
              </a:rPr>
              <a:t>14</a:t>
            </a:r>
            <a:r>
              <a:rPr lang="en-US" b="1" dirty="0" smtClean="0">
                <a:solidFill>
                  <a:srgbClr val="00B050"/>
                </a:solidFill>
              </a:rPr>
              <a:t> </a:t>
            </a:r>
            <a:endParaRPr lang="en-US" b="1" dirty="0">
              <a:solidFill>
                <a:srgbClr val="00B050"/>
              </a:solidFill>
            </a:endParaRPr>
          </a:p>
        </p:txBody>
      </p:sp>
      <p:sp>
        <p:nvSpPr>
          <p:cNvPr id="3" name="Content Placeholder 2"/>
          <p:cNvSpPr>
            <a:spLocks noGrp="1"/>
          </p:cNvSpPr>
          <p:nvPr>
            <p:ph idx="1"/>
          </p:nvPr>
        </p:nvSpPr>
        <p:spPr/>
        <p:txBody>
          <a:bodyPr>
            <a:normAutofit/>
          </a:bodyPr>
          <a:lstStyle/>
          <a:p>
            <a:pPr lvl="1"/>
            <a:r>
              <a:rPr lang="en-US" dirty="0">
                <a:solidFill>
                  <a:srgbClr val="00B050"/>
                </a:solidFill>
              </a:rPr>
              <a:t>Medications that interfere with specific molecular targets to stop the growth, progression or spread of cancer cells with minimal side effects</a:t>
            </a:r>
          </a:p>
          <a:p>
            <a:pPr marL="457200" lvl="1" indent="0">
              <a:buNone/>
            </a:pPr>
            <a:endParaRPr lang="en-US" dirty="0">
              <a:solidFill>
                <a:srgbClr val="00B050"/>
              </a:solidFill>
            </a:endParaRPr>
          </a:p>
          <a:p>
            <a:pPr lvl="1"/>
            <a:r>
              <a:rPr lang="en-US" dirty="0">
                <a:solidFill>
                  <a:srgbClr val="00B050"/>
                </a:solidFill>
              </a:rPr>
              <a:t>New understandings of molecular targets are being discovered almost daily which challenges all medical providers to stay up to date on the therapeutic entities available to treat pediatric cancers</a:t>
            </a:r>
          </a:p>
          <a:p>
            <a:pPr marL="457200" lvl="1" indent="0">
              <a:buNone/>
            </a:pPr>
            <a:endParaRPr lang="en-US" dirty="0"/>
          </a:p>
          <a:p>
            <a:pPr lvl="1"/>
            <a:r>
              <a:rPr lang="en-US" dirty="0">
                <a:solidFill>
                  <a:srgbClr val="00B050"/>
                </a:solidFill>
              </a:rPr>
              <a:t>Targeted therapies can have a huge impact on pediatric cancer outcomes especially in terms of event free survival with the reduction of short and long term toxicity  caused by conventional chemotherapy and radiation</a:t>
            </a:r>
          </a:p>
          <a:p>
            <a:pPr marL="457200" lvl="1" indent="0">
              <a:buNone/>
            </a:pPr>
            <a:endParaRPr lang="en-US" b="1"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6978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B050"/>
                </a:solidFill>
              </a:rPr>
              <a:t/>
            </a:r>
            <a:br>
              <a:rPr lang="en-US" b="1" dirty="0">
                <a:solidFill>
                  <a:srgbClr val="00B050"/>
                </a:solidFill>
              </a:rPr>
            </a:br>
            <a:r>
              <a:rPr lang="en-US" b="1" dirty="0">
                <a:solidFill>
                  <a:srgbClr val="00B050"/>
                </a:solidFill>
              </a:rPr>
              <a:t/>
            </a:r>
            <a:br>
              <a:rPr lang="en-US" b="1" dirty="0">
                <a:solidFill>
                  <a:srgbClr val="00B050"/>
                </a:solidFill>
              </a:rPr>
            </a:br>
            <a:r>
              <a:rPr lang="en-US" b="1" dirty="0">
                <a:solidFill>
                  <a:srgbClr val="00B050"/>
                </a:solidFill>
              </a:rPr>
              <a:t/>
            </a:r>
            <a:br>
              <a:rPr lang="en-US" b="1" dirty="0">
                <a:solidFill>
                  <a:srgbClr val="00B050"/>
                </a:solidFill>
              </a:rPr>
            </a:br>
            <a:r>
              <a:rPr lang="en-US" b="1" dirty="0">
                <a:solidFill>
                  <a:srgbClr val="00B050"/>
                </a:solidFill>
              </a:rPr>
              <a:t>Targeted Therapies</a:t>
            </a:r>
            <a:br>
              <a:rPr lang="en-US" b="1" dirty="0">
                <a:solidFill>
                  <a:srgbClr val="00B050"/>
                </a:solidFill>
              </a:rPr>
            </a:br>
            <a:r>
              <a:rPr lang="en-US" b="1" dirty="0">
                <a:solidFill>
                  <a:srgbClr val="00B050"/>
                </a:solidFill>
              </a:rPr>
              <a:t>Lots of Options</a:t>
            </a:r>
            <a:br>
              <a:rPr lang="en-US" b="1" dirty="0">
                <a:solidFill>
                  <a:srgbClr val="00B050"/>
                </a:solidFill>
              </a:rPr>
            </a:br>
            <a:r>
              <a:rPr lang="en-US" b="1" dirty="0">
                <a:solidFill>
                  <a:srgbClr val="00B050"/>
                </a:solidFill>
              </a:rPr>
              <a:t/>
            </a:r>
            <a:br>
              <a:rPr lang="en-US" b="1" dirty="0">
                <a:solidFill>
                  <a:srgbClr val="00B050"/>
                </a:solidFill>
              </a:rPr>
            </a:br>
            <a:r>
              <a:rPr lang="en-US" b="1" dirty="0">
                <a:solidFill>
                  <a:srgbClr val="00B050"/>
                </a:solidFill>
              </a:rPr>
              <a:t/>
            </a:r>
            <a:br>
              <a:rPr lang="en-US" b="1" dirty="0">
                <a:solidFill>
                  <a:srgbClr val="00B050"/>
                </a:solidFill>
              </a:rPr>
            </a:br>
            <a:endParaRPr lang="en-US" dirty="0"/>
          </a:p>
        </p:txBody>
      </p:sp>
      <p:sp>
        <p:nvSpPr>
          <p:cNvPr id="4" name="Footer Placeholder 3"/>
          <p:cNvSpPr>
            <a:spLocks noGrp="1"/>
          </p:cNvSpPr>
          <p:nvPr>
            <p:ph type="ftr" sz="quarter" idx="11"/>
          </p:nvPr>
        </p:nvSpPr>
        <p:spPr>
          <a:xfrm>
            <a:off x="4038600" y="6444029"/>
            <a:ext cx="4114800" cy="277446"/>
          </a:xfrm>
        </p:spPr>
        <p:txBody>
          <a:bodyPr/>
          <a:lstStyle/>
          <a:p>
            <a:r>
              <a:rPr lang="en-US" dirty="0"/>
              <a:t>http://puhuahospital.com/treatments/cancer/targeted</a:t>
            </a:r>
          </a:p>
        </p:txBody>
      </p:sp>
      <p:pic>
        <p:nvPicPr>
          <p:cNvPr id="5" name="Picture 4"/>
          <p:cNvPicPr>
            <a:picLocks noChangeAspect="1"/>
          </p:cNvPicPr>
          <p:nvPr/>
        </p:nvPicPr>
        <p:blipFill rotWithShape="1">
          <a:blip r:embed="rId2"/>
          <a:srcRect t="6279"/>
          <a:stretch/>
        </p:blipFill>
        <p:spPr>
          <a:xfrm>
            <a:off x="3072179" y="1690688"/>
            <a:ext cx="6610350" cy="4552705"/>
          </a:xfrm>
          <a:prstGeom prst="rect">
            <a:avLst/>
          </a:prstGeom>
        </p:spPr>
      </p:pic>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58861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Targeted Therapies </a:t>
            </a:r>
            <a:br>
              <a:rPr lang="en-US" b="1" dirty="0">
                <a:solidFill>
                  <a:srgbClr val="00B050"/>
                </a:solidFill>
              </a:rPr>
            </a:br>
            <a:r>
              <a:rPr lang="en-US" b="1" dirty="0">
                <a:solidFill>
                  <a:srgbClr val="00B050"/>
                </a:solidFill>
              </a:rPr>
              <a:t>Pediatric </a:t>
            </a:r>
            <a:r>
              <a:rPr lang="en-US" b="1" dirty="0" smtClean="0">
                <a:solidFill>
                  <a:srgbClr val="00B050"/>
                </a:solidFill>
              </a:rPr>
              <a:t>Biomarkers</a:t>
            </a:r>
            <a:r>
              <a:rPr lang="en-US" sz="2000" b="1" baseline="70000" dirty="0" smtClean="0">
                <a:solidFill>
                  <a:srgbClr val="00B050"/>
                </a:solidFill>
              </a:rPr>
              <a:t>14</a:t>
            </a:r>
            <a:endParaRPr lang="en-US" sz="2000" b="1" baseline="70000" dirty="0">
              <a:solidFill>
                <a:srgbClr val="00B050"/>
              </a:solidFill>
            </a:endParaRPr>
          </a:p>
        </p:txBody>
      </p:sp>
      <p:sp>
        <p:nvSpPr>
          <p:cNvPr id="3" name="Content Placeholder 2"/>
          <p:cNvSpPr>
            <a:spLocks noGrp="1"/>
          </p:cNvSpPr>
          <p:nvPr>
            <p:ph idx="1"/>
          </p:nvPr>
        </p:nvSpPr>
        <p:spPr>
          <a:xfrm>
            <a:off x="838200" y="1447800"/>
            <a:ext cx="10515600" cy="4729163"/>
          </a:xfrm>
        </p:spPr>
        <p:txBody>
          <a:bodyPr>
            <a:normAutofit fontScale="92500" lnSpcReduction="10000"/>
          </a:bodyPr>
          <a:lstStyle/>
          <a:p>
            <a:pPr marL="457200" lvl="1" indent="0">
              <a:buNone/>
            </a:pPr>
            <a:r>
              <a:rPr lang="en-US" dirty="0">
                <a:solidFill>
                  <a:srgbClr val="00B050"/>
                </a:solidFill>
              </a:rPr>
              <a:t>	</a:t>
            </a:r>
          </a:p>
          <a:p>
            <a:pPr lvl="1"/>
            <a:r>
              <a:rPr lang="en-US" b="1" dirty="0">
                <a:solidFill>
                  <a:srgbClr val="00B050"/>
                </a:solidFill>
              </a:rPr>
              <a:t>ALK</a:t>
            </a:r>
            <a:r>
              <a:rPr lang="en-US" dirty="0">
                <a:solidFill>
                  <a:srgbClr val="00B050"/>
                </a:solidFill>
              </a:rPr>
              <a:t> = Anaplastic lymphoma kinase </a:t>
            </a:r>
          </a:p>
          <a:p>
            <a:pPr lvl="1"/>
            <a:r>
              <a:rPr lang="en-US" b="1" dirty="0">
                <a:solidFill>
                  <a:srgbClr val="00B050"/>
                </a:solidFill>
              </a:rPr>
              <a:t>BRAF</a:t>
            </a:r>
            <a:r>
              <a:rPr lang="en-US" dirty="0">
                <a:solidFill>
                  <a:srgbClr val="00B050"/>
                </a:solidFill>
              </a:rPr>
              <a:t> = B-Raf protein gene </a:t>
            </a:r>
          </a:p>
          <a:p>
            <a:pPr lvl="1"/>
            <a:r>
              <a:rPr lang="en-US" b="1" dirty="0">
                <a:solidFill>
                  <a:srgbClr val="00B050"/>
                </a:solidFill>
              </a:rPr>
              <a:t>cMET</a:t>
            </a:r>
            <a:r>
              <a:rPr lang="en-US" dirty="0">
                <a:solidFill>
                  <a:srgbClr val="00B050"/>
                </a:solidFill>
              </a:rPr>
              <a:t> = Tyrosine kinase MET or hepatocyte growth factor </a:t>
            </a:r>
          </a:p>
          <a:p>
            <a:pPr lvl="1"/>
            <a:r>
              <a:rPr lang="en-US" b="1" dirty="0">
                <a:solidFill>
                  <a:srgbClr val="00B050"/>
                </a:solidFill>
              </a:rPr>
              <a:t>EGRF</a:t>
            </a:r>
            <a:r>
              <a:rPr lang="en-US" dirty="0">
                <a:solidFill>
                  <a:srgbClr val="00B050"/>
                </a:solidFill>
              </a:rPr>
              <a:t> = Epithelial Growth Factor Receptor</a:t>
            </a:r>
          </a:p>
          <a:p>
            <a:pPr lvl="1"/>
            <a:r>
              <a:rPr lang="en-US" b="1" dirty="0">
                <a:solidFill>
                  <a:srgbClr val="00B050"/>
                </a:solidFill>
              </a:rPr>
              <a:t>ERBB2</a:t>
            </a:r>
            <a:r>
              <a:rPr lang="en-US" dirty="0">
                <a:solidFill>
                  <a:srgbClr val="00B050"/>
                </a:solidFill>
              </a:rPr>
              <a:t> = ERB-B2 Receptor Tyrosine Kinase </a:t>
            </a:r>
          </a:p>
          <a:p>
            <a:pPr lvl="1"/>
            <a:r>
              <a:rPr lang="en-US" b="1" dirty="0">
                <a:solidFill>
                  <a:srgbClr val="00B050"/>
                </a:solidFill>
              </a:rPr>
              <a:t>MGMT</a:t>
            </a:r>
            <a:r>
              <a:rPr lang="en-US" dirty="0">
                <a:solidFill>
                  <a:srgbClr val="00B050"/>
                </a:solidFill>
              </a:rPr>
              <a:t> = O-6-methylguanine-DNA methyltransferase  DNA repair gene </a:t>
            </a:r>
          </a:p>
          <a:p>
            <a:pPr lvl="1"/>
            <a:r>
              <a:rPr lang="en-US" b="1" dirty="0">
                <a:solidFill>
                  <a:srgbClr val="00B050"/>
                </a:solidFill>
              </a:rPr>
              <a:t>PDGFRA</a:t>
            </a:r>
            <a:r>
              <a:rPr lang="en-US" dirty="0">
                <a:solidFill>
                  <a:srgbClr val="00B050"/>
                </a:solidFill>
              </a:rPr>
              <a:t> = Platelet Derived Growth Factor Receptor Alpha protein encoding gene</a:t>
            </a:r>
          </a:p>
          <a:p>
            <a:pPr lvl="1"/>
            <a:r>
              <a:rPr lang="en-US" b="1" dirty="0">
                <a:solidFill>
                  <a:srgbClr val="00B050"/>
                </a:solidFill>
              </a:rPr>
              <a:t>PDGFRB</a:t>
            </a:r>
            <a:r>
              <a:rPr lang="en-US" dirty="0">
                <a:solidFill>
                  <a:srgbClr val="00B050"/>
                </a:solidFill>
              </a:rPr>
              <a:t> = Platelet Derived Growth Factor Receptor Beta protein encoding gene</a:t>
            </a:r>
          </a:p>
          <a:p>
            <a:pPr lvl="1"/>
            <a:r>
              <a:rPr lang="en-US" b="1" dirty="0">
                <a:solidFill>
                  <a:srgbClr val="00B050"/>
                </a:solidFill>
              </a:rPr>
              <a:t>PIK3CA</a:t>
            </a:r>
            <a:r>
              <a:rPr lang="en-US" dirty="0">
                <a:solidFill>
                  <a:srgbClr val="00B050"/>
                </a:solidFill>
              </a:rPr>
              <a:t>  = Phosphatidylinositol 3-kinase catalytic subunit alpha gene</a:t>
            </a:r>
          </a:p>
          <a:p>
            <a:pPr lvl="1"/>
            <a:r>
              <a:rPr lang="en-US" b="1" dirty="0">
                <a:solidFill>
                  <a:srgbClr val="00B050"/>
                </a:solidFill>
              </a:rPr>
              <a:t>PTEN </a:t>
            </a:r>
            <a:r>
              <a:rPr lang="en-US" dirty="0">
                <a:solidFill>
                  <a:srgbClr val="00B050"/>
                </a:solidFill>
              </a:rPr>
              <a:t>=  Phosphatase and tensin homolog protein gene </a:t>
            </a:r>
          </a:p>
          <a:p>
            <a:pPr lvl="1"/>
            <a:r>
              <a:rPr lang="en-US" b="1" dirty="0">
                <a:solidFill>
                  <a:srgbClr val="00B050"/>
                </a:solidFill>
              </a:rPr>
              <a:t>SPARC</a:t>
            </a:r>
            <a:r>
              <a:rPr lang="en-US" dirty="0">
                <a:solidFill>
                  <a:srgbClr val="00B050"/>
                </a:solidFill>
              </a:rPr>
              <a:t> = Secreted protein acidic and rich in cysteine gene </a:t>
            </a:r>
          </a:p>
          <a:p>
            <a:pPr lvl="1"/>
            <a:r>
              <a:rPr lang="en-US" b="1" dirty="0">
                <a:solidFill>
                  <a:srgbClr val="00B050"/>
                </a:solidFill>
              </a:rPr>
              <a:t>VEGF</a:t>
            </a:r>
            <a:r>
              <a:rPr lang="en-US" dirty="0">
                <a:solidFill>
                  <a:srgbClr val="00B050"/>
                </a:solidFill>
              </a:rPr>
              <a:t> = Vascular Endothelial Growth Factor</a:t>
            </a:r>
          </a:p>
          <a:p>
            <a:pPr lvl="1"/>
            <a:endParaRPr lang="en-US" dirty="0">
              <a:solidFill>
                <a:srgbClr val="00B050"/>
              </a:solidFill>
            </a:endParaRPr>
          </a:p>
          <a:p>
            <a:pPr lvl="1"/>
            <a:endParaRPr lang="en-US" dirty="0">
              <a:solidFill>
                <a:srgbClr val="00B050"/>
              </a:solidFill>
            </a:endParaRPr>
          </a:p>
          <a:p>
            <a:pPr lvl="1"/>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7589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Pharmacology of Emerging Therapies to Treat Pediatric Cancers</a:t>
            </a:r>
          </a:p>
        </p:txBody>
      </p:sp>
      <p:sp>
        <p:nvSpPr>
          <p:cNvPr id="3" name="Content Placeholder 2"/>
          <p:cNvSpPr>
            <a:spLocks noGrp="1"/>
          </p:cNvSpPr>
          <p:nvPr>
            <p:ph idx="1"/>
          </p:nvPr>
        </p:nvSpPr>
        <p:spPr/>
        <p:txBody>
          <a:bodyPr/>
          <a:lstStyle/>
          <a:p>
            <a:pPr marL="514350" indent="-514350">
              <a:buAutoNum type="arabicParenR"/>
            </a:pPr>
            <a:r>
              <a:rPr lang="en-US" dirty="0"/>
              <a:t>Differentiating Agents</a:t>
            </a:r>
          </a:p>
          <a:p>
            <a:pPr marL="514350" indent="-514350">
              <a:buAutoNum type="arabicParenR"/>
            </a:pPr>
            <a:r>
              <a:rPr lang="en-US" dirty="0"/>
              <a:t>Targeted Therapies</a:t>
            </a:r>
          </a:p>
          <a:p>
            <a:pPr marL="514350" indent="-514350">
              <a:buAutoNum type="arabicParenR"/>
            </a:pPr>
            <a:r>
              <a:rPr lang="en-US" dirty="0"/>
              <a:t>Epigenetic Modifiers</a:t>
            </a:r>
          </a:p>
          <a:p>
            <a:pPr marL="514350" indent="-514350">
              <a:buAutoNum type="arabicParenR"/>
            </a:pPr>
            <a:r>
              <a:rPr lang="en-US" dirty="0"/>
              <a:t>Immune checkpoint Inhibitors</a:t>
            </a:r>
          </a:p>
          <a:p>
            <a:pPr marL="514350" indent="-514350">
              <a:buAutoNum type="arabicParenR"/>
            </a:pPr>
            <a:r>
              <a:rPr lang="en-US" dirty="0"/>
              <a:t>Anti-angiogenic Agents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5377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rgbClr val="00B050"/>
                </a:solidFill>
              </a:rPr>
              <a:t>Targeted Therapies </a:t>
            </a:r>
            <a:br>
              <a:rPr lang="en-US" b="1" dirty="0">
                <a:solidFill>
                  <a:srgbClr val="00B050"/>
                </a:solidFill>
              </a:rPr>
            </a:br>
            <a:r>
              <a:rPr lang="en-US" b="1" dirty="0">
                <a:solidFill>
                  <a:srgbClr val="00B050"/>
                </a:solidFill>
              </a:rPr>
              <a:t>Enzyme </a:t>
            </a:r>
            <a:r>
              <a:rPr lang="en-US" b="1" dirty="0" smtClean="0">
                <a:solidFill>
                  <a:srgbClr val="00B050"/>
                </a:solidFill>
              </a:rPr>
              <a:t>Targets</a:t>
            </a:r>
            <a:r>
              <a:rPr lang="en-US" sz="2000" b="1" baseline="70000" dirty="0" smtClean="0">
                <a:solidFill>
                  <a:srgbClr val="00B050"/>
                </a:solidFill>
              </a:rPr>
              <a:t>14</a:t>
            </a:r>
            <a:endParaRPr lang="en-US" sz="2000" baseline="70000" dirty="0"/>
          </a:p>
        </p:txBody>
      </p:sp>
      <p:sp>
        <p:nvSpPr>
          <p:cNvPr id="4" name="Content Placeholder 3"/>
          <p:cNvSpPr>
            <a:spLocks noGrp="1"/>
          </p:cNvSpPr>
          <p:nvPr>
            <p:ph idx="1"/>
          </p:nvPr>
        </p:nvSpPr>
        <p:spPr/>
        <p:txBody>
          <a:bodyPr>
            <a:normAutofit lnSpcReduction="10000"/>
          </a:bodyPr>
          <a:lstStyle/>
          <a:p>
            <a:r>
              <a:rPr lang="en-US" b="1" dirty="0">
                <a:solidFill>
                  <a:srgbClr val="00B050"/>
                </a:solidFill>
              </a:rPr>
              <a:t>BCR-ABL Kinase = </a:t>
            </a:r>
            <a:r>
              <a:rPr lang="en-US" dirty="0">
                <a:solidFill>
                  <a:srgbClr val="00B050"/>
                </a:solidFill>
              </a:rPr>
              <a:t>breakpoint cluster region protein-abelson murine leukemia homolog 1  tyrosine kinase </a:t>
            </a:r>
            <a:endParaRPr lang="en-US" b="1" dirty="0">
              <a:solidFill>
                <a:srgbClr val="00B050"/>
              </a:solidFill>
            </a:endParaRPr>
          </a:p>
          <a:p>
            <a:r>
              <a:rPr lang="en-US" b="1" dirty="0">
                <a:solidFill>
                  <a:srgbClr val="00B050"/>
                </a:solidFill>
              </a:rPr>
              <a:t>mTOR</a:t>
            </a:r>
            <a:r>
              <a:rPr lang="en-US" dirty="0">
                <a:solidFill>
                  <a:srgbClr val="00B050"/>
                </a:solidFill>
              </a:rPr>
              <a:t> = mechanistic target of rapamycin kinase </a:t>
            </a:r>
          </a:p>
          <a:p>
            <a:r>
              <a:rPr lang="en-US" b="1" dirty="0">
                <a:solidFill>
                  <a:srgbClr val="00B050"/>
                </a:solidFill>
              </a:rPr>
              <a:t>MEK-1 = </a:t>
            </a:r>
            <a:r>
              <a:rPr lang="en-US" dirty="0">
                <a:solidFill>
                  <a:srgbClr val="00B050"/>
                </a:solidFill>
              </a:rPr>
              <a:t>dual threonine and tyrosine recognition kinase enzyme</a:t>
            </a:r>
          </a:p>
          <a:p>
            <a:r>
              <a:rPr lang="en-US" b="1" dirty="0">
                <a:solidFill>
                  <a:srgbClr val="00B050"/>
                </a:solidFill>
              </a:rPr>
              <a:t>Aurora Kinase = </a:t>
            </a:r>
            <a:r>
              <a:rPr lang="en-US" dirty="0">
                <a:solidFill>
                  <a:srgbClr val="00B050"/>
                </a:solidFill>
              </a:rPr>
              <a:t>serine/threoine kinases enzyme</a:t>
            </a:r>
          </a:p>
          <a:p>
            <a:r>
              <a:rPr lang="en-US" b="1" dirty="0">
                <a:solidFill>
                  <a:srgbClr val="00B050"/>
                </a:solidFill>
              </a:rPr>
              <a:t>HDAC =  </a:t>
            </a:r>
            <a:r>
              <a:rPr lang="en-US" dirty="0">
                <a:solidFill>
                  <a:srgbClr val="00B050"/>
                </a:solidFill>
              </a:rPr>
              <a:t>Histone deacetylases enzymes</a:t>
            </a:r>
          </a:p>
          <a:p>
            <a:r>
              <a:rPr lang="en-US" b="1" dirty="0">
                <a:solidFill>
                  <a:srgbClr val="00B050"/>
                </a:solidFill>
              </a:rPr>
              <a:t>TOP1 = </a:t>
            </a:r>
            <a:r>
              <a:rPr lang="en-US" dirty="0">
                <a:solidFill>
                  <a:srgbClr val="00B050"/>
                </a:solidFill>
              </a:rPr>
              <a:t>topoisomerase 1 enzyme</a:t>
            </a:r>
          </a:p>
          <a:p>
            <a:r>
              <a:rPr lang="en-US" b="1" dirty="0">
                <a:solidFill>
                  <a:srgbClr val="00B050"/>
                </a:solidFill>
              </a:rPr>
              <a:t>ERK = </a:t>
            </a:r>
            <a:r>
              <a:rPr lang="en-US" dirty="0">
                <a:solidFill>
                  <a:srgbClr val="00B050"/>
                </a:solidFill>
              </a:rPr>
              <a:t>extracellular signal –regulated kinase enzymes</a:t>
            </a:r>
            <a:endParaRPr lang="en-US" b="1" dirty="0">
              <a:solidFill>
                <a:srgbClr val="00B050"/>
              </a:solidFill>
            </a:endParaRPr>
          </a:p>
          <a:p>
            <a:r>
              <a:rPr lang="en-US" b="1" dirty="0">
                <a:solidFill>
                  <a:srgbClr val="00B050"/>
                </a:solidFill>
              </a:rPr>
              <a:t>PARP =  </a:t>
            </a:r>
            <a:r>
              <a:rPr lang="en-US" dirty="0">
                <a:solidFill>
                  <a:srgbClr val="00B050"/>
                </a:solidFill>
              </a:rPr>
              <a:t>Poly (ADP-ribose) polymerase enzymes </a:t>
            </a: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84158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Targeted Therapies </a:t>
            </a:r>
            <a:br>
              <a:rPr lang="en-US" b="1" dirty="0">
                <a:solidFill>
                  <a:srgbClr val="00B050"/>
                </a:solidFill>
              </a:rPr>
            </a:br>
            <a:r>
              <a:rPr lang="en-US" b="1" dirty="0" smtClean="0">
                <a:solidFill>
                  <a:srgbClr val="00B050"/>
                </a:solidFill>
              </a:rPr>
              <a:t>Proteins</a:t>
            </a:r>
            <a:r>
              <a:rPr lang="en-US" sz="2000" b="1" baseline="70000" dirty="0" smtClean="0">
                <a:solidFill>
                  <a:srgbClr val="00B050"/>
                </a:solidFill>
              </a:rPr>
              <a:t>14</a:t>
            </a:r>
            <a:endParaRPr lang="en-US" sz="2000" baseline="70000" dirty="0"/>
          </a:p>
        </p:txBody>
      </p:sp>
      <p:sp>
        <p:nvSpPr>
          <p:cNvPr id="3" name="Content Placeholder 2"/>
          <p:cNvSpPr>
            <a:spLocks noGrp="1"/>
          </p:cNvSpPr>
          <p:nvPr>
            <p:ph idx="1"/>
          </p:nvPr>
        </p:nvSpPr>
        <p:spPr/>
        <p:txBody>
          <a:bodyPr>
            <a:normAutofit fontScale="77500" lnSpcReduction="20000"/>
          </a:bodyPr>
          <a:lstStyle/>
          <a:p>
            <a:r>
              <a:rPr lang="en-US" b="1" dirty="0">
                <a:solidFill>
                  <a:srgbClr val="00B050"/>
                </a:solidFill>
              </a:rPr>
              <a:t>KRAS </a:t>
            </a:r>
            <a:r>
              <a:rPr lang="en-US" dirty="0">
                <a:solidFill>
                  <a:srgbClr val="00B050"/>
                </a:solidFill>
              </a:rPr>
              <a:t>= v-Ki-ras2Kirsten rate sarcoma viral oncogene homolog  protein</a:t>
            </a:r>
          </a:p>
          <a:p>
            <a:r>
              <a:rPr lang="en-US" b="1" dirty="0">
                <a:solidFill>
                  <a:srgbClr val="00B050"/>
                </a:solidFill>
              </a:rPr>
              <a:t>RAS = </a:t>
            </a:r>
            <a:r>
              <a:rPr lang="en-US" dirty="0">
                <a:solidFill>
                  <a:srgbClr val="00B050"/>
                </a:solidFill>
              </a:rPr>
              <a:t>family of proteins</a:t>
            </a:r>
          </a:p>
          <a:p>
            <a:r>
              <a:rPr lang="en-US" b="1" dirty="0">
                <a:solidFill>
                  <a:srgbClr val="00B050"/>
                </a:solidFill>
              </a:rPr>
              <a:t>SHH = </a:t>
            </a:r>
            <a:r>
              <a:rPr lang="en-US" dirty="0">
                <a:solidFill>
                  <a:srgbClr val="00B050"/>
                </a:solidFill>
              </a:rPr>
              <a:t>Sonic hedgehog protein</a:t>
            </a:r>
          </a:p>
          <a:p>
            <a:r>
              <a:rPr lang="en-US" b="1" dirty="0">
                <a:solidFill>
                  <a:srgbClr val="00B050"/>
                </a:solidFill>
              </a:rPr>
              <a:t>SMO = </a:t>
            </a:r>
            <a:r>
              <a:rPr lang="en-US" dirty="0">
                <a:solidFill>
                  <a:srgbClr val="00B050"/>
                </a:solidFill>
              </a:rPr>
              <a:t>Smoothened protein</a:t>
            </a:r>
          </a:p>
          <a:p>
            <a:r>
              <a:rPr lang="en-US" b="1" dirty="0">
                <a:solidFill>
                  <a:srgbClr val="00B050"/>
                </a:solidFill>
              </a:rPr>
              <a:t>NOTCH = </a:t>
            </a:r>
            <a:r>
              <a:rPr lang="en-US" dirty="0">
                <a:solidFill>
                  <a:srgbClr val="00B050"/>
                </a:solidFill>
              </a:rPr>
              <a:t>Neurogenic locus notch homolog protein 1</a:t>
            </a:r>
          </a:p>
          <a:p>
            <a:r>
              <a:rPr lang="en-US" b="1" dirty="0">
                <a:solidFill>
                  <a:srgbClr val="00B050"/>
                </a:solidFill>
              </a:rPr>
              <a:t>IGF-1R = </a:t>
            </a:r>
            <a:r>
              <a:rPr lang="en-US" dirty="0">
                <a:solidFill>
                  <a:srgbClr val="00B050"/>
                </a:solidFill>
              </a:rPr>
              <a:t>type 1 insulin-like growth factor receptor protein</a:t>
            </a:r>
          </a:p>
          <a:p>
            <a:r>
              <a:rPr lang="en-US" b="1" dirty="0">
                <a:solidFill>
                  <a:srgbClr val="00B050"/>
                </a:solidFill>
              </a:rPr>
              <a:t>C-kit = </a:t>
            </a:r>
            <a:r>
              <a:rPr lang="en-US" dirty="0">
                <a:solidFill>
                  <a:srgbClr val="00B050"/>
                </a:solidFill>
              </a:rPr>
              <a:t>stem cell factor receptor protein</a:t>
            </a:r>
          </a:p>
          <a:p>
            <a:r>
              <a:rPr lang="en-US" b="1" dirty="0">
                <a:solidFill>
                  <a:srgbClr val="00B050"/>
                </a:solidFill>
              </a:rPr>
              <a:t>SRC = </a:t>
            </a:r>
            <a:r>
              <a:rPr lang="en-US" dirty="0">
                <a:solidFill>
                  <a:srgbClr val="00B050"/>
                </a:solidFill>
              </a:rPr>
              <a:t>proto-oncogene non-receptor tyrosine protein kinase</a:t>
            </a:r>
          </a:p>
          <a:p>
            <a:r>
              <a:rPr lang="en-US" b="1" dirty="0">
                <a:solidFill>
                  <a:srgbClr val="00B050"/>
                </a:solidFill>
              </a:rPr>
              <a:t>EPH receptor A2 = </a:t>
            </a:r>
            <a:r>
              <a:rPr lang="en-US" dirty="0">
                <a:solidFill>
                  <a:srgbClr val="00B050"/>
                </a:solidFill>
              </a:rPr>
              <a:t>ephrin type-A receptor 2 protein</a:t>
            </a:r>
          </a:p>
          <a:p>
            <a:r>
              <a:rPr lang="en-US" b="1" dirty="0">
                <a:solidFill>
                  <a:srgbClr val="00B050"/>
                </a:solidFill>
              </a:rPr>
              <a:t>FLT3 = </a:t>
            </a:r>
            <a:r>
              <a:rPr lang="en-US" dirty="0">
                <a:solidFill>
                  <a:srgbClr val="00B050"/>
                </a:solidFill>
              </a:rPr>
              <a:t>fms-like tyrosine kinase 3 protein </a:t>
            </a:r>
          </a:p>
          <a:p>
            <a:r>
              <a:rPr lang="en-US" b="1" dirty="0">
                <a:solidFill>
                  <a:srgbClr val="00B050"/>
                </a:solidFill>
              </a:rPr>
              <a:t>JAK = </a:t>
            </a:r>
            <a:r>
              <a:rPr lang="en-US" dirty="0">
                <a:solidFill>
                  <a:srgbClr val="00B050"/>
                </a:solidFill>
              </a:rPr>
              <a:t>Janus Associated Kinases</a:t>
            </a:r>
          </a:p>
          <a:p>
            <a:r>
              <a:rPr lang="en-US" b="1" dirty="0">
                <a:solidFill>
                  <a:srgbClr val="00B050"/>
                </a:solidFill>
              </a:rPr>
              <a:t>FGFR = </a:t>
            </a:r>
            <a:r>
              <a:rPr lang="en-US" dirty="0">
                <a:solidFill>
                  <a:srgbClr val="00B050"/>
                </a:solidFill>
              </a:rPr>
              <a:t>fibroblast growth factor receptor</a:t>
            </a:r>
            <a:endParaRPr lang="en-US" b="1"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solidFill>
                <a:srgbClr val="00B050"/>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5942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Targeted Therapies </a:t>
            </a:r>
            <a:r>
              <a:rPr lang="en-US" b="1" dirty="0" smtClean="0">
                <a:solidFill>
                  <a:srgbClr val="00B050"/>
                </a:solidFill>
              </a:rPr>
              <a:t>– Imatinib</a:t>
            </a:r>
            <a:r>
              <a:rPr lang="en-US" sz="2000" b="1" baseline="70000" dirty="0" smtClean="0">
                <a:solidFill>
                  <a:srgbClr val="00B050"/>
                </a:solidFill>
              </a:rPr>
              <a:t>7,8,14</a:t>
            </a:r>
            <a:endParaRPr lang="en-US" sz="2000" baseline="70000" dirty="0"/>
          </a:p>
        </p:txBody>
      </p:sp>
      <p:sp>
        <p:nvSpPr>
          <p:cNvPr id="3" name="Content Placeholder 2"/>
          <p:cNvSpPr>
            <a:spLocks noGrp="1"/>
          </p:cNvSpPr>
          <p:nvPr>
            <p:ph idx="1"/>
          </p:nvPr>
        </p:nvSpPr>
        <p:spPr/>
        <p:txBody>
          <a:bodyPr>
            <a:normAutofit lnSpcReduction="10000"/>
          </a:bodyPr>
          <a:lstStyle/>
          <a:p>
            <a:pPr lvl="1"/>
            <a:r>
              <a:rPr lang="en-US" b="1" dirty="0">
                <a:solidFill>
                  <a:srgbClr val="00B050"/>
                </a:solidFill>
              </a:rPr>
              <a:t>Mechanism of Action: </a:t>
            </a:r>
            <a:r>
              <a:rPr lang="en-US" dirty="0">
                <a:solidFill>
                  <a:srgbClr val="00B050"/>
                </a:solidFill>
              </a:rPr>
              <a:t>Inhibits BCR-ABL tyrosine kinase which blocks proliferation and induces cell death in Philadelphia chromosome positive chronic myeloid leukemia(CML) . In addition, inhibits PDGF, stem cell factor (SCF0)  and c-KIT. </a:t>
            </a:r>
          </a:p>
          <a:p>
            <a:pPr lvl="1"/>
            <a:r>
              <a:rPr lang="en-US" b="1" dirty="0">
                <a:solidFill>
                  <a:srgbClr val="00B050"/>
                </a:solidFill>
              </a:rPr>
              <a:t>Route</a:t>
            </a:r>
            <a:r>
              <a:rPr lang="en-US" dirty="0">
                <a:solidFill>
                  <a:srgbClr val="00B050"/>
                </a:solidFill>
              </a:rPr>
              <a:t>: oral</a:t>
            </a:r>
          </a:p>
          <a:p>
            <a:pPr lvl="1"/>
            <a:r>
              <a:rPr lang="en-US" b="1" dirty="0">
                <a:solidFill>
                  <a:srgbClr val="00B050"/>
                </a:solidFill>
              </a:rPr>
              <a:t>Indication</a:t>
            </a:r>
            <a:r>
              <a:rPr lang="en-US" dirty="0">
                <a:solidFill>
                  <a:srgbClr val="00B050"/>
                </a:solidFill>
              </a:rPr>
              <a:t>: Ph+ ALL, Ph+ CML, </a:t>
            </a:r>
          </a:p>
          <a:p>
            <a:pPr lvl="1"/>
            <a:r>
              <a:rPr lang="en-US" dirty="0">
                <a:solidFill>
                  <a:srgbClr val="00B050"/>
                </a:solidFill>
              </a:rPr>
              <a:t> </a:t>
            </a:r>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Bone marrow suppression, tumor lysis syndrome, moderate emetogenic, muscle spasms</a:t>
            </a:r>
          </a:p>
          <a:p>
            <a:pPr lvl="2"/>
            <a:r>
              <a:rPr lang="en-US" sz="2400" b="1" dirty="0">
                <a:solidFill>
                  <a:srgbClr val="00B050"/>
                </a:solidFill>
              </a:rPr>
              <a:t>Severe: </a:t>
            </a:r>
            <a:r>
              <a:rPr lang="en-US" sz="2400" dirty="0">
                <a:solidFill>
                  <a:srgbClr val="00B050"/>
                </a:solidFill>
              </a:rPr>
              <a:t>skin rashes,  heart failure, liver toxicity, renal toxicity, growth retardation, hypothyroidism, pleural effusion, pneumonitis, hypokalemia, visual changes</a:t>
            </a:r>
          </a:p>
          <a:p>
            <a:pPr lvl="2"/>
            <a:endParaRPr lang="en-US" sz="2400" b="1" dirty="0">
              <a:solidFill>
                <a:srgbClr val="00B05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6638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5090"/>
          </a:xfrm>
        </p:spPr>
        <p:txBody>
          <a:bodyPr/>
          <a:lstStyle/>
          <a:p>
            <a:r>
              <a:rPr lang="en-US" b="1" dirty="0">
                <a:solidFill>
                  <a:srgbClr val="00B050"/>
                </a:solidFill>
              </a:rPr>
              <a:t>Targeted Therapies </a:t>
            </a:r>
            <a:r>
              <a:rPr lang="en-US" b="1" dirty="0" smtClean="0">
                <a:solidFill>
                  <a:srgbClr val="00B050"/>
                </a:solidFill>
              </a:rPr>
              <a:t>– Dasatinib</a:t>
            </a:r>
            <a:r>
              <a:rPr lang="en-US" sz="2000" b="1" baseline="70000" dirty="0" smtClean="0">
                <a:solidFill>
                  <a:srgbClr val="00B050"/>
                </a:solidFill>
              </a:rPr>
              <a:t>7,8,14</a:t>
            </a:r>
            <a:endParaRPr lang="en-US" sz="2000" b="1" baseline="70000" dirty="0">
              <a:solidFill>
                <a:srgbClr val="00B050"/>
              </a:solidFill>
            </a:endParaRPr>
          </a:p>
        </p:txBody>
      </p:sp>
      <p:sp>
        <p:nvSpPr>
          <p:cNvPr id="3" name="Content Placeholder 2"/>
          <p:cNvSpPr>
            <a:spLocks noGrp="1"/>
          </p:cNvSpPr>
          <p:nvPr>
            <p:ph idx="1"/>
          </p:nvPr>
        </p:nvSpPr>
        <p:spPr>
          <a:xfrm>
            <a:off x="838200" y="1289538"/>
            <a:ext cx="10515600" cy="4887425"/>
          </a:xfrm>
        </p:spPr>
        <p:txBody>
          <a:bodyPr>
            <a:normAutofit/>
          </a:bodyPr>
          <a:lstStyle/>
          <a:p>
            <a:pPr lvl="1"/>
            <a:r>
              <a:rPr lang="en-US" b="1" dirty="0">
                <a:solidFill>
                  <a:srgbClr val="00B050"/>
                </a:solidFill>
              </a:rPr>
              <a:t>Mechanism of Action: </a:t>
            </a:r>
            <a:r>
              <a:rPr lang="en-US" dirty="0">
                <a:solidFill>
                  <a:srgbClr val="00B050"/>
                </a:solidFill>
              </a:rPr>
              <a:t>Inhibits BCR-ABL tyrosine kinase  that is specific for most Imatinib resistant mutations by binding to active and inactive ABL-kinase. In addition, inhibits SRC family,  c-KIT, PDGFRB. </a:t>
            </a:r>
          </a:p>
          <a:p>
            <a:pPr lvl="1"/>
            <a:r>
              <a:rPr lang="en-US" b="1" dirty="0">
                <a:solidFill>
                  <a:srgbClr val="00B050"/>
                </a:solidFill>
              </a:rPr>
              <a:t>Route</a:t>
            </a:r>
            <a:r>
              <a:rPr lang="en-US" dirty="0">
                <a:solidFill>
                  <a:srgbClr val="00B050"/>
                </a:solidFill>
              </a:rPr>
              <a:t>: oral</a:t>
            </a:r>
          </a:p>
          <a:p>
            <a:pPr lvl="1"/>
            <a:r>
              <a:rPr lang="en-US" b="1" dirty="0">
                <a:solidFill>
                  <a:srgbClr val="00B050"/>
                </a:solidFill>
              </a:rPr>
              <a:t>Indication: </a:t>
            </a:r>
            <a:r>
              <a:rPr lang="en-US" dirty="0">
                <a:solidFill>
                  <a:srgbClr val="00B050"/>
                </a:solidFill>
              </a:rPr>
              <a:t>Ph+ ALL, Ph+ CLL</a:t>
            </a:r>
            <a:endParaRPr lang="en-US" b="1" dirty="0">
              <a:solidFill>
                <a:srgbClr val="00B050"/>
              </a:solidFill>
            </a:endParaRPr>
          </a:p>
          <a:p>
            <a:pPr lvl="1"/>
            <a:r>
              <a:rPr lang="en-US" dirty="0">
                <a:solidFill>
                  <a:srgbClr val="00B050"/>
                </a:solidFill>
              </a:rPr>
              <a:t> </a:t>
            </a:r>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Bone marrow suppression, pain, minimal emetogenic, diarrhea(can be severe), hypoglycemia</a:t>
            </a:r>
          </a:p>
          <a:p>
            <a:pPr lvl="2"/>
            <a:r>
              <a:rPr lang="en-US" sz="2400" b="1" dirty="0">
                <a:solidFill>
                  <a:srgbClr val="00B050"/>
                </a:solidFill>
              </a:rPr>
              <a:t>Severe: </a:t>
            </a:r>
            <a:r>
              <a:rPr lang="en-US" sz="2400" dirty="0">
                <a:solidFill>
                  <a:srgbClr val="00B050"/>
                </a:solidFill>
              </a:rPr>
              <a:t>skin rashes,  QTC prolongation,  heart failure, pulmonary hypertension, arthralgias /myalgias, renal toxicity, growth retardation, pleural effusion, pneumonitis, hemorrhage</a:t>
            </a:r>
          </a:p>
          <a:p>
            <a:pPr lvl="1"/>
            <a:endParaRPr lang="en-US" b="1" dirty="0"/>
          </a:p>
          <a:p>
            <a:endParaRPr lang="en-US" dirty="0"/>
          </a:p>
        </p:txBody>
      </p:sp>
      <p:sp>
        <p:nvSpPr>
          <p:cNvPr id="5" name="Footer Placeholder 4"/>
          <p:cNvSpPr>
            <a:spLocks noGrp="1"/>
          </p:cNvSpPr>
          <p:nvPr>
            <p:ph type="ftr" sz="quarter" idx="11"/>
          </p:nvPr>
        </p:nvSpPr>
        <p:spPr/>
        <p:txBody>
          <a:bodyPr/>
          <a:lstStyle/>
          <a:p>
            <a:r>
              <a:rPr lang="en-US" dirty="0"/>
              <a:t>Differentiation therapy of leukemia: 3 decades of development </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9899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9244"/>
          </a:xfrm>
        </p:spPr>
        <p:txBody>
          <a:bodyPr/>
          <a:lstStyle/>
          <a:p>
            <a:r>
              <a:rPr lang="en-US" b="1" dirty="0">
                <a:solidFill>
                  <a:srgbClr val="00B050"/>
                </a:solidFill>
              </a:rPr>
              <a:t>Targeted Therapies </a:t>
            </a:r>
            <a:r>
              <a:rPr lang="en-US" b="1" dirty="0" smtClean="0">
                <a:solidFill>
                  <a:srgbClr val="00B050"/>
                </a:solidFill>
              </a:rPr>
              <a:t>– Sorafenib</a:t>
            </a:r>
            <a:r>
              <a:rPr lang="en-US" sz="2000" b="1" baseline="70000" dirty="0" smtClean="0">
                <a:solidFill>
                  <a:srgbClr val="00B050"/>
                </a:solidFill>
              </a:rPr>
              <a:t>7,8,14</a:t>
            </a:r>
            <a:endParaRPr lang="en-US" sz="2000" baseline="70000" dirty="0"/>
          </a:p>
        </p:txBody>
      </p:sp>
      <p:sp>
        <p:nvSpPr>
          <p:cNvPr id="3" name="Content Placeholder 2"/>
          <p:cNvSpPr>
            <a:spLocks noGrp="1"/>
          </p:cNvSpPr>
          <p:nvPr>
            <p:ph idx="1"/>
          </p:nvPr>
        </p:nvSpPr>
        <p:spPr>
          <a:xfrm>
            <a:off x="838200" y="1242646"/>
            <a:ext cx="10515600" cy="4934317"/>
          </a:xfrm>
        </p:spPr>
        <p:txBody>
          <a:bodyPr>
            <a:normAutofit/>
          </a:bodyPr>
          <a:lstStyle/>
          <a:p>
            <a:r>
              <a:rPr lang="en-US" b="1" dirty="0">
                <a:solidFill>
                  <a:srgbClr val="00B050"/>
                </a:solidFill>
              </a:rPr>
              <a:t>Sorafenib</a:t>
            </a:r>
          </a:p>
          <a:p>
            <a:pPr lvl="1"/>
            <a:r>
              <a:rPr lang="en-US" b="1" dirty="0">
                <a:solidFill>
                  <a:srgbClr val="00B050"/>
                </a:solidFill>
              </a:rPr>
              <a:t>Mechanism of Action: </a:t>
            </a:r>
            <a:r>
              <a:rPr lang="en-US" dirty="0">
                <a:solidFill>
                  <a:srgbClr val="00B050"/>
                </a:solidFill>
              </a:rPr>
              <a:t>multikinase inhibitor which inhibits growth and angiogenesis through inhibition  of  raf kinases and cell surface kinase receptors(VEGFR-1, VEGFR-2,  VEGFR3, </a:t>
            </a:r>
            <a:r>
              <a:rPr lang="en-US" b="1" dirty="0">
                <a:solidFill>
                  <a:srgbClr val="00B050"/>
                </a:solidFill>
              </a:rPr>
              <a:t> </a:t>
            </a:r>
            <a:r>
              <a:rPr lang="en-US" dirty="0">
                <a:solidFill>
                  <a:srgbClr val="00B050"/>
                </a:solidFill>
              </a:rPr>
              <a:t>PFGFRB, cKIT, FLT-3 and others)</a:t>
            </a:r>
          </a:p>
          <a:p>
            <a:pPr lvl="1"/>
            <a:r>
              <a:rPr lang="en-US" b="1" dirty="0">
                <a:solidFill>
                  <a:srgbClr val="00B050"/>
                </a:solidFill>
              </a:rPr>
              <a:t>Route</a:t>
            </a:r>
            <a:r>
              <a:rPr lang="en-US" dirty="0">
                <a:solidFill>
                  <a:srgbClr val="00B050"/>
                </a:solidFill>
              </a:rPr>
              <a:t>: oral</a:t>
            </a:r>
            <a:endParaRPr lang="en-US" b="1" dirty="0">
              <a:solidFill>
                <a:srgbClr val="00B050"/>
              </a:solidFill>
            </a:endParaRPr>
          </a:p>
          <a:p>
            <a:pPr lvl="1"/>
            <a:r>
              <a:rPr lang="en-US" b="1" dirty="0">
                <a:solidFill>
                  <a:srgbClr val="00B050"/>
                </a:solidFill>
              </a:rPr>
              <a:t>Indication</a:t>
            </a:r>
            <a:r>
              <a:rPr lang="en-US" dirty="0">
                <a:solidFill>
                  <a:srgbClr val="00B050"/>
                </a:solidFill>
              </a:rPr>
              <a:t>: hepatocellular carcinoma, renal cell carcinoma, FLT3/ITD AML</a:t>
            </a:r>
          </a:p>
          <a:p>
            <a:pPr lvl="1"/>
            <a:r>
              <a:rPr lang="en-US" dirty="0">
                <a:solidFill>
                  <a:srgbClr val="00B050"/>
                </a:solidFill>
              </a:rPr>
              <a:t> </a:t>
            </a:r>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flu like symptoms, decreased counts, hypocalcemia, hypophosphatemia, fatigue, pain, high emetogenic potential</a:t>
            </a:r>
            <a:endParaRPr lang="en-US" sz="2400" b="1" dirty="0">
              <a:solidFill>
                <a:srgbClr val="00B050"/>
              </a:solidFill>
            </a:endParaRPr>
          </a:p>
          <a:p>
            <a:pPr lvl="2"/>
            <a:r>
              <a:rPr lang="en-US" sz="2400" b="1" dirty="0">
                <a:solidFill>
                  <a:srgbClr val="00B050"/>
                </a:solidFill>
              </a:rPr>
              <a:t>Severe: </a:t>
            </a:r>
            <a:r>
              <a:rPr lang="en-US" sz="2400" dirty="0">
                <a:solidFill>
                  <a:srgbClr val="00B050"/>
                </a:solidFill>
              </a:rPr>
              <a:t>hand-foot syndrome/ palmar-plantar erthrodysesthesia (within 1</a:t>
            </a:r>
            <a:r>
              <a:rPr lang="en-US" sz="2400" baseline="30000" dirty="0">
                <a:solidFill>
                  <a:srgbClr val="00B050"/>
                </a:solidFill>
              </a:rPr>
              <a:t>st</a:t>
            </a:r>
            <a:r>
              <a:rPr lang="en-US" sz="2400" dirty="0">
                <a:solidFill>
                  <a:srgbClr val="00B050"/>
                </a:solidFill>
              </a:rPr>
              <a:t> 6 weeks) , hypertension,  QTC prolongation, thyroid dysfunction, wound healing complications, liver effects</a:t>
            </a:r>
            <a:endParaRPr lang="en-US" dirty="0">
              <a:solidFill>
                <a:schemeClr val="accent1">
                  <a:lumMod val="20000"/>
                  <a:lumOff val="80000"/>
                </a:schemeClr>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92506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6137"/>
          </a:xfrm>
        </p:spPr>
        <p:txBody>
          <a:bodyPr/>
          <a:lstStyle/>
          <a:p>
            <a:r>
              <a:rPr lang="en-US" b="1" dirty="0">
                <a:solidFill>
                  <a:srgbClr val="00B050"/>
                </a:solidFill>
              </a:rPr>
              <a:t>Targeted Therapies </a:t>
            </a:r>
            <a:r>
              <a:rPr lang="en-US" b="1" dirty="0" smtClean="0">
                <a:solidFill>
                  <a:srgbClr val="00B050"/>
                </a:solidFill>
              </a:rPr>
              <a:t>– Crizotinib</a:t>
            </a:r>
            <a:r>
              <a:rPr lang="en-US" sz="2000" b="1" baseline="70000" dirty="0" smtClean="0">
                <a:solidFill>
                  <a:srgbClr val="00B050"/>
                </a:solidFill>
              </a:rPr>
              <a:t>7,8,14</a:t>
            </a:r>
            <a:endParaRPr lang="en-US" sz="2000" baseline="70000" dirty="0"/>
          </a:p>
        </p:txBody>
      </p:sp>
      <p:sp>
        <p:nvSpPr>
          <p:cNvPr id="3" name="Content Placeholder 2"/>
          <p:cNvSpPr>
            <a:spLocks noGrp="1"/>
          </p:cNvSpPr>
          <p:nvPr>
            <p:ph idx="1"/>
          </p:nvPr>
        </p:nvSpPr>
        <p:spPr>
          <a:xfrm>
            <a:off x="838200" y="1348154"/>
            <a:ext cx="10515600" cy="4828809"/>
          </a:xfrm>
        </p:spPr>
        <p:txBody>
          <a:bodyPr/>
          <a:lstStyle/>
          <a:p>
            <a:r>
              <a:rPr lang="en-US" b="1" dirty="0">
                <a:solidFill>
                  <a:srgbClr val="00B050"/>
                </a:solidFill>
              </a:rPr>
              <a:t>Crizotinib</a:t>
            </a:r>
          </a:p>
          <a:p>
            <a:pPr lvl="1"/>
            <a:r>
              <a:rPr lang="en-US" b="1" dirty="0">
                <a:solidFill>
                  <a:srgbClr val="00B050"/>
                </a:solidFill>
              </a:rPr>
              <a:t>Mechanism of Action: </a:t>
            </a:r>
            <a:r>
              <a:rPr lang="en-US" dirty="0">
                <a:solidFill>
                  <a:srgbClr val="00B050"/>
                </a:solidFill>
              </a:rPr>
              <a:t>tyrosine kinase inhibitor inhibiting ALK, c-MET, and recepteur d”Origine Nantais (RON)</a:t>
            </a:r>
          </a:p>
          <a:p>
            <a:pPr lvl="1"/>
            <a:r>
              <a:rPr lang="en-US" b="1" dirty="0">
                <a:solidFill>
                  <a:srgbClr val="00B050"/>
                </a:solidFill>
              </a:rPr>
              <a:t>Route</a:t>
            </a:r>
            <a:r>
              <a:rPr lang="en-US" dirty="0">
                <a:solidFill>
                  <a:srgbClr val="00B050"/>
                </a:solidFill>
              </a:rPr>
              <a:t>: oral</a:t>
            </a:r>
            <a:endParaRPr lang="en-US" b="1" dirty="0">
              <a:solidFill>
                <a:srgbClr val="00B050"/>
              </a:solidFill>
            </a:endParaRPr>
          </a:p>
          <a:p>
            <a:pPr lvl="1"/>
            <a:r>
              <a:rPr lang="en-US" b="1" dirty="0">
                <a:solidFill>
                  <a:srgbClr val="00B050"/>
                </a:solidFill>
              </a:rPr>
              <a:t>Indication</a:t>
            </a:r>
            <a:r>
              <a:rPr lang="en-US" dirty="0">
                <a:solidFill>
                  <a:srgbClr val="00B050"/>
                </a:solidFill>
              </a:rPr>
              <a:t>: non-small cell lung cancer, neuroblastoma, anaplastic large-cell lymphoma, </a:t>
            </a:r>
          </a:p>
          <a:p>
            <a:pPr lvl="1"/>
            <a:r>
              <a:rPr lang="en-US" dirty="0">
                <a:solidFill>
                  <a:srgbClr val="00B050"/>
                </a:solidFill>
              </a:rPr>
              <a:t> </a:t>
            </a:r>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moderate emetogenic potential,  decreased blood counts, neuropathy, headache, dizziness, fatigue</a:t>
            </a:r>
            <a:endParaRPr lang="en-US" sz="2400" b="1" dirty="0">
              <a:solidFill>
                <a:srgbClr val="00B050"/>
              </a:solidFill>
            </a:endParaRPr>
          </a:p>
          <a:p>
            <a:pPr lvl="2"/>
            <a:r>
              <a:rPr lang="en-US" sz="2400" b="1" dirty="0">
                <a:solidFill>
                  <a:srgbClr val="00B050"/>
                </a:solidFill>
              </a:rPr>
              <a:t>Severe: </a:t>
            </a:r>
            <a:r>
              <a:rPr lang="en-US" sz="2400" dirty="0">
                <a:solidFill>
                  <a:srgbClr val="00B050"/>
                </a:solidFill>
              </a:rPr>
              <a:t>QT prolongation, bradycardia, liver dysfunction, vision loss, interstitial lung disease, renal dysfunction</a:t>
            </a:r>
            <a:endParaRPr lang="en-US" sz="2400" dirty="0">
              <a:solidFill>
                <a:schemeClr val="accent1">
                  <a:lumMod val="20000"/>
                  <a:lumOff val="80000"/>
                </a:schemeClr>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254827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3029"/>
          </a:xfrm>
        </p:spPr>
        <p:txBody>
          <a:bodyPr>
            <a:normAutofit fontScale="90000"/>
          </a:bodyPr>
          <a:lstStyle/>
          <a:p>
            <a:r>
              <a:rPr lang="en-US" b="1" dirty="0">
                <a:solidFill>
                  <a:srgbClr val="00B050"/>
                </a:solidFill>
              </a:rPr>
              <a:t>Targeted Therapies </a:t>
            </a:r>
            <a:r>
              <a:rPr lang="en-US" b="1" dirty="0" smtClean="0">
                <a:solidFill>
                  <a:srgbClr val="00B050"/>
                </a:solidFill>
              </a:rPr>
              <a:t>– Erlotinib</a:t>
            </a:r>
            <a:r>
              <a:rPr lang="en-US" sz="2200" b="1" baseline="70000" dirty="0" smtClean="0">
                <a:solidFill>
                  <a:srgbClr val="00B050"/>
                </a:solidFill>
              </a:rPr>
              <a:t>7,8,14</a:t>
            </a:r>
            <a:r>
              <a:rPr lang="en-US" b="1" dirty="0">
                <a:solidFill>
                  <a:srgbClr val="00B050"/>
                </a:solidFill>
              </a:rPr>
              <a:t/>
            </a:r>
            <a:br>
              <a:rPr lang="en-US" b="1" dirty="0">
                <a:solidFill>
                  <a:srgbClr val="00B050"/>
                </a:solidFill>
              </a:rPr>
            </a:br>
            <a:endParaRPr lang="en-US" dirty="0"/>
          </a:p>
        </p:txBody>
      </p:sp>
      <p:sp>
        <p:nvSpPr>
          <p:cNvPr id="3" name="Content Placeholder 2"/>
          <p:cNvSpPr>
            <a:spLocks noGrp="1"/>
          </p:cNvSpPr>
          <p:nvPr>
            <p:ph idx="1"/>
          </p:nvPr>
        </p:nvSpPr>
        <p:spPr>
          <a:xfrm>
            <a:off x="838200" y="1441938"/>
            <a:ext cx="10515600" cy="4735025"/>
          </a:xfrm>
        </p:spPr>
        <p:txBody>
          <a:bodyPr/>
          <a:lstStyle/>
          <a:p>
            <a:pPr lvl="1"/>
            <a:r>
              <a:rPr lang="en-US" b="1" dirty="0">
                <a:solidFill>
                  <a:srgbClr val="00B050"/>
                </a:solidFill>
              </a:rPr>
              <a:t>Mechanism of Action: </a:t>
            </a:r>
            <a:r>
              <a:rPr lang="en-US" dirty="0">
                <a:solidFill>
                  <a:srgbClr val="00B050"/>
                </a:solidFill>
              </a:rPr>
              <a:t>tyrosine kinase activity which reversibly inhibits EGFR</a:t>
            </a:r>
            <a:endParaRPr lang="en-US" b="1" dirty="0">
              <a:solidFill>
                <a:srgbClr val="00B050"/>
              </a:solidFill>
            </a:endParaRPr>
          </a:p>
          <a:p>
            <a:pPr lvl="1"/>
            <a:r>
              <a:rPr lang="en-US" b="1" dirty="0">
                <a:solidFill>
                  <a:srgbClr val="00B050"/>
                </a:solidFill>
              </a:rPr>
              <a:t>Indication</a:t>
            </a:r>
            <a:r>
              <a:rPr lang="en-US" dirty="0">
                <a:solidFill>
                  <a:srgbClr val="00B050"/>
                </a:solidFill>
              </a:rPr>
              <a:t>: non-small cell lung cancer, pancreatic cancer, malignant gliomas </a:t>
            </a:r>
          </a:p>
          <a:p>
            <a:pPr lvl="1"/>
            <a:r>
              <a:rPr lang="en-US" b="1" dirty="0">
                <a:solidFill>
                  <a:srgbClr val="00B050"/>
                </a:solidFill>
              </a:rPr>
              <a:t>Route</a:t>
            </a:r>
            <a:r>
              <a:rPr lang="en-US" dirty="0">
                <a:solidFill>
                  <a:srgbClr val="00B050"/>
                </a:solidFill>
              </a:rPr>
              <a:t>: oral</a:t>
            </a:r>
          </a:p>
          <a:p>
            <a:pPr lvl="1"/>
            <a:r>
              <a:rPr lang="en-US" dirty="0">
                <a:solidFill>
                  <a:srgbClr val="00B050"/>
                </a:solidFill>
              </a:rPr>
              <a:t> </a:t>
            </a:r>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minimal emetogenicity;  skin rash, weakness, arthralgia, pain, fatigue, conjunctivitis, cough, fever</a:t>
            </a:r>
            <a:endParaRPr lang="en-US" sz="2400" b="1" dirty="0">
              <a:solidFill>
                <a:srgbClr val="00B050"/>
              </a:solidFill>
            </a:endParaRPr>
          </a:p>
          <a:p>
            <a:pPr lvl="2"/>
            <a:r>
              <a:rPr lang="en-US" sz="2400" b="1" dirty="0">
                <a:solidFill>
                  <a:srgbClr val="00B050"/>
                </a:solidFill>
              </a:rPr>
              <a:t>Severe: </a:t>
            </a:r>
            <a:r>
              <a:rPr lang="en-US" sz="2400" dirty="0">
                <a:solidFill>
                  <a:srgbClr val="00B050"/>
                </a:solidFill>
              </a:rPr>
              <a:t>microangiopathic hemolytic anemia, liver toxicity, decreased tear production renal failure, insterstitial lung disease, radiation recall, hypothyroidism, thrombosis, depression, anxiety</a:t>
            </a:r>
            <a:endParaRPr lang="en-US" sz="2400" dirty="0">
              <a:solidFill>
                <a:schemeClr val="accent1">
                  <a:lumMod val="20000"/>
                  <a:lumOff val="80000"/>
                </a:schemeClr>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2377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2013"/>
          </a:xfrm>
        </p:spPr>
        <p:txBody>
          <a:bodyPr>
            <a:normAutofit fontScale="90000"/>
          </a:bodyPr>
          <a:lstStyle/>
          <a:p>
            <a:r>
              <a:rPr lang="en-US" b="1" dirty="0" smtClean="0">
                <a:solidFill>
                  <a:srgbClr val="00B050"/>
                </a:solidFill>
              </a:rPr>
              <a:t/>
            </a:r>
            <a:br>
              <a:rPr lang="en-US" b="1" dirty="0" smtClean="0">
                <a:solidFill>
                  <a:srgbClr val="00B050"/>
                </a:solidFill>
              </a:rPr>
            </a:br>
            <a:r>
              <a:rPr lang="en-US" b="1" dirty="0" smtClean="0">
                <a:solidFill>
                  <a:srgbClr val="00B050"/>
                </a:solidFill>
              </a:rPr>
              <a:t>Targeted Therapies – Ruxolitinib</a:t>
            </a:r>
            <a:r>
              <a:rPr lang="en-US" sz="2200" b="1" baseline="70000" dirty="0" smtClean="0">
                <a:solidFill>
                  <a:srgbClr val="00B050"/>
                </a:solidFill>
              </a:rPr>
              <a:t>7,8,14</a:t>
            </a:r>
            <a:r>
              <a:rPr lang="en-US" b="1" dirty="0">
                <a:solidFill>
                  <a:srgbClr val="00B050"/>
                </a:solidFill>
              </a:rPr>
              <a:t/>
            </a:r>
            <a:br>
              <a:rPr lang="en-US" b="1" dirty="0">
                <a:solidFill>
                  <a:srgbClr val="00B050"/>
                </a:solidFill>
              </a:rPr>
            </a:br>
            <a:endParaRPr lang="en-US" dirty="0"/>
          </a:p>
        </p:txBody>
      </p:sp>
      <p:sp>
        <p:nvSpPr>
          <p:cNvPr id="3" name="Content Placeholder 2"/>
          <p:cNvSpPr>
            <a:spLocks noGrp="1"/>
          </p:cNvSpPr>
          <p:nvPr>
            <p:ph idx="1"/>
          </p:nvPr>
        </p:nvSpPr>
        <p:spPr>
          <a:xfrm>
            <a:off x="990600" y="1066801"/>
            <a:ext cx="10363200" cy="5110162"/>
          </a:xfrm>
        </p:spPr>
        <p:txBody>
          <a:bodyPr/>
          <a:lstStyle/>
          <a:p>
            <a:pPr lvl="1"/>
            <a:r>
              <a:rPr lang="en-US" b="1" dirty="0">
                <a:solidFill>
                  <a:srgbClr val="00B050"/>
                </a:solidFill>
              </a:rPr>
              <a:t>Mechanism of Action: </a:t>
            </a:r>
            <a:r>
              <a:rPr lang="en-US" dirty="0">
                <a:solidFill>
                  <a:srgbClr val="00B050"/>
                </a:solidFill>
              </a:rPr>
              <a:t>Inhibits JAK1 and JAK2 which mediate cytokine and growth factor signaling  which are involved in hematopoiesis and immune function</a:t>
            </a:r>
            <a:endParaRPr lang="en-US" b="1" dirty="0">
              <a:solidFill>
                <a:srgbClr val="00B050"/>
              </a:solidFill>
            </a:endParaRPr>
          </a:p>
          <a:p>
            <a:pPr lvl="1"/>
            <a:r>
              <a:rPr lang="en-US" b="1" dirty="0">
                <a:solidFill>
                  <a:srgbClr val="00B050"/>
                </a:solidFill>
              </a:rPr>
              <a:t>Indication</a:t>
            </a:r>
            <a:r>
              <a:rPr lang="en-US" dirty="0">
                <a:solidFill>
                  <a:srgbClr val="00B050"/>
                </a:solidFill>
              </a:rPr>
              <a:t>: myelofibrosis, polycythemia vera, steroid refractory graft versus host disease, leukemia</a:t>
            </a:r>
          </a:p>
          <a:p>
            <a:pPr lvl="1"/>
            <a:r>
              <a:rPr lang="en-US" dirty="0">
                <a:solidFill>
                  <a:srgbClr val="00B050"/>
                </a:solidFill>
              </a:rPr>
              <a:t> </a:t>
            </a:r>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hematologic toxicity, headache, dizziness, fatigue, hypertriglyceridemia, diarrhea, minimal emetogenic potential</a:t>
            </a:r>
            <a:endParaRPr lang="en-US" sz="2400" b="1" dirty="0">
              <a:solidFill>
                <a:srgbClr val="00B050"/>
              </a:solidFill>
            </a:endParaRPr>
          </a:p>
          <a:p>
            <a:pPr lvl="2"/>
            <a:r>
              <a:rPr lang="en-US" sz="2400" b="1" dirty="0">
                <a:solidFill>
                  <a:srgbClr val="00B050"/>
                </a:solidFill>
              </a:rPr>
              <a:t>Severe: </a:t>
            </a:r>
            <a:r>
              <a:rPr lang="en-US" sz="2400" dirty="0">
                <a:solidFill>
                  <a:srgbClr val="00B050"/>
                </a:solidFill>
              </a:rPr>
              <a:t>Liver toxicity, urinary tract infection, infections</a:t>
            </a:r>
            <a:endParaRPr lang="en-US" sz="2400" dirty="0">
              <a:solidFill>
                <a:schemeClr val="accent1">
                  <a:lumMod val="20000"/>
                  <a:lumOff val="80000"/>
                </a:schemeClr>
              </a:solidFill>
            </a:endParaRPr>
          </a:p>
          <a:p>
            <a:endParaRPr lang="en-US" sz="2400"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07159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9921"/>
          </a:xfrm>
        </p:spPr>
        <p:txBody>
          <a:bodyPr>
            <a:normAutofit/>
          </a:bodyPr>
          <a:lstStyle/>
          <a:p>
            <a:r>
              <a:rPr lang="en-US" b="1" dirty="0">
                <a:solidFill>
                  <a:srgbClr val="00B050"/>
                </a:solidFill>
              </a:rPr>
              <a:t>Targeted Therapies </a:t>
            </a:r>
            <a:r>
              <a:rPr lang="en-US" b="1" dirty="0" smtClean="0">
                <a:solidFill>
                  <a:srgbClr val="00B050"/>
                </a:solidFill>
              </a:rPr>
              <a:t>– Pazopanib</a:t>
            </a:r>
            <a:r>
              <a:rPr lang="en-US" sz="2000" b="1" baseline="70000" dirty="0" smtClean="0">
                <a:solidFill>
                  <a:srgbClr val="00B050"/>
                </a:solidFill>
              </a:rPr>
              <a:t>2,7,8,14</a:t>
            </a:r>
            <a:endParaRPr lang="en-US" sz="2000" baseline="70000" dirty="0"/>
          </a:p>
        </p:txBody>
      </p:sp>
      <p:sp>
        <p:nvSpPr>
          <p:cNvPr id="3" name="Content Placeholder 2"/>
          <p:cNvSpPr>
            <a:spLocks noGrp="1"/>
          </p:cNvSpPr>
          <p:nvPr>
            <p:ph idx="1"/>
          </p:nvPr>
        </p:nvSpPr>
        <p:spPr/>
        <p:txBody>
          <a:bodyPr>
            <a:normAutofit fontScale="92500"/>
          </a:bodyPr>
          <a:lstStyle/>
          <a:p>
            <a:pPr lvl="1"/>
            <a:r>
              <a:rPr lang="en-US" b="1" dirty="0">
                <a:solidFill>
                  <a:srgbClr val="00B050"/>
                </a:solidFill>
              </a:rPr>
              <a:t>Mechanism of Action: </a:t>
            </a:r>
            <a:r>
              <a:rPr lang="en-US" dirty="0">
                <a:solidFill>
                  <a:srgbClr val="00B050"/>
                </a:solidFill>
              </a:rPr>
              <a:t>multi kinase inhibitor, inhibits VEGFR 1, 2, and 3 receptors, PDGFRA and PDGFRB, FGFR1 and 3, cKIT, interleukin-2 receptor inducible T-cell kinase, lymphocyte-specific protein tyrosine kinase (Lck),  and transmembrane glycoprotein receptor tyrosine kinase (c-Fms)</a:t>
            </a:r>
            <a:endParaRPr lang="en-US" b="1" dirty="0">
              <a:solidFill>
                <a:srgbClr val="00B050"/>
              </a:solidFill>
            </a:endParaRPr>
          </a:p>
          <a:p>
            <a:pPr lvl="1"/>
            <a:r>
              <a:rPr lang="en-US" b="1" dirty="0">
                <a:solidFill>
                  <a:srgbClr val="00B050"/>
                </a:solidFill>
              </a:rPr>
              <a:t>Indication</a:t>
            </a:r>
            <a:r>
              <a:rPr lang="en-US" dirty="0">
                <a:solidFill>
                  <a:srgbClr val="00B050"/>
                </a:solidFill>
              </a:rPr>
              <a:t>: ovarian cancer, soft tissue sarcomas, renal cell carcinoma</a:t>
            </a:r>
          </a:p>
          <a:p>
            <a:pPr lvl="1"/>
            <a:r>
              <a:rPr lang="en-US" b="1" dirty="0">
                <a:solidFill>
                  <a:srgbClr val="00B050"/>
                </a:solidFill>
              </a:rPr>
              <a:t>Route: </a:t>
            </a:r>
            <a:r>
              <a:rPr lang="en-US" dirty="0">
                <a:solidFill>
                  <a:srgbClr val="00B050"/>
                </a:solidFill>
              </a:rPr>
              <a:t>oral</a:t>
            </a:r>
            <a:endParaRPr lang="en-US" b="1" dirty="0">
              <a:solidFill>
                <a:srgbClr val="00B050"/>
              </a:solidFill>
            </a:endParaRPr>
          </a:p>
          <a:p>
            <a:pPr lvl="1"/>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hypertension, hair discoloration, diarrhea, hematologic toxicity, hepatotoxicity, hyperkalemia, hypomagnesemia, hyponatremia, hypophosphatemia, pain, myalgias, insomnia, cough, low emetogenic potential</a:t>
            </a:r>
            <a:endParaRPr lang="en-US" sz="2400" b="1" dirty="0">
              <a:solidFill>
                <a:srgbClr val="00B050"/>
              </a:solidFill>
            </a:endParaRPr>
          </a:p>
          <a:p>
            <a:pPr lvl="2"/>
            <a:r>
              <a:rPr lang="en-US" sz="2400" b="1" dirty="0">
                <a:solidFill>
                  <a:srgbClr val="00B050"/>
                </a:solidFill>
              </a:rPr>
              <a:t>Severe: </a:t>
            </a:r>
            <a:r>
              <a:rPr lang="en-US" sz="2400" dirty="0">
                <a:solidFill>
                  <a:srgbClr val="00B050"/>
                </a:solidFill>
              </a:rPr>
              <a:t>hand-foot skin reaction,  hemorrhage, infections, ocular toxicity, pulmonary toxicity, QTC prolongation, wound healing complications, hyperlipidemia, thrombotic microangiopathy, pulmonary toxicitie</a:t>
            </a:r>
            <a:r>
              <a:rPr lang="en-US" dirty="0">
                <a:solidFill>
                  <a:srgbClr val="00B050"/>
                </a:solidFill>
              </a:rPr>
              <a:t>s</a:t>
            </a:r>
            <a:endParaRPr lang="en-US" dirty="0">
              <a:solidFill>
                <a:schemeClr val="accent1">
                  <a:lumMod val="20000"/>
                  <a:lumOff val="80000"/>
                </a:schemeClr>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451498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8" y="304800"/>
            <a:ext cx="10515600" cy="1031631"/>
          </a:xfrm>
        </p:spPr>
        <p:txBody>
          <a:bodyPr/>
          <a:lstStyle/>
          <a:p>
            <a:r>
              <a:rPr lang="en-US" b="1" dirty="0">
                <a:solidFill>
                  <a:srgbClr val="00B050"/>
                </a:solidFill>
              </a:rPr>
              <a:t>Targeted Therapies </a:t>
            </a:r>
            <a:r>
              <a:rPr lang="en-US" b="1" dirty="0" smtClean="0">
                <a:solidFill>
                  <a:srgbClr val="00B050"/>
                </a:solidFill>
              </a:rPr>
              <a:t>– Sirolimus</a:t>
            </a:r>
            <a:r>
              <a:rPr lang="en-US" sz="2000" b="1" baseline="70000" dirty="0" smtClean="0">
                <a:solidFill>
                  <a:srgbClr val="00B050"/>
                </a:solidFill>
              </a:rPr>
              <a:t>7,8,14</a:t>
            </a:r>
            <a:endParaRPr lang="en-US" sz="2000" baseline="70000" dirty="0"/>
          </a:p>
        </p:txBody>
      </p:sp>
      <p:sp>
        <p:nvSpPr>
          <p:cNvPr id="3" name="Content Placeholder 2"/>
          <p:cNvSpPr>
            <a:spLocks noGrp="1"/>
          </p:cNvSpPr>
          <p:nvPr>
            <p:ph idx="1"/>
          </p:nvPr>
        </p:nvSpPr>
        <p:spPr>
          <a:xfrm>
            <a:off x="838200" y="1336431"/>
            <a:ext cx="10515600" cy="4736123"/>
          </a:xfrm>
        </p:spPr>
        <p:txBody>
          <a:bodyPr>
            <a:normAutofit/>
          </a:bodyPr>
          <a:lstStyle/>
          <a:p>
            <a:pPr lvl="1"/>
            <a:r>
              <a:rPr lang="en-US" b="1" dirty="0">
                <a:solidFill>
                  <a:srgbClr val="00B050"/>
                </a:solidFill>
              </a:rPr>
              <a:t>Mechanism of Action: </a:t>
            </a:r>
            <a:r>
              <a:rPr lang="en-US" dirty="0">
                <a:solidFill>
                  <a:srgbClr val="00B050"/>
                </a:solidFill>
              </a:rPr>
              <a:t>sirolimus inhibit the mTOR kinase activity by binding to an intracellular protein, FKBP-12. It halts cell cycle in the tumor cells in the G1 phase.  It inhibits T-cell activation and proliferation in response to antigens and cytokine stimulation and inhibits antibody production</a:t>
            </a:r>
          </a:p>
          <a:p>
            <a:pPr lvl="1"/>
            <a:r>
              <a:rPr lang="en-US" b="1" dirty="0">
                <a:solidFill>
                  <a:srgbClr val="00B050"/>
                </a:solidFill>
              </a:rPr>
              <a:t>Route: </a:t>
            </a:r>
            <a:r>
              <a:rPr lang="en-US" dirty="0">
                <a:solidFill>
                  <a:srgbClr val="00B050"/>
                </a:solidFill>
              </a:rPr>
              <a:t>oral</a:t>
            </a:r>
            <a:endParaRPr lang="en-US" b="1" dirty="0">
              <a:solidFill>
                <a:srgbClr val="00B050"/>
              </a:solidFill>
            </a:endParaRPr>
          </a:p>
          <a:p>
            <a:pPr lvl="1"/>
            <a:r>
              <a:rPr lang="en-US" b="1" dirty="0">
                <a:solidFill>
                  <a:srgbClr val="00B050"/>
                </a:solidFill>
              </a:rPr>
              <a:t>Indication</a:t>
            </a:r>
            <a:r>
              <a:rPr lang="en-US" dirty="0">
                <a:solidFill>
                  <a:srgbClr val="00B050"/>
                </a:solidFill>
              </a:rPr>
              <a:t>: renal and liver rejection prophylaxis,  graft vs host disease, potential for use in solid tumor, myelodysplastic syndrome and AML treatment</a:t>
            </a:r>
          </a:p>
          <a:p>
            <a:pPr lvl="1"/>
            <a:r>
              <a:rPr lang="en-US" b="1" dirty="0">
                <a:solidFill>
                  <a:srgbClr val="00B050"/>
                </a:solidFill>
              </a:rPr>
              <a:t>Side Effects/Monitoring: </a:t>
            </a:r>
          </a:p>
          <a:p>
            <a:pPr lvl="2"/>
            <a:r>
              <a:rPr lang="en-US" sz="2400" b="1" dirty="0">
                <a:solidFill>
                  <a:srgbClr val="00B050"/>
                </a:solidFill>
              </a:rPr>
              <a:t>Common: </a:t>
            </a:r>
            <a:r>
              <a:rPr lang="en-US" sz="2400" dirty="0">
                <a:solidFill>
                  <a:srgbClr val="00B050"/>
                </a:solidFill>
              </a:rPr>
              <a:t>hypertension, hyperkalemia, increased lactate dehydrogenase, wound healing impairment</a:t>
            </a:r>
            <a:endParaRPr lang="en-US" sz="2400" b="1" dirty="0">
              <a:solidFill>
                <a:srgbClr val="00B050"/>
              </a:solidFill>
            </a:endParaRPr>
          </a:p>
          <a:p>
            <a:pPr lvl="2"/>
            <a:r>
              <a:rPr lang="en-US" sz="2400" b="1" dirty="0">
                <a:solidFill>
                  <a:srgbClr val="00B050"/>
                </a:solidFill>
              </a:rPr>
              <a:t>Severe: </a:t>
            </a:r>
            <a:r>
              <a:rPr lang="en-US" sz="2400" dirty="0">
                <a:solidFill>
                  <a:srgbClr val="00B050"/>
                </a:solidFill>
              </a:rPr>
              <a:t>hypersensitivity reactions, interstitial lung disease, hyperlipidemia, renal toxicity, infection, liver toxicity, hematologic toxicity</a:t>
            </a:r>
            <a:endParaRPr lang="en-US" sz="2400" dirty="0">
              <a:solidFill>
                <a:schemeClr val="accent1">
                  <a:lumMod val="20000"/>
                  <a:lumOff val="80000"/>
                </a:schemeClr>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5307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7C911-C09C-4997-AAAE-38860ACAA8BB}"/>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xmlns="" id="{95B5B71B-78B6-460B-A07E-671933617524}"/>
              </a:ext>
            </a:extLst>
          </p:cNvPr>
          <p:cNvSpPr>
            <a:spLocks noGrp="1"/>
          </p:cNvSpPr>
          <p:nvPr>
            <p:ph idx="1"/>
          </p:nvPr>
        </p:nvSpPr>
        <p:spPr/>
        <p:txBody>
          <a:bodyPr/>
          <a:lstStyle/>
          <a:p>
            <a:r>
              <a:rPr lang="en-US" dirty="0"/>
              <a:t>To understand general mechanism of action </a:t>
            </a:r>
            <a:r>
              <a:rPr lang="en-US" dirty="0" smtClean="0"/>
              <a:t>and pharmacology of each emerging therapy medication class</a:t>
            </a:r>
            <a:endParaRPr lang="en-US" dirty="0"/>
          </a:p>
          <a:p>
            <a:r>
              <a:rPr lang="en-US" dirty="0"/>
              <a:t>To understand </a:t>
            </a:r>
            <a:r>
              <a:rPr lang="en-US" dirty="0" smtClean="0"/>
              <a:t>the theory behind the proposed use for </a:t>
            </a:r>
            <a:r>
              <a:rPr lang="en-US" dirty="0"/>
              <a:t>the pediatric cancers they </a:t>
            </a:r>
            <a:r>
              <a:rPr lang="en-US" dirty="0" smtClean="0"/>
              <a:t>may be used to treat</a:t>
            </a:r>
          </a:p>
          <a:p>
            <a:r>
              <a:rPr lang="en-US" dirty="0" smtClean="0"/>
              <a:t>To </a:t>
            </a:r>
            <a:r>
              <a:rPr lang="en-US" dirty="0"/>
              <a:t>understand the </a:t>
            </a:r>
            <a:r>
              <a:rPr lang="en-US" dirty="0" smtClean="0"/>
              <a:t>potential side </a:t>
            </a:r>
            <a:r>
              <a:rPr lang="en-US" dirty="0"/>
              <a:t>effects associated with each </a:t>
            </a:r>
            <a:r>
              <a:rPr lang="en-US" dirty="0" smtClean="0"/>
              <a:t>medication</a:t>
            </a: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82972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Targeted Therapies  </a:t>
            </a:r>
            <a:r>
              <a:rPr lang="en-US" b="1" dirty="0" smtClean="0">
                <a:solidFill>
                  <a:srgbClr val="00B050"/>
                </a:solidFill>
              </a:rPr>
              <a:t>Everolimus</a:t>
            </a:r>
            <a:r>
              <a:rPr lang="en-US" sz="2000" b="1" baseline="70000" dirty="0" smtClean="0">
                <a:solidFill>
                  <a:srgbClr val="00B050"/>
                </a:solidFill>
              </a:rPr>
              <a:t>7,8,14</a:t>
            </a:r>
            <a:r>
              <a:rPr lang="en-US" b="1" dirty="0">
                <a:solidFill>
                  <a:srgbClr val="00B050"/>
                </a:solidFill>
              </a:rPr>
              <a:t/>
            </a:r>
            <a:br>
              <a:rPr lang="en-US" b="1" dirty="0">
                <a:solidFill>
                  <a:srgbClr val="00B050"/>
                </a:solidFill>
              </a:rPr>
            </a:br>
            <a:endParaRPr lang="en-US" dirty="0"/>
          </a:p>
        </p:txBody>
      </p:sp>
      <p:sp>
        <p:nvSpPr>
          <p:cNvPr id="3" name="Content Placeholder 2"/>
          <p:cNvSpPr>
            <a:spLocks noGrp="1"/>
          </p:cNvSpPr>
          <p:nvPr>
            <p:ph idx="1"/>
          </p:nvPr>
        </p:nvSpPr>
        <p:spPr>
          <a:xfrm>
            <a:off x="838200" y="1570892"/>
            <a:ext cx="10515600" cy="4606071"/>
          </a:xfrm>
        </p:spPr>
        <p:txBody>
          <a:bodyPr>
            <a:normAutofit/>
          </a:bodyPr>
          <a:lstStyle/>
          <a:p>
            <a:pPr lvl="1"/>
            <a:r>
              <a:rPr lang="en-US" b="1" dirty="0">
                <a:solidFill>
                  <a:srgbClr val="00B050"/>
                </a:solidFill>
              </a:rPr>
              <a:t>Mechanism of Action: </a:t>
            </a:r>
            <a:r>
              <a:rPr lang="en-US" dirty="0">
                <a:solidFill>
                  <a:srgbClr val="00B050"/>
                </a:solidFill>
              </a:rPr>
              <a:t>macrolide </a:t>
            </a:r>
            <a:r>
              <a:rPr lang="en-US" b="1" dirty="0">
                <a:solidFill>
                  <a:srgbClr val="00B050"/>
                </a:solidFill>
              </a:rPr>
              <a:t>immunosuppressant</a:t>
            </a:r>
            <a:r>
              <a:rPr lang="en-US" dirty="0">
                <a:solidFill>
                  <a:srgbClr val="00B050"/>
                </a:solidFill>
              </a:rPr>
              <a:t> and mTOR inhibitor which decreases angiogenesis through VEGF and hypoxia-inducible factor (HIF-1) </a:t>
            </a:r>
          </a:p>
          <a:p>
            <a:pPr lvl="1"/>
            <a:r>
              <a:rPr lang="en-US" b="1" dirty="0">
                <a:solidFill>
                  <a:srgbClr val="00B050"/>
                </a:solidFill>
              </a:rPr>
              <a:t>Route: </a:t>
            </a:r>
            <a:r>
              <a:rPr lang="en-US" dirty="0">
                <a:solidFill>
                  <a:srgbClr val="00B050"/>
                </a:solidFill>
              </a:rPr>
              <a:t>oral</a:t>
            </a:r>
            <a:endParaRPr lang="en-US" b="1" dirty="0">
              <a:solidFill>
                <a:srgbClr val="00B050"/>
              </a:solidFill>
            </a:endParaRPr>
          </a:p>
          <a:p>
            <a:pPr lvl="1"/>
            <a:r>
              <a:rPr lang="en-US" b="1" dirty="0">
                <a:solidFill>
                  <a:srgbClr val="00B050"/>
                </a:solidFill>
              </a:rPr>
              <a:t>Indication</a:t>
            </a:r>
            <a:r>
              <a:rPr lang="en-US" dirty="0">
                <a:solidFill>
                  <a:srgbClr val="00B050"/>
                </a:solidFill>
              </a:rPr>
              <a:t>:  Breast cancer, neuroendocrine tumors, renal cell cancer, prevention of liver/renal/lung transplant rejections, tuberous sclerosis complex-associated subependymal giant cell astrocytoma, Hodgkin lymphoma, </a:t>
            </a:r>
            <a:r>
              <a:rPr lang="en-US" dirty="0" smtClean="0">
                <a:solidFill>
                  <a:srgbClr val="00B050"/>
                </a:solidFill>
              </a:rPr>
              <a:t>leukemia, </a:t>
            </a:r>
            <a:r>
              <a:rPr lang="en-US" dirty="0">
                <a:solidFill>
                  <a:srgbClr val="00B050"/>
                </a:solidFill>
              </a:rPr>
              <a:t>recurrent solid tumors and brain tumors </a:t>
            </a:r>
          </a:p>
          <a:p>
            <a:pPr lvl="1"/>
            <a:r>
              <a:rPr lang="en-US" dirty="0">
                <a:solidFill>
                  <a:srgbClr val="00B050"/>
                </a:solidFill>
              </a:rPr>
              <a:t> </a:t>
            </a:r>
            <a:r>
              <a:rPr lang="en-US" b="1" dirty="0">
                <a:solidFill>
                  <a:srgbClr val="00B050"/>
                </a:solidFill>
              </a:rPr>
              <a:t>Side Effects/Monitoring: </a:t>
            </a:r>
          </a:p>
          <a:p>
            <a:pPr lvl="2"/>
            <a:r>
              <a:rPr lang="en-US" b="1" dirty="0">
                <a:solidFill>
                  <a:srgbClr val="00B050"/>
                </a:solidFill>
              </a:rPr>
              <a:t>Common: </a:t>
            </a:r>
            <a:r>
              <a:rPr lang="en-US" dirty="0">
                <a:solidFill>
                  <a:srgbClr val="00B050"/>
                </a:solidFill>
              </a:rPr>
              <a:t>low emetogenic potential, hypertension, hypokalemia,  hypomagnesemia, hyperglycemia, hypophosphatemia, </a:t>
            </a:r>
            <a:endParaRPr lang="en-US" b="1" dirty="0">
              <a:solidFill>
                <a:srgbClr val="00B050"/>
              </a:solidFill>
            </a:endParaRPr>
          </a:p>
          <a:p>
            <a:pPr lvl="2"/>
            <a:r>
              <a:rPr lang="en-US" b="1" dirty="0">
                <a:solidFill>
                  <a:srgbClr val="00B050"/>
                </a:solidFill>
              </a:rPr>
              <a:t>Severe:  </a:t>
            </a:r>
            <a:r>
              <a:rPr lang="en-US" dirty="0">
                <a:solidFill>
                  <a:srgbClr val="00B050"/>
                </a:solidFill>
              </a:rPr>
              <a:t>hematologic toxicities, liver toxicity, renal toxicity, pulmonary toxicity </a:t>
            </a:r>
            <a:endParaRPr lang="en-US" dirty="0">
              <a:solidFill>
                <a:schemeClr val="accent1">
                  <a:lumMod val="20000"/>
                  <a:lumOff val="80000"/>
                </a:schemeClr>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330027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Targeted Therapies</a:t>
            </a:r>
            <a:br>
              <a:rPr lang="en-US" b="1" dirty="0">
                <a:solidFill>
                  <a:srgbClr val="00B050"/>
                </a:solidFill>
              </a:rPr>
            </a:br>
            <a:r>
              <a:rPr lang="en-US" b="1" dirty="0">
                <a:solidFill>
                  <a:srgbClr val="00B050"/>
                </a:solidFill>
              </a:rPr>
              <a:t>The </a:t>
            </a:r>
            <a:r>
              <a:rPr lang="en-US" b="1" dirty="0" smtClean="0">
                <a:solidFill>
                  <a:srgbClr val="00B050"/>
                </a:solidFill>
              </a:rPr>
              <a:t>Future</a:t>
            </a:r>
            <a:r>
              <a:rPr lang="en-US" sz="2000" b="1" baseline="70000" dirty="0" smtClean="0">
                <a:solidFill>
                  <a:srgbClr val="00B050"/>
                </a:solidFill>
              </a:rPr>
              <a:t>4,14, 15,16</a:t>
            </a:r>
            <a:endParaRPr lang="en-US" sz="2000" baseline="70000" dirty="0"/>
          </a:p>
        </p:txBody>
      </p:sp>
      <p:sp>
        <p:nvSpPr>
          <p:cNvPr id="3" name="Content Placeholder 2"/>
          <p:cNvSpPr>
            <a:spLocks noGrp="1"/>
          </p:cNvSpPr>
          <p:nvPr>
            <p:ph idx="1"/>
          </p:nvPr>
        </p:nvSpPr>
        <p:spPr/>
        <p:txBody>
          <a:bodyPr/>
          <a:lstStyle/>
          <a:p>
            <a:pPr marL="0" indent="0">
              <a:buNone/>
            </a:pPr>
            <a:r>
              <a:rPr lang="en-US" dirty="0">
                <a:solidFill>
                  <a:srgbClr val="00B050"/>
                </a:solidFill>
              </a:rPr>
              <a:t>Therapeutic Drug Level Monitoring</a:t>
            </a:r>
          </a:p>
          <a:p>
            <a:pPr lvl="1"/>
            <a:r>
              <a:rPr lang="en-US" dirty="0">
                <a:solidFill>
                  <a:srgbClr val="00B050"/>
                </a:solidFill>
              </a:rPr>
              <a:t>Most targeted therapies have fixed adult doses </a:t>
            </a:r>
          </a:p>
          <a:p>
            <a:pPr marL="457200" lvl="1" indent="0">
              <a:buNone/>
            </a:pPr>
            <a:endParaRPr lang="en-US" dirty="0">
              <a:solidFill>
                <a:srgbClr val="00B050"/>
              </a:solidFill>
            </a:endParaRPr>
          </a:p>
          <a:p>
            <a:pPr lvl="1"/>
            <a:r>
              <a:rPr lang="en-US" dirty="0">
                <a:solidFill>
                  <a:srgbClr val="00B050"/>
                </a:solidFill>
              </a:rPr>
              <a:t>Patient may benefit by measuring drug trough to maximize progression free outcomes and to minimalize dose related toxicities</a:t>
            </a:r>
          </a:p>
          <a:p>
            <a:pPr lvl="1"/>
            <a:endParaRPr lang="en-US" dirty="0">
              <a:solidFill>
                <a:srgbClr val="00B050"/>
              </a:solidFill>
            </a:endParaRPr>
          </a:p>
          <a:p>
            <a:pPr lvl="1"/>
            <a:r>
              <a:rPr lang="en-US" dirty="0">
                <a:solidFill>
                  <a:srgbClr val="00B050"/>
                </a:solidFill>
              </a:rPr>
              <a:t>Establish adequate therapeutic dosing in pediatric patients</a:t>
            </a:r>
          </a:p>
          <a:p>
            <a:pPr marL="457200" lvl="1" indent="0">
              <a:buNone/>
            </a:pPr>
            <a:endParaRPr lang="en-US" dirty="0">
              <a:solidFill>
                <a:srgbClr val="00B050"/>
              </a:solidFill>
            </a:endParaRPr>
          </a:p>
          <a:p>
            <a:pPr lvl="1"/>
            <a:r>
              <a:rPr lang="en-US" dirty="0">
                <a:solidFill>
                  <a:srgbClr val="00B050"/>
                </a:solidFill>
              </a:rPr>
              <a:t>Verify achievement of therapeutic levels when drug interactions are involved such as bioavailability changes due to stomach pH alterations or cytochrome P450 isoenzyme effects</a:t>
            </a:r>
          </a:p>
          <a:p>
            <a:pPr marL="457200" lvl="1" indent="0">
              <a:buNone/>
            </a:pPr>
            <a:endParaRPr lang="en-US" dirty="0">
              <a:solidFill>
                <a:srgbClr val="00B05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9014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50"/>
                </a:solidFill>
              </a:rPr>
              <a:t>Targeted Therapies</a:t>
            </a:r>
            <a:br>
              <a:rPr lang="en-US" b="1" dirty="0">
                <a:solidFill>
                  <a:srgbClr val="00B050"/>
                </a:solidFill>
              </a:rPr>
            </a:br>
            <a:r>
              <a:rPr lang="en-US" b="1" dirty="0">
                <a:solidFill>
                  <a:srgbClr val="00B050"/>
                </a:solidFill>
              </a:rPr>
              <a:t>Promise of </a:t>
            </a:r>
            <a:r>
              <a:rPr lang="en-US" b="1" dirty="0" smtClean="0">
                <a:solidFill>
                  <a:srgbClr val="00B050"/>
                </a:solidFill>
              </a:rPr>
              <a:t>Cure</a:t>
            </a:r>
            <a:r>
              <a:rPr lang="en-US" sz="2000" b="1" baseline="70000" dirty="0" smtClean="0">
                <a:solidFill>
                  <a:srgbClr val="00B050"/>
                </a:solidFill>
              </a:rPr>
              <a:t>14</a:t>
            </a:r>
            <a:r>
              <a:rPr lang="en-US" b="1" dirty="0" smtClean="0">
                <a:solidFill>
                  <a:srgbClr val="00B050"/>
                </a:solidFill>
              </a:rPr>
              <a:t> </a:t>
            </a:r>
            <a:endParaRPr lang="en-US" b="1" dirty="0"/>
          </a:p>
        </p:txBody>
      </p:sp>
      <p:sp>
        <p:nvSpPr>
          <p:cNvPr id="3" name="Content Placeholder 2"/>
          <p:cNvSpPr>
            <a:spLocks noGrp="1"/>
          </p:cNvSpPr>
          <p:nvPr>
            <p:ph idx="1"/>
          </p:nvPr>
        </p:nvSpPr>
        <p:spPr/>
        <p:txBody>
          <a:bodyPr/>
          <a:lstStyle/>
          <a:p>
            <a:r>
              <a:rPr lang="en-US" dirty="0">
                <a:solidFill>
                  <a:srgbClr val="00B050"/>
                </a:solidFill>
              </a:rPr>
              <a:t>As therapies are developed for specific targets, clinical trials show that these medications may have both good and bad “off target” effects</a:t>
            </a:r>
          </a:p>
          <a:p>
            <a:pPr marL="0" indent="0">
              <a:buNone/>
            </a:pPr>
            <a:endParaRPr lang="en-US" dirty="0">
              <a:solidFill>
                <a:srgbClr val="00B050"/>
              </a:solidFill>
            </a:endParaRPr>
          </a:p>
          <a:p>
            <a:r>
              <a:rPr lang="en-US" dirty="0">
                <a:solidFill>
                  <a:srgbClr val="00B050"/>
                </a:solidFill>
              </a:rPr>
              <a:t>As a result about 90% of the novel medications discovered never become part of standard treatment due to toxicities, lack of efficacy, or lack of improvement over current medications available</a:t>
            </a:r>
          </a:p>
          <a:p>
            <a:endParaRPr lang="en-US" dirty="0">
              <a:solidFill>
                <a:srgbClr val="00B05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51520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B050"/>
                </a:solidFill>
              </a:rPr>
              <a:t>Targeted Therapies</a:t>
            </a:r>
            <a:br>
              <a:rPr lang="en-US" b="1" dirty="0">
                <a:solidFill>
                  <a:srgbClr val="00B050"/>
                </a:solidFill>
              </a:rPr>
            </a:br>
            <a:r>
              <a:rPr lang="en-US" b="1" dirty="0">
                <a:solidFill>
                  <a:srgbClr val="00B050"/>
                </a:solidFill>
              </a:rPr>
              <a:t>Not all response are on target! </a:t>
            </a:r>
            <a:endParaRPr lang="en-US" dirty="0"/>
          </a:p>
        </p:txBody>
      </p:sp>
      <p:sp>
        <p:nvSpPr>
          <p:cNvPr id="3" name="Content Placeholder 2"/>
          <p:cNvSpPr>
            <a:spLocks noGrp="1"/>
          </p:cNvSpPr>
          <p:nvPr>
            <p:ph idx="1"/>
          </p:nvPr>
        </p:nvSpPr>
        <p:spPr>
          <a:xfrm>
            <a:off x="838200" y="1825624"/>
            <a:ext cx="10515600" cy="3760723"/>
          </a:xfrm>
        </p:spPr>
        <p:txBody>
          <a:bodyPr/>
          <a:lstStyle/>
          <a:p>
            <a:pPr marL="0" indent="0">
              <a:buNone/>
            </a:pPr>
            <a:endParaRPr lang="en-US" dirty="0">
              <a:solidFill>
                <a:srgbClr val="00B050"/>
              </a:solidFill>
            </a:endParaRPr>
          </a:p>
          <a:p>
            <a:pPr marL="0" indent="0">
              <a:buNone/>
            </a:pPr>
            <a:endParaRPr lang="en-US" dirty="0">
              <a:solidFill>
                <a:srgbClr val="00B050"/>
              </a:solidFill>
            </a:endParaRPr>
          </a:p>
          <a:p>
            <a:pPr marL="0" indent="0">
              <a:buNone/>
            </a:pPr>
            <a:r>
              <a:rPr lang="en-US" dirty="0">
                <a:solidFill>
                  <a:srgbClr val="00B050"/>
                </a:solidFill>
              </a:rPr>
              <a:t>					</a:t>
            </a:r>
          </a:p>
        </p:txBody>
      </p:sp>
      <p:sp>
        <p:nvSpPr>
          <p:cNvPr id="6" name="Footer Placeholder 5"/>
          <p:cNvSpPr>
            <a:spLocks noGrp="1"/>
          </p:cNvSpPr>
          <p:nvPr>
            <p:ph type="ftr" sz="quarter" idx="11"/>
          </p:nvPr>
        </p:nvSpPr>
        <p:spPr>
          <a:xfrm>
            <a:off x="3582572" y="6235504"/>
            <a:ext cx="5022166" cy="423203"/>
          </a:xfrm>
        </p:spPr>
        <p:txBody>
          <a:bodyPr/>
          <a:lstStyle/>
          <a:p>
            <a:r>
              <a:rPr lang="en-US" dirty="0" err="1" smtClean="0"/>
              <a:t>Ksionic</a:t>
            </a:r>
            <a:r>
              <a:rPr lang="en-US" dirty="0"/>
              <a:t>, © content created on this site is licensed under a Creative Commons Attribution-</a:t>
            </a:r>
            <a:r>
              <a:rPr lang="en-US" dirty="0" err="1"/>
              <a:t>ShareAlike</a:t>
            </a:r>
            <a:r>
              <a:rPr lang="en-US" dirty="0"/>
              <a:t> 2.0 Generic License; https://www.flickr.com</a:t>
            </a:r>
          </a:p>
        </p:txBody>
      </p:sp>
      <p:pic>
        <p:nvPicPr>
          <p:cNvPr id="4" name="Picture 3"/>
          <p:cNvPicPr>
            <a:picLocks noChangeAspect="1"/>
          </p:cNvPicPr>
          <p:nvPr/>
        </p:nvPicPr>
        <p:blipFill>
          <a:blip r:embed="rId3"/>
          <a:stretch>
            <a:fillRect/>
          </a:stretch>
        </p:blipFill>
        <p:spPr>
          <a:xfrm>
            <a:off x="3284353" y="1825624"/>
            <a:ext cx="5612777" cy="4202205"/>
          </a:xfrm>
          <a:prstGeom prst="rect">
            <a:avLst/>
          </a:prstGeom>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40482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5995"/>
          </a:xfrm>
        </p:spPr>
        <p:txBody>
          <a:bodyPr>
            <a:normAutofit/>
          </a:bodyPr>
          <a:lstStyle/>
          <a:p>
            <a:r>
              <a:rPr lang="en-US" b="1" dirty="0">
                <a:solidFill>
                  <a:schemeClr val="bg1">
                    <a:lumMod val="50000"/>
                  </a:schemeClr>
                </a:solidFill>
              </a:rPr>
              <a:t>Epigenome-targeted Therapies </a:t>
            </a:r>
            <a:r>
              <a:rPr lang="en-US" sz="2000" b="1" baseline="70000" dirty="0" smtClean="0">
                <a:solidFill>
                  <a:schemeClr val="bg1">
                    <a:lumMod val="50000"/>
                  </a:schemeClr>
                </a:solidFill>
              </a:rPr>
              <a:t>5</a:t>
            </a:r>
            <a:r>
              <a:rPr lang="en-US" sz="2000" baseline="70000" dirty="0" smtClean="0">
                <a:solidFill>
                  <a:schemeClr val="bg1">
                    <a:lumMod val="50000"/>
                  </a:schemeClr>
                </a:solidFill>
              </a:rPr>
              <a:t>,6</a:t>
            </a:r>
            <a:endParaRPr lang="en-US" sz="2000" baseline="70000" dirty="0">
              <a:solidFill>
                <a:schemeClr val="bg1">
                  <a:lumMod val="50000"/>
                </a:schemeClr>
              </a:solidFill>
            </a:endParaRPr>
          </a:p>
        </p:txBody>
      </p:sp>
      <p:sp>
        <p:nvSpPr>
          <p:cNvPr id="3" name="Content Placeholder 2"/>
          <p:cNvSpPr>
            <a:spLocks noGrp="1"/>
          </p:cNvSpPr>
          <p:nvPr>
            <p:ph idx="1"/>
          </p:nvPr>
        </p:nvSpPr>
        <p:spPr>
          <a:xfrm>
            <a:off x="838200" y="1386840"/>
            <a:ext cx="10515600" cy="4790123"/>
          </a:xfrm>
        </p:spPr>
        <p:txBody>
          <a:bodyPr>
            <a:normAutofit/>
          </a:bodyPr>
          <a:lstStyle/>
          <a:p>
            <a:r>
              <a:rPr lang="en-US" dirty="0">
                <a:solidFill>
                  <a:schemeClr val="bg1">
                    <a:lumMod val="50000"/>
                  </a:schemeClr>
                </a:solidFill>
              </a:rPr>
              <a:t>Epigenetics = the study of the mechanisms that turn genes on and off </a:t>
            </a:r>
          </a:p>
          <a:p>
            <a:r>
              <a:rPr lang="en-US" dirty="0">
                <a:solidFill>
                  <a:schemeClr val="bg1">
                    <a:lumMod val="50000"/>
                  </a:schemeClr>
                </a:solidFill>
              </a:rPr>
              <a:t>Epigenome-Targeted Therapies = consist of medications that affect gene expressions and decrease uncontrolled cancer cell growth by causing alterations in proteins that regulate cell cycle progression, apoptosis, and cell survival</a:t>
            </a:r>
          </a:p>
          <a:p>
            <a:r>
              <a:rPr lang="en-US" dirty="0">
                <a:solidFill>
                  <a:schemeClr val="bg1">
                    <a:lumMod val="50000"/>
                  </a:schemeClr>
                </a:solidFill>
              </a:rPr>
              <a:t>Epigenome changes seem to be a basis for many pediatric cancers especially hematologic malignancies</a:t>
            </a:r>
          </a:p>
          <a:p>
            <a:r>
              <a:rPr lang="en-US" dirty="0">
                <a:solidFill>
                  <a:schemeClr val="bg1">
                    <a:lumMod val="50000"/>
                  </a:schemeClr>
                </a:solidFill>
              </a:rPr>
              <a:t>Two drug classes considered Epigenome therapies are currently available</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32946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2 drug </a:t>
            </a:r>
            <a:r>
              <a:rPr lang="en-US" b="1" dirty="0" smtClean="0">
                <a:solidFill>
                  <a:schemeClr val="bg1">
                    <a:lumMod val="50000"/>
                  </a:schemeClr>
                </a:solidFill>
              </a:rPr>
              <a:t>classes</a:t>
            </a:r>
            <a:r>
              <a:rPr lang="en-US" sz="2000" b="1" baseline="70000" dirty="0">
                <a:solidFill>
                  <a:schemeClr val="bg1">
                    <a:lumMod val="50000"/>
                  </a:schemeClr>
                </a:solidFill>
              </a:rPr>
              <a:t>5,6</a:t>
            </a:r>
            <a:r>
              <a:rPr lang="en-US" b="1" dirty="0" smtClean="0">
                <a:solidFill>
                  <a:schemeClr val="bg1">
                    <a:lumMod val="50000"/>
                  </a:schemeClr>
                </a:solidFill>
              </a:rPr>
              <a:t> </a:t>
            </a:r>
            <a:endParaRPr lang="en-US" b="1" dirty="0">
              <a:solidFill>
                <a:schemeClr val="bg1">
                  <a:lumMod val="50000"/>
                </a:schemeClr>
              </a:solidFill>
            </a:endParaRPr>
          </a:p>
        </p:txBody>
      </p:sp>
      <p:sp>
        <p:nvSpPr>
          <p:cNvPr id="3" name="Content Placeholder 2"/>
          <p:cNvSpPr>
            <a:spLocks noGrp="1"/>
          </p:cNvSpPr>
          <p:nvPr>
            <p:ph idx="1"/>
          </p:nvPr>
        </p:nvSpPr>
        <p:spPr/>
        <p:txBody>
          <a:bodyPr/>
          <a:lstStyle/>
          <a:p>
            <a:r>
              <a:rPr lang="en-US" dirty="0">
                <a:solidFill>
                  <a:schemeClr val="bg1">
                    <a:lumMod val="50000"/>
                  </a:schemeClr>
                </a:solidFill>
              </a:rPr>
              <a:t>DNA Methyltransferase (DNMT) Inhibitors</a:t>
            </a:r>
          </a:p>
          <a:p>
            <a:endParaRPr lang="en-US" dirty="0">
              <a:solidFill>
                <a:schemeClr val="bg1">
                  <a:lumMod val="50000"/>
                </a:schemeClr>
              </a:solidFill>
            </a:endParaRPr>
          </a:p>
          <a:p>
            <a:pPr marL="0" indent="0">
              <a:buNone/>
            </a:pPr>
            <a:endParaRPr lang="en-US" dirty="0">
              <a:solidFill>
                <a:schemeClr val="bg1">
                  <a:lumMod val="50000"/>
                </a:schemeClr>
              </a:solidFill>
            </a:endParaRPr>
          </a:p>
          <a:p>
            <a:r>
              <a:rPr lang="en-US" dirty="0">
                <a:solidFill>
                  <a:schemeClr val="bg1">
                    <a:lumMod val="50000"/>
                  </a:schemeClr>
                </a:solidFill>
              </a:rPr>
              <a:t>Histone Deacetylase (HDAC) Inhibitor</a:t>
            </a:r>
          </a:p>
          <a:p>
            <a:pPr lvl="1"/>
            <a:endParaRPr lang="en-US" dirty="0">
              <a:solidFill>
                <a:srgbClr val="FFC000"/>
              </a:solidFill>
            </a:endParaRPr>
          </a:p>
          <a:p>
            <a:pPr marL="457200" lvl="1" indent="0">
              <a:buNone/>
            </a:pPr>
            <a:endParaRPr lang="en-US" dirty="0">
              <a:solidFill>
                <a:srgbClr val="FFC000"/>
              </a:solidFill>
            </a:endParaRPr>
          </a:p>
          <a:p>
            <a:pPr lvl="1"/>
            <a:endParaRPr lang="en-US" dirty="0">
              <a:solidFill>
                <a:srgbClr val="FFC00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58998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046414" y="6169468"/>
            <a:ext cx="4628662" cy="365125"/>
          </a:xfrm>
        </p:spPr>
        <p:txBody>
          <a:bodyPr/>
          <a:lstStyle/>
          <a:p>
            <a:r>
              <a:rPr lang="en-US" dirty="0"/>
              <a:t>Republished with permission of </a:t>
            </a:r>
            <a:r>
              <a:rPr lang="en-US" dirty="0" smtClean="0"/>
              <a:t>American College of Clinical Pharmacy, </a:t>
            </a:r>
            <a:r>
              <a:rPr lang="en-US" dirty="0"/>
              <a:t>from Epigenetics and Oncology</a:t>
            </a:r>
            <a:r>
              <a:rPr lang="en-US" dirty="0" smtClean="0"/>
              <a:t>, </a:t>
            </a:r>
            <a:r>
              <a:rPr lang="en-US" dirty="0" err="1" smtClean="0"/>
              <a:t>Mummaneni</a:t>
            </a:r>
            <a:r>
              <a:rPr lang="en-US" dirty="0" smtClean="0"/>
              <a:t>, </a:t>
            </a:r>
            <a:r>
              <a:rPr lang="en-US" dirty="0" err="1" smtClean="0"/>
              <a:t>Shord</a:t>
            </a:r>
            <a:r>
              <a:rPr lang="en-US" dirty="0" smtClean="0"/>
              <a:t>, 34: 495-505; </a:t>
            </a:r>
            <a:r>
              <a:rPr lang="en-US" dirty="0"/>
              <a:t>permission conveyed through Copyright Clearance Center, Inc.</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pic>
        <p:nvPicPr>
          <p:cNvPr id="6" name="Picture 5"/>
          <p:cNvPicPr>
            <a:picLocks noChangeAspect="1"/>
          </p:cNvPicPr>
          <p:nvPr/>
        </p:nvPicPr>
        <p:blipFill rotWithShape="1">
          <a:blip r:embed="rId2"/>
          <a:srcRect l="790" t="1399" r="1870" b="419"/>
          <a:stretch/>
        </p:blipFill>
        <p:spPr>
          <a:xfrm>
            <a:off x="471776" y="312615"/>
            <a:ext cx="11262048" cy="5629245"/>
          </a:xfrm>
          <a:prstGeom prst="rect">
            <a:avLst/>
          </a:prstGeom>
        </p:spPr>
      </p:pic>
    </p:spTree>
    <p:extLst>
      <p:ext uri="{BB962C8B-B14F-4D97-AF65-F5344CB8AC3E}">
        <p14:creationId xmlns:p14="http://schemas.microsoft.com/office/powerpoint/2010/main" val="5774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lnSpc>
                <a:spcPct val="90000"/>
              </a:lnSpc>
              <a:spcBef>
                <a:spcPct val="0"/>
              </a:spcBef>
            </a:pPr>
            <a:r>
              <a:rPr lang="en-US" sz="4400" dirty="0">
                <a:solidFill>
                  <a:schemeClr val="bg1">
                    <a:lumMod val="50000"/>
                  </a:schemeClr>
                </a:solidFill>
              </a:rPr>
              <a:t>Epigenome-targeted Therapies</a:t>
            </a:r>
            <a:br>
              <a:rPr lang="en-US" sz="4400" dirty="0">
                <a:solidFill>
                  <a:schemeClr val="bg1">
                    <a:lumMod val="50000"/>
                  </a:schemeClr>
                </a:solidFill>
              </a:rPr>
            </a:br>
            <a:r>
              <a:rPr lang="en-US" sz="4400" dirty="0">
                <a:solidFill>
                  <a:schemeClr val="bg1">
                    <a:lumMod val="50000"/>
                  </a:schemeClr>
                </a:solidFill>
              </a:rPr>
              <a:t>DNA Methyltransferase Inhibitors </a:t>
            </a:r>
            <a:r>
              <a:rPr lang="en-US" sz="2000" baseline="70000" dirty="0" smtClean="0">
                <a:solidFill>
                  <a:schemeClr val="bg1">
                    <a:lumMod val="50000"/>
                  </a:schemeClr>
                </a:solidFill>
              </a:rPr>
              <a:t>5,6</a:t>
            </a:r>
            <a:endParaRPr lang="en-US" sz="2000" baseline="70000" dirty="0">
              <a:solidFill>
                <a:schemeClr val="bg1">
                  <a:lumMod val="50000"/>
                </a:schemeClr>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solidFill>
                  <a:schemeClr val="bg1">
                    <a:lumMod val="50000"/>
                  </a:schemeClr>
                </a:solidFill>
              </a:rPr>
              <a:t>DNA Methyltransfersase(DNMT) enzymes are a group of enzymes that add a methyl group to cytosine bases</a:t>
            </a:r>
          </a:p>
          <a:p>
            <a:pPr>
              <a:buFont typeface="Wingdings" panose="05000000000000000000" pitchFamily="2" charset="2"/>
              <a:buChar char="§"/>
            </a:pPr>
            <a:endParaRPr lang="en-US" dirty="0">
              <a:solidFill>
                <a:schemeClr val="bg1">
                  <a:lumMod val="50000"/>
                </a:schemeClr>
              </a:solidFill>
            </a:endParaRPr>
          </a:p>
          <a:p>
            <a:pPr>
              <a:buFont typeface="Wingdings" panose="05000000000000000000" pitchFamily="2" charset="2"/>
              <a:buChar char="§"/>
            </a:pPr>
            <a:r>
              <a:rPr lang="en-US" dirty="0">
                <a:solidFill>
                  <a:schemeClr val="bg1">
                    <a:lumMod val="50000"/>
                  </a:schemeClr>
                </a:solidFill>
              </a:rPr>
              <a:t>It is thought that the methyl group is added within a promoter area of tumor suppressor genes which silences these genes. This causes the cancer cells to proliferate uncontrolled during cancer growth.</a:t>
            </a:r>
          </a:p>
          <a:p>
            <a:pPr>
              <a:buFont typeface="Wingdings" panose="05000000000000000000" pitchFamily="2" charset="2"/>
              <a:buChar char="§"/>
            </a:pPr>
            <a:endParaRPr lang="en-US" dirty="0">
              <a:solidFill>
                <a:schemeClr val="bg1">
                  <a:lumMod val="50000"/>
                </a:schemeClr>
              </a:solidFill>
            </a:endParaRPr>
          </a:p>
          <a:p>
            <a:pPr>
              <a:buFont typeface="Wingdings" panose="05000000000000000000" pitchFamily="2" charset="2"/>
              <a:buChar char="§"/>
            </a:pPr>
            <a:r>
              <a:rPr lang="en-US" dirty="0">
                <a:solidFill>
                  <a:schemeClr val="bg1">
                    <a:lumMod val="50000"/>
                  </a:schemeClr>
                </a:solidFill>
              </a:rPr>
              <a:t>DNA Methyltransferase Inhibitors are azacitidine and decitabine which prevent the methyl group addition and turns the tumor suppressor genes back on</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02851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DNA Methyltransferase Inhibitors </a:t>
            </a:r>
            <a:r>
              <a:rPr lang="en-US" sz="2000" b="1" baseline="70000" dirty="0">
                <a:solidFill>
                  <a:schemeClr val="bg1">
                    <a:lumMod val="50000"/>
                  </a:schemeClr>
                </a:solidFill>
              </a:rPr>
              <a:t>6</a:t>
            </a:r>
            <a:r>
              <a:rPr lang="en-US" sz="2000" b="1" baseline="70000" dirty="0" smtClean="0">
                <a:solidFill>
                  <a:schemeClr val="bg1">
                    <a:lumMod val="50000"/>
                  </a:schemeClr>
                </a:solidFill>
              </a:rPr>
              <a:t>,7,8</a:t>
            </a:r>
            <a:endParaRPr lang="en-US" sz="2000" b="1" baseline="70000" dirty="0">
              <a:solidFill>
                <a:schemeClr val="bg1">
                  <a:lumMod val="50000"/>
                </a:schemeClr>
              </a:solidFill>
            </a:endParaRPr>
          </a:p>
        </p:txBody>
      </p:sp>
      <p:sp>
        <p:nvSpPr>
          <p:cNvPr id="3" name="Content Placeholder 2"/>
          <p:cNvSpPr>
            <a:spLocks noGrp="1"/>
          </p:cNvSpPr>
          <p:nvPr>
            <p:ph idx="1"/>
          </p:nvPr>
        </p:nvSpPr>
        <p:spPr>
          <a:xfrm>
            <a:off x="838200" y="1535723"/>
            <a:ext cx="10515600" cy="4641240"/>
          </a:xfrm>
        </p:spPr>
        <p:txBody>
          <a:bodyPr/>
          <a:lstStyle/>
          <a:p>
            <a:r>
              <a:rPr lang="en-US" b="1" dirty="0">
                <a:solidFill>
                  <a:schemeClr val="bg1">
                    <a:lumMod val="50000"/>
                  </a:schemeClr>
                </a:solidFill>
              </a:rPr>
              <a:t>Azacitidine</a:t>
            </a:r>
          </a:p>
          <a:p>
            <a:pPr lvl="1"/>
            <a:r>
              <a:rPr lang="en-US" b="1" dirty="0">
                <a:solidFill>
                  <a:schemeClr val="bg1">
                    <a:lumMod val="50000"/>
                  </a:schemeClr>
                </a:solidFill>
              </a:rPr>
              <a:t>Mechanism of Action: </a:t>
            </a:r>
            <a:r>
              <a:rPr lang="en-US" dirty="0">
                <a:solidFill>
                  <a:schemeClr val="bg1">
                    <a:lumMod val="50000"/>
                  </a:schemeClr>
                </a:solidFill>
              </a:rPr>
              <a:t>Promotes DNA hypomethylation which restores normal gene differentiation and proliferation. It also kills abnormal hematopoietic cells in the bone marrow</a:t>
            </a:r>
            <a:endParaRPr lang="en-US" b="1" dirty="0">
              <a:solidFill>
                <a:schemeClr val="bg1">
                  <a:lumMod val="50000"/>
                </a:schemeClr>
              </a:solidFill>
            </a:endParaRPr>
          </a:p>
          <a:p>
            <a:pPr lvl="1"/>
            <a:r>
              <a:rPr lang="en-US" b="1" dirty="0">
                <a:solidFill>
                  <a:schemeClr val="bg1">
                    <a:lumMod val="50000"/>
                  </a:schemeClr>
                </a:solidFill>
              </a:rPr>
              <a:t>Route: </a:t>
            </a:r>
            <a:r>
              <a:rPr lang="en-US" dirty="0">
                <a:solidFill>
                  <a:schemeClr val="bg1">
                    <a:lumMod val="50000"/>
                  </a:schemeClr>
                </a:solidFill>
              </a:rPr>
              <a:t>subcutaneous or intravenous</a:t>
            </a:r>
            <a:endParaRPr lang="en-US" b="1" dirty="0">
              <a:solidFill>
                <a:schemeClr val="bg1">
                  <a:lumMod val="50000"/>
                </a:schemeClr>
              </a:solidFill>
            </a:endParaRPr>
          </a:p>
          <a:p>
            <a:pPr lvl="1"/>
            <a:r>
              <a:rPr lang="en-US" b="1" dirty="0">
                <a:solidFill>
                  <a:schemeClr val="bg1">
                    <a:lumMod val="50000"/>
                  </a:schemeClr>
                </a:solidFill>
              </a:rPr>
              <a:t>Indication</a:t>
            </a:r>
            <a:r>
              <a:rPr lang="en-US" dirty="0">
                <a:solidFill>
                  <a:schemeClr val="bg1">
                    <a:lumMod val="50000"/>
                  </a:schemeClr>
                </a:solidFill>
              </a:rPr>
              <a:t>: AML, MDS</a:t>
            </a:r>
          </a:p>
          <a:p>
            <a:pPr lvl="1"/>
            <a:r>
              <a:rPr lang="en-US" b="1" dirty="0">
                <a:solidFill>
                  <a:schemeClr val="bg1">
                    <a:lumMod val="50000"/>
                  </a:schemeClr>
                </a:solidFill>
              </a:rPr>
              <a:t>Side Effects/Monitoring: </a:t>
            </a:r>
          </a:p>
          <a:p>
            <a:pPr lvl="2"/>
            <a:r>
              <a:rPr lang="en-US" b="1" dirty="0">
                <a:solidFill>
                  <a:schemeClr val="bg1">
                    <a:lumMod val="50000"/>
                  </a:schemeClr>
                </a:solidFill>
              </a:rPr>
              <a:t>Common:  </a:t>
            </a:r>
            <a:r>
              <a:rPr lang="en-US" dirty="0">
                <a:solidFill>
                  <a:schemeClr val="bg1">
                    <a:lumMod val="50000"/>
                  </a:schemeClr>
                </a:solidFill>
              </a:rPr>
              <a:t>moderate emetogenic potential, hematologic toxicity, injection site reactions, renal toxicity, tumor lysis syndrome, abdominal pain, bowel changes, myalgias/arthralgias, fever, fatigue</a:t>
            </a:r>
            <a:endParaRPr lang="en-US" b="1" dirty="0">
              <a:solidFill>
                <a:schemeClr val="bg1">
                  <a:lumMod val="50000"/>
                </a:schemeClr>
              </a:solidFill>
            </a:endParaRPr>
          </a:p>
          <a:p>
            <a:pPr lvl="2"/>
            <a:r>
              <a:rPr lang="en-US" b="1" dirty="0">
                <a:solidFill>
                  <a:schemeClr val="bg1">
                    <a:lumMod val="50000"/>
                  </a:schemeClr>
                </a:solidFill>
              </a:rPr>
              <a:t>Severe: </a:t>
            </a:r>
            <a:r>
              <a:rPr lang="en-US" dirty="0">
                <a:solidFill>
                  <a:schemeClr val="bg1">
                    <a:lumMod val="50000"/>
                  </a:schemeClr>
                </a:solidFill>
              </a:rPr>
              <a:t>hypokalemia, pulmonary changes, CNS changes,</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39712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DNA Methyltransferase </a:t>
            </a:r>
            <a:r>
              <a:rPr lang="en-US" b="1" dirty="0" smtClean="0">
                <a:solidFill>
                  <a:schemeClr val="bg1">
                    <a:lumMod val="50000"/>
                  </a:schemeClr>
                </a:solidFill>
              </a:rPr>
              <a:t>Inhibitors </a:t>
            </a:r>
            <a:r>
              <a:rPr lang="en-US" sz="2000" b="1" baseline="70000" dirty="0" smtClean="0">
                <a:solidFill>
                  <a:schemeClr val="bg1">
                    <a:lumMod val="50000"/>
                  </a:schemeClr>
                </a:solidFill>
              </a:rPr>
              <a:t>6, 7, 8</a:t>
            </a:r>
            <a:endParaRPr lang="en-US" sz="2000" b="1" baseline="70000" dirty="0">
              <a:solidFill>
                <a:schemeClr val="bg1">
                  <a:lumMod val="50000"/>
                </a:schemeClr>
              </a:solidFill>
            </a:endParaRPr>
          </a:p>
        </p:txBody>
      </p:sp>
      <p:sp>
        <p:nvSpPr>
          <p:cNvPr id="3" name="Content Placeholder 2"/>
          <p:cNvSpPr>
            <a:spLocks noGrp="1"/>
          </p:cNvSpPr>
          <p:nvPr>
            <p:ph idx="1"/>
          </p:nvPr>
        </p:nvSpPr>
        <p:spPr>
          <a:xfrm>
            <a:off x="838200" y="1488831"/>
            <a:ext cx="10515600" cy="4688132"/>
          </a:xfrm>
        </p:spPr>
        <p:txBody>
          <a:bodyPr/>
          <a:lstStyle/>
          <a:p>
            <a:r>
              <a:rPr lang="en-US" b="1" dirty="0">
                <a:solidFill>
                  <a:schemeClr val="bg1">
                    <a:lumMod val="50000"/>
                  </a:schemeClr>
                </a:solidFill>
              </a:rPr>
              <a:t>Decitabine</a:t>
            </a:r>
          </a:p>
          <a:p>
            <a:pPr lvl="1"/>
            <a:r>
              <a:rPr lang="en-US" b="1" dirty="0">
                <a:solidFill>
                  <a:schemeClr val="bg1">
                    <a:lumMod val="50000"/>
                  </a:schemeClr>
                </a:solidFill>
              </a:rPr>
              <a:t>Mechanism of Action: </a:t>
            </a:r>
            <a:r>
              <a:rPr lang="en-US" dirty="0">
                <a:solidFill>
                  <a:schemeClr val="bg1">
                    <a:lumMod val="50000"/>
                  </a:schemeClr>
                </a:solidFill>
              </a:rPr>
              <a:t>after phosphorylation in the cell, it causes hypomethylation of DNA which reestablishes normal cellular differentiation and proliferation. It also kills rapidly dividing cells.</a:t>
            </a:r>
          </a:p>
          <a:p>
            <a:pPr lvl="1"/>
            <a:r>
              <a:rPr lang="en-US" b="1" dirty="0">
                <a:solidFill>
                  <a:schemeClr val="bg1">
                    <a:lumMod val="50000"/>
                  </a:schemeClr>
                </a:solidFill>
              </a:rPr>
              <a:t>Route: </a:t>
            </a:r>
            <a:r>
              <a:rPr lang="en-US" dirty="0">
                <a:solidFill>
                  <a:schemeClr val="bg1">
                    <a:lumMod val="50000"/>
                  </a:schemeClr>
                </a:solidFill>
              </a:rPr>
              <a:t>intravenous </a:t>
            </a:r>
          </a:p>
          <a:p>
            <a:pPr lvl="1"/>
            <a:r>
              <a:rPr lang="en-US" b="1" dirty="0">
                <a:solidFill>
                  <a:schemeClr val="bg1">
                    <a:lumMod val="50000"/>
                  </a:schemeClr>
                </a:solidFill>
              </a:rPr>
              <a:t>Indication</a:t>
            </a:r>
            <a:r>
              <a:rPr lang="en-US" dirty="0">
                <a:solidFill>
                  <a:schemeClr val="bg1">
                    <a:lumMod val="50000"/>
                  </a:schemeClr>
                </a:solidFill>
              </a:rPr>
              <a:t>: MDS, AML</a:t>
            </a:r>
          </a:p>
          <a:p>
            <a:pPr lvl="1"/>
            <a:r>
              <a:rPr lang="en-US" dirty="0">
                <a:solidFill>
                  <a:schemeClr val="bg1">
                    <a:lumMod val="50000"/>
                  </a:schemeClr>
                </a:solidFill>
              </a:rPr>
              <a:t> </a:t>
            </a:r>
            <a:r>
              <a:rPr lang="en-US" b="1" dirty="0">
                <a:solidFill>
                  <a:schemeClr val="bg1">
                    <a:lumMod val="50000"/>
                  </a:schemeClr>
                </a:solidFill>
              </a:rPr>
              <a:t>Side Effects/Monitoring: </a:t>
            </a:r>
          </a:p>
          <a:p>
            <a:pPr lvl="2"/>
            <a:r>
              <a:rPr lang="en-US" b="1" dirty="0">
                <a:solidFill>
                  <a:schemeClr val="bg1">
                    <a:lumMod val="50000"/>
                  </a:schemeClr>
                </a:solidFill>
              </a:rPr>
              <a:t>Common: </a:t>
            </a:r>
            <a:r>
              <a:rPr lang="en-US" dirty="0">
                <a:solidFill>
                  <a:schemeClr val="bg1">
                    <a:lumMod val="50000"/>
                  </a:schemeClr>
                </a:solidFill>
              </a:rPr>
              <a:t>hematologic toxicities, hyperglycemia, hyperkalemia, hypoalbuminemia, hypomagnesemia, sodium bicarbonate level increases, diarrhea, backache, arthralgia, limb pain, headache, dizziness, insomnia, fever, minimal emetogenic potential </a:t>
            </a:r>
            <a:endParaRPr lang="en-US" b="1" dirty="0">
              <a:solidFill>
                <a:schemeClr val="bg1">
                  <a:lumMod val="50000"/>
                </a:schemeClr>
              </a:solidFill>
            </a:endParaRPr>
          </a:p>
          <a:p>
            <a:pPr lvl="2"/>
            <a:r>
              <a:rPr lang="en-US" b="1" dirty="0">
                <a:solidFill>
                  <a:schemeClr val="bg1">
                    <a:lumMod val="50000"/>
                  </a:schemeClr>
                </a:solidFill>
              </a:rPr>
              <a:t>Severe: </a:t>
            </a:r>
            <a:r>
              <a:rPr lang="en-US" dirty="0">
                <a:solidFill>
                  <a:schemeClr val="bg1">
                    <a:lumMod val="50000"/>
                  </a:schemeClr>
                </a:solidFill>
              </a:rPr>
              <a:t>blood pressure changes, peripheral edema, liver toxicity, infections, asthenia, </a:t>
            </a:r>
          </a:p>
          <a:p>
            <a:pPr marL="914400" lvl="2" indent="0">
              <a:buNone/>
            </a:pPr>
            <a:r>
              <a:rPr lang="en-US" dirty="0">
                <a:solidFill>
                  <a:schemeClr val="bg1">
                    <a:lumMod val="50000"/>
                  </a:schemeClr>
                </a:solidFill>
              </a:rPr>
              <a:t>    pulmonary </a:t>
            </a:r>
            <a:r>
              <a:rPr lang="en-US" dirty="0" smtClean="0">
                <a:solidFill>
                  <a:schemeClr val="bg1">
                    <a:lumMod val="50000"/>
                  </a:schemeClr>
                </a:solidFill>
              </a:rPr>
              <a:t>changes</a:t>
            </a:r>
            <a:endParaRPr lang="en-US" dirty="0">
              <a:solidFill>
                <a:schemeClr val="bg1">
                  <a:lumMod val="50000"/>
                </a:schemeClr>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693612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
            </a:pPr>
            <a:r>
              <a:rPr lang="en-US" dirty="0"/>
              <a:t>Categories of Medications </a:t>
            </a:r>
          </a:p>
        </p:txBody>
      </p:sp>
      <p:sp>
        <p:nvSpPr>
          <p:cNvPr id="3" name="Content Placeholder 2"/>
          <p:cNvSpPr>
            <a:spLocks noGrp="1"/>
          </p:cNvSpPr>
          <p:nvPr>
            <p:ph idx="1"/>
          </p:nvPr>
        </p:nvSpPr>
        <p:spPr/>
        <p:txBody>
          <a:bodyPr>
            <a:normAutofit fontScale="85000" lnSpcReduction="20000"/>
          </a:bodyPr>
          <a:lstStyle/>
          <a:p>
            <a:pPr marL="514350" indent="-514350">
              <a:buAutoNum type="arabicParenR"/>
            </a:pPr>
            <a:r>
              <a:rPr lang="en-US" b="1" dirty="0">
                <a:solidFill>
                  <a:schemeClr val="accent1">
                    <a:lumMod val="50000"/>
                  </a:schemeClr>
                </a:solidFill>
              </a:rPr>
              <a:t>Differentiating Agents</a:t>
            </a:r>
          </a:p>
          <a:p>
            <a:pPr lvl="1">
              <a:buFont typeface="Wingdings" panose="05000000000000000000" pitchFamily="2" charset="2"/>
              <a:buChar char="§"/>
            </a:pPr>
            <a:r>
              <a:rPr lang="en-US" dirty="0">
                <a:solidFill>
                  <a:schemeClr val="accent1">
                    <a:lumMod val="75000"/>
                  </a:schemeClr>
                </a:solidFill>
              </a:rPr>
              <a:t>Medications that affect cancer </a:t>
            </a:r>
            <a:r>
              <a:rPr lang="en-US" dirty="0" smtClean="0">
                <a:solidFill>
                  <a:schemeClr val="accent1">
                    <a:lumMod val="75000"/>
                  </a:schemeClr>
                </a:solidFill>
              </a:rPr>
              <a:t>cells </a:t>
            </a:r>
            <a:r>
              <a:rPr lang="en-US" dirty="0">
                <a:solidFill>
                  <a:schemeClr val="accent1">
                    <a:lumMod val="75000"/>
                  </a:schemeClr>
                </a:solidFill>
              </a:rPr>
              <a:t>and transform them into normal cells</a:t>
            </a:r>
          </a:p>
          <a:p>
            <a:pPr marL="514350" indent="-514350">
              <a:buAutoNum type="arabicParenR"/>
            </a:pPr>
            <a:r>
              <a:rPr lang="en-US" dirty="0">
                <a:solidFill>
                  <a:srgbClr val="00B050"/>
                </a:solidFill>
              </a:rPr>
              <a:t>Targeted Therapies</a:t>
            </a:r>
          </a:p>
          <a:p>
            <a:pPr lvl="1">
              <a:buFont typeface="Wingdings" panose="05000000000000000000" pitchFamily="2" charset="2"/>
              <a:buChar char="§"/>
            </a:pPr>
            <a:r>
              <a:rPr lang="en-US" dirty="0">
                <a:solidFill>
                  <a:srgbClr val="00B050"/>
                </a:solidFill>
              </a:rPr>
              <a:t>Medications that interfere with specific molecular targets to stop the growth, progression or spread of cancer cells</a:t>
            </a:r>
            <a:endParaRPr lang="en-US" dirty="0"/>
          </a:p>
          <a:p>
            <a:pPr marL="514350" indent="-514350">
              <a:buAutoNum type="arabicParenR"/>
            </a:pPr>
            <a:r>
              <a:rPr lang="en-US" dirty="0">
                <a:solidFill>
                  <a:schemeClr val="bg1">
                    <a:lumMod val="50000"/>
                  </a:schemeClr>
                </a:solidFill>
              </a:rPr>
              <a:t>Epigenome-targeted Therapies </a:t>
            </a:r>
          </a:p>
          <a:p>
            <a:pPr lvl="1">
              <a:buFont typeface="Wingdings" panose="05000000000000000000" pitchFamily="2" charset="2"/>
              <a:buChar char="§"/>
            </a:pPr>
            <a:r>
              <a:rPr lang="en-US" dirty="0">
                <a:solidFill>
                  <a:schemeClr val="bg1">
                    <a:lumMod val="50000"/>
                  </a:schemeClr>
                </a:solidFill>
              </a:rPr>
              <a:t>Medications that affect two areas of differentiation early in cell line to produce cancer cells and are presumed to affect either DNA modification or histone modification. </a:t>
            </a:r>
          </a:p>
          <a:p>
            <a:pPr marL="514350" indent="-514350">
              <a:buAutoNum type="arabicParenR"/>
            </a:pPr>
            <a:r>
              <a:rPr lang="en-US" dirty="0">
                <a:solidFill>
                  <a:srgbClr val="FF0000"/>
                </a:solidFill>
              </a:rPr>
              <a:t>Immune checkpoint Inhibitors</a:t>
            </a:r>
          </a:p>
          <a:p>
            <a:pPr lvl="1">
              <a:buFont typeface="Wingdings" panose="05000000000000000000" pitchFamily="2" charset="2"/>
              <a:buChar char="§"/>
            </a:pPr>
            <a:r>
              <a:rPr lang="en-US" dirty="0">
                <a:solidFill>
                  <a:srgbClr val="FF0000"/>
                </a:solidFill>
              </a:rPr>
              <a:t>Medications that prevent the patient’s immune system cells from being turned off by cancer cells and as a result, help the patient’s own immune system attack the cancer cells. </a:t>
            </a:r>
            <a:endParaRPr lang="en-US" dirty="0"/>
          </a:p>
          <a:p>
            <a:pPr marL="514350" indent="-514350">
              <a:buAutoNum type="arabicParenR"/>
            </a:pPr>
            <a:r>
              <a:rPr lang="en-US" dirty="0">
                <a:solidFill>
                  <a:srgbClr val="7030A0"/>
                </a:solidFill>
              </a:rPr>
              <a:t>Anti-angiogenic Agents</a:t>
            </a:r>
          </a:p>
          <a:p>
            <a:pPr lvl="1">
              <a:buFont typeface="Wingdings" panose="05000000000000000000" pitchFamily="2" charset="2"/>
              <a:buChar char="§"/>
            </a:pPr>
            <a:r>
              <a:rPr lang="en-US" dirty="0">
                <a:solidFill>
                  <a:srgbClr val="7030A0"/>
                </a:solidFill>
              </a:rPr>
              <a:t>Medications that  inhibit the growth of new blood vessels which helps to slow or stop the growth of cancer cells. </a:t>
            </a:r>
          </a:p>
          <a:p>
            <a:pPr marL="514350" indent="-514350">
              <a:buFont typeface="+mj-lt"/>
              <a:buAutoNum type="arabicPeriod"/>
            </a:pP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782849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Histone Deacetylase Inhibitors </a:t>
            </a:r>
            <a:r>
              <a:rPr lang="en-US" sz="2000" b="1" baseline="70000" dirty="0" smtClean="0">
                <a:solidFill>
                  <a:schemeClr val="bg1">
                    <a:lumMod val="50000"/>
                  </a:schemeClr>
                </a:solidFill>
              </a:rPr>
              <a:t>5,6</a:t>
            </a:r>
            <a:endParaRPr lang="en-US" sz="2000" b="1" baseline="70000" dirty="0">
              <a:solidFill>
                <a:schemeClr val="bg1">
                  <a:lumMod val="50000"/>
                </a:schemeClr>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solidFill>
                  <a:schemeClr val="bg1">
                    <a:lumMod val="50000"/>
                  </a:schemeClr>
                </a:solidFill>
              </a:rPr>
              <a:t>Histones are proteins that put the DNA into nucleosomes and help the DNA to wrap around the chromatin within the nuclei</a:t>
            </a:r>
          </a:p>
          <a:p>
            <a:pPr>
              <a:buFont typeface="Wingdings" panose="05000000000000000000" pitchFamily="2" charset="2"/>
              <a:buChar char="§"/>
            </a:pPr>
            <a:r>
              <a:rPr lang="en-US" dirty="0">
                <a:solidFill>
                  <a:schemeClr val="bg1">
                    <a:lumMod val="50000"/>
                  </a:schemeClr>
                </a:solidFill>
              </a:rPr>
              <a:t>Histones can be changed by acetylation which allows the chromatin structure to change so that it will promote active transcription. It’s believed that the Histone acetyltransferases are overexpressed in cancer cells. These are responsible for cell cycle regulation, cell differentiation, and tissue development.</a:t>
            </a:r>
          </a:p>
          <a:p>
            <a:pPr>
              <a:buFont typeface="Wingdings" panose="05000000000000000000" pitchFamily="2" charset="2"/>
              <a:buChar char="§"/>
            </a:pPr>
            <a:r>
              <a:rPr lang="en-US" dirty="0">
                <a:solidFill>
                  <a:schemeClr val="bg1">
                    <a:lumMod val="50000"/>
                  </a:schemeClr>
                </a:solidFill>
              </a:rPr>
              <a:t>HDAC inhibitors inhibit the enzymes activity and help to promote gene silencing.  </a:t>
            </a:r>
          </a:p>
          <a:p>
            <a:pPr>
              <a:buFont typeface="Wingdings" panose="05000000000000000000" pitchFamily="2" charset="2"/>
              <a:buChar char="§"/>
            </a:pPr>
            <a:endParaRPr lang="en-US" dirty="0">
              <a:solidFill>
                <a:srgbClr val="FFC000"/>
              </a:solidFill>
            </a:endParaRPr>
          </a:p>
          <a:p>
            <a:pPr>
              <a:buFont typeface="Wingdings" panose="05000000000000000000" pitchFamily="2" charset="2"/>
              <a:buChar char="§"/>
            </a:pPr>
            <a:endParaRPr lang="en-US" dirty="0">
              <a:solidFill>
                <a:srgbClr val="FFC00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53937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 2 Histone Deacetylase Inhibitors </a:t>
            </a:r>
            <a:r>
              <a:rPr lang="en-US" sz="2000" b="1" baseline="70000" dirty="0" smtClean="0">
                <a:solidFill>
                  <a:schemeClr val="bg1">
                    <a:lumMod val="50000"/>
                  </a:schemeClr>
                </a:solidFill>
              </a:rPr>
              <a:t>6</a:t>
            </a:r>
            <a:endParaRPr lang="en-US" sz="2000" b="1" baseline="70000" dirty="0">
              <a:solidFill>
                <a:schemeClr val="bg1">
                  <a:lumMod val="50000"/>
                </a:schemeClr>
              </a:solidFill>
            </a:endParaRPr>
          </a:p>
        </p:txBody>
      </p:sp>
      <p:sp>
        <p:nvSpPr>
          <p:cNvPr id="3" name="Content Placeholder 2"/>
          <p:cNvSpPr>
            <a:spLocks noGrp="1"/>
          </p:cNvSpPr>
          <p:nvPr>
            <p:ph idx="1"/>
          </p:nvPr>
        </p:nvSpPr>
        <p:spPr/>
        <p:txBody>
          <a:bodyPr/>
          <a:lstStyle/>
          <a:p>
            <a:endParaRPr lang="en-US" dirty="0">
              <a:solidFill>
                <a:srgbClr val="FFC000"/>
              </a:solidFill>
            </a:endParaRPr>
          </a:p>
          <a:p>
            <a:r>
              <a:rPr lang="en-US" sz="4400" dirty="0">
                <a:solidFill>
                  <a:schemeClr val="bg1">
                    <a:lumMod val="50000"/>
                  </a:schemeClr>
                </a:solidFill>
              </a:rPr>
              <a:t>Vorinostat</a:t>
            </a:r>
          </a:p>
          <a:p>
            <a:endParaRPr lang="en-US" dirty="0">
              <a:solidFill>
                <a:srgbClr val="FFC000"/>
              </a:solidFill>
            </a:endParaRPr>
          </a:p>
          <a:p>
            <a:endParaRPr lang="en-US" dirty="0">
              <a:solidFill>
                <a:srgbClr val="FFC000"/>
              </a:solidFill>
            </a:endParaRPr>
          </a:p>
          <a:p>
            <a:r>
              <a:rPr lang="en-US" sz="4400" dirty="0">
                <a:solidFill>
                  <a:schemeClr val="bg1">
                    <a:lumMod val="50000"/>
                  </a:schemeClr>
                </a:solidFill>
              </a:rPr>
              <a:t>Romidepsin</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47949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Histone Deacetylase Inhibitors </a:t>
            </a:r>
            <a:r>
              <a:rPr lang="en-US" sz="2000" b="1" baseline="70000" dirty="0" smtClean="0">
                <a:solidFill>
                  <a:schemeClr val="bg1">
                    <a:lumMod val="50000"/>
                  </a:schemeClr>
                </a:solidFill>
              </a:rPr>
              <a:t>6,7,8</a:t>
            </a:r>
            <a:endParaRPr lang="en-US" sz="2000" b="1" baseline="70000" dirty="0">
              <a:solidFill>
                <a:schemeClr val="bg1">
                  <a:lumMod val="50000"/>
                </a:schemeClr>
              </a:solidFill>
            </a:endParaRPr>
          </a:p>
        </p:txBody>
      </p:sp>
      <p:sp>
        <p:nvSpPr>
          <p:cNvPr id="3" name="Content Placeholder 2"/>
          <p:cNvSpPr>
            <a:spLocks noGrp="1"/>
          </p:cNvSpPr>
          <p:nvPr>
            <p:ph idx="1"/>
          </p:nvPr>
        </p:nvSpPr>
        <p:spPr>
          <a:xfrm>
            <a:off x="838200" y="1582615"/>
            <a:ext cx="10515600" cy="4594348"/>
          </a:xfrm>
        </p:spPr>
        <p:txBody>
          <a:bodyPr/>
          <a:lstStyle/>
          <a:p>
            <a:r>
              <a:rPr lang="en-US" b="1" dirty="0">
                <a:solidFill>
                  <a:schemeClr val="bg1">
                    <a:lumMod val="50000"/>
                  </a:schemeClr>
                </a:solidFill>
              </a:rPr>
              <a:t>Vorinostat</a:t>
            </a:r>
          </a:p>
          <a:p>
            <a:pPr lvl="1"/>
            <a:r>
              <a:rPr lang="en-US" b="1" dirty="0">
                <a:solidFill>
                  <a:schemeClr val="bg1">
                    <a:lumMod val="50000"/>
                  </a:schemeClr>
                </a:solidFill>
              </a:rPr>
              <a:t>Mechanism of Action: </a:t>
            </a:r>
            <a:r>
              <a:rPr lang="en-US" dirty="0">
                <a:solidFill>
                  <a:schemeClr val="bg1">
                    <a:lumMod val="50000"/>
                  </a:schemeClr>
                </a:solidFill>
              </a:rPr>
              <a:t>inhibits histone deacetylase enzymes which remove acetyl group from protein lysine  and results in acetyl group accumulation.  This changes the chromatin structure and transcription factor activation so cell growth is stopped and apoptosis occurs</a:t>
            </a:r>
            <a:endParaRPr lang="en-US" b="1" dirty="0">
              <a:solidFill>
                <a:schemeClr val="bg1">
                  <a:lumMod val="50000"/>
                </a:schemeClr>
              </a:solidFill>
            </a:endParaRPr>
          </a:p>
          <a:p>
            <a:pPr lvl="1"/>
            <a:r>
              <a:rPr lang="en-US" b="1" dirty="0">
                <a:solidFill>
                  <a:schemeClr val="bg1">
                    <a:lumMod val="50000"/>
                  </a:schemeClr>
                </a:solidFill>
              </a:rPr>
              <a:t>Route: </a:t>
            </a:r>
            <a:r>
              <a:rPr lang="en-US" dirty="0">
                <a:solidFill>
                  <a:schemeClr val="bg1">
                    <a:lumMod val="50000"/>
                  </a:schemeClr>
                </a:solidFill>
              </a:rPr>
              <a:t> oral</a:t>
            </a:r>
            <a:endParaRPr lang="en-US" b="1" dirty="0">
              <a:solidFill>
                <a:schemeClr val="bg1">
                  <a:lumMod val="50000"/>
                </a:schemeClr>
              </a:solidFill>
            </a:endParaRPr>
          </a:p>
          <a:p>
            <a:pPr lvl="1"/>
            <a:r>
              <a:rPr lang="en-US" b="1" dirty="0">
                <a:solidFill>
                  <a:schemeClr val="bg1">
                    <a:lumMod val="50000"/>
                  </a:schemeClr>
                </a:solidFill>
              </a:rPr>
              <a:t>Indication</a:t>
            </a:r>
            <a:r>
              <a:rPr lang="en-US" dirty="0">
                <a:solidFill>
                  <a:schemeClr val="bg1">
                    <a:lumMod val="50000"/>
                  </a:schemeClr>
                </a:solidFill>
              </a:rPr>
              <a:t>: cutaneous T-cell lymphoma, advanced melanoma </a:t>
            </a:r>
          </a:p>
          <a:p>
            <a:pPr lvl="1"/>
            <a:r>
              <a:rPr lang="en-US" dirty="0">
                <a:solidFill>
                  <a:schemeClr val="bg1">
                    <a:lumMod val="50000"/>
                  </a:schemeClr>
                </a:solidFill>
              </a:rPr>
              <a:t> </a:t>
            </a:r>
            <a:r>
              <a:rPr lang="en-US" b="1" dirty="0">
                <a:solidFill>
                  <a:schemeClr val="bg1">
                    <a:lumMod val="50000"/>
                  </a:schemeClr>
                </a:solidFill>
              </a:rPr>
              <a:t>Side Effects/Monitoring: </a:t>
            </a:r>
          </a:p>
          <a:p>
            <a:pPr lvl="2"/>
            <a:r>
              <a:rPr lang="en-US" b="1" dirty="0">
                <a:solidFill>
                  <a:schemeClr val="bg1">
                    <a:lumMod val="50000"/>
                  </a:schemeClr>
                </a:solidFill>
              </a:rPr>
              <a:t>Common: </a:t>
            </a:r>
            <a:r>
              <a:rPr lang="en-US" dirty="0">
                <a:solidFill>
                  <a:schemeClr val="bg1">
                    <a:lumMod val="50000"/>
                  </a:schemeClr>
                </a:solidFill>
              </a:rPr>
              <a:t>hematologic toxicities, QT prolongation, thrombosis, fatigue, chills, dizziness, low emetogenic potential, headache, fever</a:t>
            </a:r>
            <a:endParaRPr lang="en-US" b="1" dirty="0">
              <a:solidFill>
                <a:schemeClr val="bg1">
                  <a:lumMod val="50000"/>
                </a:schemeClr>
              </a:solidFill>
            </a:endParaRPr>
          </a:p>
          <a:p>
            <a:pPr lvl="2"/>
            <a:r>
              <a:rPr lang="en-US" b="1" dirty="0">
                <a:solidFill>
                  <a:schemeClr val="bg1">
                    <a:lumMod val="50000"/>
                  </a:schemeClr>
                </a:solidFill>
              </a:rPr>
              <a:t>Severe: </a:t>
            </a:r>
            <a:r>
              <a:rPr lang="en-US" dirty="0">
                <a:solidFill>
                  <a:schemeClr val="bg1">
                    <a:lumMod val="50000"/>
                  </a:schemeClr>
                </a:solidFill>
              </a:rPr>
              <a:t>renal toxicity, hypokalemia, hypomagnesemia, liver toxicity, peripheral edema, diarrhea, </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925488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Epigenome-targeted Therapies</a:t>
            </a:r>
            <a:br>
              <a:rPr lang="en-US" b="1" dirty="0">
                <a:solidFill>
                  <a:schemeClr val="bg1">
                    <a:lumMod val="50000"/>
                  </a:schemeClr>
                </a:solidFill>
              </a:rPr>
            </a:br>
            <a:r>
              <a:rPr lang="en-US" b="1" dirty="0">
                <a:solidFill>
                  <a:schemeClr val="bg1">
                    <a:lumMod val="50000"/>
                  </a:schemeClr>
                </a:solidFill>
              </a:rPr>
              <a:t>Histone Deacetylase Inhibitors </a:t>
            </a:r>
            <a:r>
              <a:rPr lang="en-US" sz="2000" b="1" baseline="70000" dirty="0" smtClean="0">
                <a:solidFill>
                  <a:schemeClr val="bg1">
                    <a:lumMod val="50000"/>
                  </a:schemeClr>
                </a:solidFill>
              </a:rPr>
              <a:t>6,7,8</a:t>
            </a:r>
            <a:endParaRPr lang="en-US" sz="2000" b="1" baseline="70000" dirty="0">
              <a:solidFill>
                <a:schemeClr val="bg1">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err="1" smtClean="0">
                <a:solidFill>
                  <a:schemeClr val="bg1">
                    <a:lumMod val="50000"/>
                  </a:schemeClr>
                </a:solidFill>
              </a:rPr>
              <a:t>Romidepsin</a:t>
            </a:r>
            <a:endParaRPr lang="en-US" b="1" dirty="0">
              <a:solidFill>
                <a:schemeClr val="bg1">
                  <a:lumMod val="50000"/>
                </a:schemeClr>
              </a:solidFill>
            </a:endParaRPr>
          </a:p>
          <a:p>
            <a:pPr lvl="1"/>
            <a:r>
              <a:rPr lang="en-US" b="1" dirty="0">
                <a:solidFill>
                  <a:schemeClr val="bg1">
                    <a:lumMod val="50000"/>
                  </a:schemeClr>
                </a:solidFill>
              </a:rPr>
              <a:t>Mechanism of Action: </a:t>
            </a:r>
            <a:r>
              <a:rPr lang="en-US" dirty="0">
                <a:solidFill>
                  <a:schemeClr val="bg1">
                    <a:lumMod val="50000"/>
                  </a:schemeClr>
                </a:solidFill>
              </a:rPr>
              <a:t>Inhibits histone deacetylase which creates accumulation of acetyl groups. This leads to changes in chromatin structure and transcription factor activation which stops cell growth and leads to cell death</a:t>
            </a:r>
          </a:p>
          <a:p>
            <a:pPr lvl="1"/>
            <a:r>
              <a:rPr lang="en-US" b="1" dirty="0">
                <a:solidFill>
                  <a:schemeClr val="bg1">
                    <a:lumMod val="50000"/>
                  </a:schemeClr>
                </a:solidFill>
              </a:rPr>
              <a:t>Route: </a:t>
            </a:r>
            <a:r>
              <a:rPr lang="en-US" dirty="0">
                <a:solidFill>
                  <a:schemeClr val="bg1">
                    <a:lumMod val="50000"/>
                  </a:schemeClr>
                </a:solidFill>
              </a:rPr>
              <a:t>intravenous</a:t>
            </a:r>
            <a:endParaRPr lang="en-US" b="1" dirty="0">
              <a:solidFill>
                <a:schemeClr val="bg1">
                  <a:lumMod val="50000"/>
                </a:schemeClr>
              </a:solidFill>
            </a:endParaRPr>
          </a:p>
          <a:p>
            <a:pPr lvl="1"/>
            <a:r>
              <a:rPr lang="en-US" b="1" dirty="0">
                <a:solidFill>
                  <a:schemeClr val="bg1">
                    <a:lumMod val="50000"/>
                  </a:schemeClr>
                </a:solidFill>
              </a:rPr>
              <a:t>Indication</a:t>
            </a:r>
            <a:r>
              <a:rPr lang="en-US" dirty="0">
                <a:solidFill>
                  <a:schemeClr val="bg1">
                    <a:lumMod val="50000"/>
                  </a:schemeClr>
                </a:solidFill>
              </a:rPr>
              <a:t>: peripheral T-cell lymphoma, non-Hodgkin T-cell lymphomas, primary cutaneous T-cell lymphoma</a:t>
            </a:r>
          </a:p>
          <a:p>
            <a:pPr lvl="1"/>
            <a:r>
              <a:rPr lang="en-US" dirty="0">
                <a:solidFill>
                  <a:schemeClr val="bg1">
                    <a:lumMod val="50000"/>
                  </a:schemeClr>
                </a:solidFill>
              </a:rPr>
              <a:t> </a:t>
            </a:r>
            <a:r>
              <a:rPr lang="en-US" b="1" dirty="0">
                <a:solidFill>
                  <a:schemeClr val="bg1">
                    <a:lumMod val="50000"/>
                  </a:schemeClr>
                </a:solidFill>
              </a:rPr>
              <a:t>Side Effects/Monitoring: </a:t>
            </a:r>
          </a:p>
          <a:p>
            <a:pPr lvl="2"/>
            <a:r>
              <a:rPr lang="en-US" b="1" dirty="0">
                <a:solidFill>
                  <a:schemeClr val="bg1">
                    <a:lumMod val="50000"/>
                  </a:schemeClr>
                </a:solidFill>
              </a:rPr>
              <a:t>Common: </a:t>
            </a:r>
            <a:r>
              <a:rPr lang="en-US" dirty="0">
                <a:solidFill>
                  <a:schemeClr val="bg1">
                    <a:lumMod val="50000"/>
                  </a:schemeClr>
                </a:solidFill>
              </a:rPr>
              <a:t>hypersensitivity reaction, hematologic toxicities, hypotension, skin rash, itching, hyperglycemia, magnesium changes, hyponatremia, hypokalemia, hypocalcemia, hypoalbuminemia, bowel changes, fatigue, fever, shivering, cough, dypsnea, moderate emetogenic potential</a:t>
            </a:r>
            <a:endParaRPr lang="en-US" b="1" dirty="0">
              <a:solidFill>
                <a:schemeClr val="bg1">
                  <a:lumMod val="50000"/>
                </a:schemeClr>
              </a:solidFill>
            </a:endParaRPr>
          </a:p>
          <a:p>
            <a:pPr lvl="2"/>
            <a:r>
              <a:rPr lang="en-US" b="1" dirty="0">
                <a:solidFill>
                  <a:schemeClr val="bg1">
                    <a:lumMod val="50000"/>
                  </a:schemeClr>
                </a:solidFill>
              </a:rPr>
              <a:t>Severe: </a:t>
            </a:r>
            <a:r>
              <a:rPr lang="en-US" dirty="0">
                <a:solidFill>
                  <a:schemeClr val="bg1">
                    <a:lumMod val="50000"/>
                  </a:schemeClr>
                </a:solidFill>
              </a:rPr>
              <a:t>EKG changes, life threatening</a:t>
            </a:r>
            <a:r>
              <a:rPr lang="en-US" dirty="0">
                <a:solidFill>
                  <a:srgbClr val="FFC000"/>
                </a:solidFill>
              </a:rPr>
              <a:t> </a:t>
            </a:r>
            <a:r>
              <a:rPr lang="en-US" dirty="0">
                <a:solidFill>
                  <a:schemeClr val="bg1">
                    <a:lumMod val="50000"/>
                  </a:schemeClr>
                </a:solidFill>
              </a:rPr>
              <a:t>infections, tumor lysis syndrome, renal toxicity, liver toxicity , Epstein-Barr virus reactivation</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36467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US" b="1" dirty="0">
                <a:solidFill>
                  <a:srgbClr val="FF0000"/>
                </a:solidFill>
              </a:rPr>
              <a:t>Immune checkpoint </a:t>
            </a:r>
            <a:r>
              <a:rPr lang="en-US" b="1" dirty="0" smtClean="0">
                <a:solidFill>
                  <a:srgbClr val="FF0000"/>
                </a:solidFill>
              </a:rPr>
              <a:t>Inhibitors </a:t>
            </a:r>
            <a:r>
              <a:rPr lang="en-US" sz="2000" b="1" baseline="70000" dirty="0" smtClean="0">
                <a:solidFill>
                  <a:srgbClr val="FF0000"/>
                </a:solidFill>
              </a:rPr>
              <a:t>5,12,13</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Medications that prevent the patient’s immune system cells from being turned off by cancer cells and as a result, help the patient’s own immune system attack the cancer cells.</a:t>
            </a:r>
          </a:p>
          <a:p>
            <a:endParaRPr lang="en-US" dirty="0">
              <a:solidFill>
                <a:srgbClr val="FF0000"/>
              </a:solidFill>
            </a:endParaRPr>
          </a:p>
          <a:p>
            <a:r>
              <a:rPr lang="en-US" dirty="0">
                <a:solidFill>
                  <a:srgbClr val="FF0000"/>
                </a:solidFill>
              </a:rPr>
              <a:t>As is often the case, immune checkpoint inhibitors have been studied more extensively in adult cancers than pediatric cancers. Unlike other medications, the known immune checkpoint inhibitors have had few long lasting effects in pediatric cancers.</a:t>
            </a: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152510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Immune checkpoint Inhibitors</a:t>
            </a:r>
            <a:br>
              <a:rPr lang="en-US" b="1" dirty="0">
                <a:solidFill>
                  <a:srgbClr val="FF0000"/>
                </a:solidFill>
              </a:rPr>
            </a:br>
            <a:r>
              <a:rPr lang="en-US" b="1" dirty="0">
                <a:solidFill>
                  <a:srgbClr val="FF0000"/>
                </a:solidFill>
              </a:rPr>
              <a:t>Differences in efficacy in pediatric </a:t>
            </a:r>
            <a:r>
              <a:rPr lang="en-US" b="1" dirty="0" smtClean="0">
                <a:solidFill>
                  <a:srgbClr val="FF0000"/>
                </a:solidFill>
              </a:rPr>
              <a:t>cancers </a:t>
            </a:r>
            <a:r>
              <a:rPr lang="en-US" sz="2200" b="1" baseline="70000" dirty="0" smtClean="0">
                <a:solidFill>
                  <a:srgbClr val="FF0000"/>
                </a:solidFill>
              </a:rPr>
              <a:t>5,12,13</a:t>
            </a:r>
            <a:endParaRPr lang="en-US" sz="2200" baseline="70000"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At this point in time, immune checkpoint inhibitors have not found as strong of a niche in pediatric cancers as adults…why?</a:t>
            </a:r>
          </a:p>
          <a:p>
            <a:endParaRPr lang="en-US" dirty="0">
              <a:solidFill>
                <a:srgbClr val="FF0000"/>
              </a:solidFill>
            </a:endParaRPr>
          </a:p>
          <a:p>
            <a:r>
              <a:rPr lang="en-US" dirty="0">
                <a:solidFill>
                  <a:srgbClr val="FF0000"/>
                </a:solidFill>
              </a:rPr>
              <a:t>These medications are most highly effective in cancers with more than 100 mutations per exome. Most pediatric cancers have mutation frequencies as low as 0.1 mutation for exome! </a:t>
            </a:r>
          </a:p>
          <a:p>
            <a:endParaRPr lang="en-US" dirty="0">
              <a:solidFill>
                <a:srgbClr val="FF0000"/>
              </a:solidFill>
            </a:endParaRPr>
          </a:p>
          <a:p>
            <a:r>
              <a:rPr lang="en-US" dirty="0">
                <a:solidFill>
                  <a:srgbClr val="FF0000"/>
                </a:solidFill>
              </a:rPr>
              <a:t>Adult cancers are thought to occur after a long chronic inflammatory phase of years whereas the pre cancer time period in pediatrics may be only weeks to months.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813965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Immune checkpoint Inhibitors</a:t>
            </a:r>
            <a:br>
              <a:rPr lang="en-US" b="1" dirty="0">
                <a:solidFill>
                  <a:srgbClr val="FF0000"/>
                </a:solidFill>
              </a:rPr>
            </a:br>
            <a:r>
              <a:rPr lang="en-US" b="1" dirty="0">
                <a:solidFill>
                  <a:srgbClr val="FF0000"/>
                </a:solidFill>
              </a:rPr>
              <a:t>Potential </a:t>
            </a:r>
            <a:r>
              <a:rPr lang="en-US" b="1" dirty="0" smtClean="0">
                <a:solidFill>
                  <a:srgbClr val="FF0000"/>
                </a:solidFill>
              </a:rPr>
              <a:t>checkpoints </a:t>
            </a:r>
            <a:r>
              <a:rPr lang="en-US" sz="2000" b="1" baseline="70000" dirty="0" smtClean="0">
                <a:solidFill>
                  <a:srgbClr val="FF0000"/>
                </a:solidFill>
              </a:rPr>
              <a:t>5,12,13</a:t>
            </a:r>
            <a:endParaRPr lang="en-US" sz="2000" baseline="70000" dirty="0"/>
          </a:p>
        </p:txBody>
      </p:sp>
      <p:sp>
        <p:nvSpPr>
          <p:cNvPr id="3" name="Content Placeholder 2"/>
          <p:cNvSpPr>
            <a:spLocks noGrp="1"/>
          </p:cNvSpPr>
          <p:nvPr>
            <p:ph idx="1"/>
          </p:nvPr>
        </p:nvSpPr>
        <p:spPr/>
        <p:txBody>
          <a:bodyPr/>
          <a:lstStyle/>
          <a:p>
            <a:r>
              <a:rPr lang="en-US" dirty="0">
                <a:solidFill>
                  <a:srgbClr val="FF0000"/>
                </a:solidFill>
              </a:rPr>
              <a:t>Mechanisms used to stop T-cell suppression that help cancer cells to “hide” from the immune systems </a:t>
            </a:r>
          </a:p>
          <a:p>
            <a:pPr lvl="1"/>
            <a:r>
              <a:rPr lang="en-US" dirty="0">
                <a:solidFill>
                  <a:srgbClr val="FF0000"/>
                </a:solidFill>
              </a:rPr>
              <a:t>Cytotoxic T-lymphocyte antigen 4(CTLA-4)</a:t>
            </a:r>
          </a:p>
          <a:p>
            <a:pPr lvl="1"/>
            <a:r>
              <a:rPr lang="en-US" dirty="0">
                <a:solidFill>
                  <a:srgbClr val="FF0000"/>
                </a:solidFill>
              </a:rPr>
              <a:t>Program Cell Death protein 1 (PD-1) </a:t>
            </a:r>
          </a:p>
          <a:p>
            <a:pPr lvl="1"/>
            <a:r>
              <a:rPr lang="en-US" dirty="0">
                <a:solidFill>
                  <a:srgbClr val="FF0000"/>
                </a:solidFill>
              </a:rPr>
              <a:t>Programmed cell death ligand 1 (PD-L1)</a:t>
            </a:r>
          </a:p>
          <a:p>
            <a:pPr lvl="1"/>
            <a:r>
              <a:rPr lang="en-US" dirty="0">
                <a:solidFill>
                  <a:srgbClr val="FF0000"/>
                </a:solidFill>
              </a:rPr>
              <a:t>Lymphocyte-activation gene-3(LAG-3)</a:t>
            </a:r>
          </a:p>
          <a:p>
            <a:pPr lvl="1"/>
            <a:r>
              <a:rPr lang="en-US" dirty="0">
                <a:solidFill>
                  <a:srgbClr val="FF0000"/>
                </a:solidFill>
              </a:rPr>
              <a:t>CD200 </a:t>
            </a:r>
          </a:p>
          <a:p>
            <a:pPr lvl="1"/>
            <a:r>
              <a:rPr lang="en-US" dirty="0">
                <a:solidFill>
                  <a:srgbClr val="FF0000"/>
                </a:solidFill>
              </a:rPr>
              <a:t>IDO</a:t>
            </a:r>
          </a:p>
          <a:p>
            <a:pPr lvl="1"/>
            <a:r>
              <a:rPr lang="en-US" dirty="0">
                <a:solidFill>
                  <a:srgbClr val="FF0000"/>
                </a:solidFill>
              </a:rPr>
              <a:t>And more to come!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67323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FF0000"/>
                </a:solidFill>
              </a:rPr>
              <a:t>Immune checkpoint Inhibitors</a:t>
            </a:r>
            <a:br>
              <a:rPr lang="en-US" b="1" dirty="0">
                <a:solidFill>
                  <a:srgbClr val="FF0000"/>
                </a:solidFill>
              </a:rPr>
            </a:br>
            <a:r>
              <a:rPr lang="en-US" b="1" dirty="0">
                <a:solidFill>
                  <a:srgbClr val="FF0000"/>
                </a:solidFill>
              </a:rPr>
              <a:t>How do they work?</a:t>
            </a:r>
            <a:r>
              <a:rPr lang="en-US" dirty="0">
                <a:solidFill>
                  <a:srgbClr val="FF0000"/>
                </a:solidFill>
              </a:rPr>
              <a:t/>
            </a:r>
            <a:br>
              <a:rPr lang="en-US" dirty="0">
                <a:solidFill>
                  <a:srgbClr val="FF0000"/>
                </a:solidFill>
              </a:rPr>
            </a:b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6414" y="1825625"/>
            <a:ext cx="5439172"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76246" y="6161441"/>
            <a:ext cx="5800705" cy="738664"/>
          </a:xfrm>
          <a:prstGeom prst="rect">
            <a:avLst/>
          </a:prstGeom>
        </p:spPr>
        <p:txBody>
          <a:bodyPr wrap="square">
            <a:spAutoFit/>
          </a:bodyPr>
          <a:lstStyle/>
          <a:p>
            <a:pPr algn="ctr"/>
            <a:r>
              <a:rPr lang="en-US" sz="1400" dirty="0"/>
              <a:t>Credit: National Cancer Institute / Terese </a:t>
            </a:r>
            <a:r>
              <a:rPr lang="en-US" sz="1400" dirty="0" smtClean="0"/>
              <a:t>Winslow; https</a:t>
            </a:r>
            <a:r>
              <a:rPr lang="en-US" sz="1400" dirty="0"/>
              <a:t>://www.cancer.gov/news-events/cancer-currents-blog/2015/gulley-checkpoint</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411853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Immune checkpoint </a:t>
            </a:r>
            <a:r>
              <a:rPr lang="en-US" b="1" dirty="0" smtClean="0">
                <a:solidFill>
                  <a:srgbClr val="FF0000"/>
                </a:solidFill>
              </a:rPr>
              <a:t>Inhibitors </a:t>
            </a:r>
            <a:r>
              <a:rPr lang="en-US" sz="2000" b="1" baseline="70000" dirty="0" smtClean="0">
                <a:solidFill>
                  <a:srgbClr val="FF0000"/>
                </a:solidFill>
              </a:rPr>
              <a:t>5,12,13</a:t>
            </a:r>
            <a:r>
              <a:rPr lang="en-US" b="1" dirty="0">
                <a:solidFill>
                  <a:srgbClr val="FF0000"/>
                </a:solidFill>
              </a:rPr>
              <a:t/>
            </a:r>
            <a:br>
              <a:rPr lang="en-US" b="1" dirty="0">
                <a:solidFill>
                  <a:srgbClr val="FF0000"/>
                </a:solidFill>
              </a:rPr>
            </a:br>
            <a:r>
              <a:rPr lang="en-US" b="1" dirty="0">
                <a:solidFill>
                  <a:srgbClr val="FF0000"/>
                </a:solidFill>
              </a:rPr>
              <a:t>Monoclonal Antibodies with Pediatric Potential</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Ipilimumab = CTLA-4 inhibitor</a:t>
            </a:r>
          </a:p>
          <a:p>
            <a:endParaRPr lang="en-US" dirty="0">
              <a:solidFill>
                <a:srgbClr val="FF0000"/>
              </a:solidFill>
            </a:endParaRPr>
          </a:p>
          <a:p>
            <a:r>
              <a:rPr lang="en-US" dirty="0">
                <a:solidFill>
                  <a:srgbClr val="FF0000"/>
                </a:solidFill>
              </a:rPr>
              <a:t>Nivolumab = PD-1 inhibitor</a:t>
            </a:r>
          </a:p>
          <a:p>
            <a:endParaRPr lang="en-US" dirty="0">
              <a:solidFill>
                <a:srgbClr val="FF0000"/>
              </a:solidFill>
            </a:endParaRPr>
          </a:p>
          <a:p>
            <a:r>
              <a:rPr lang="en-US" dirty="0">
                <a:solidFill>
                  <a:srgbClr val="FF0000"/>
                </a:solidFill>
              </a:rPr>
              <a:t>Pembrolizumab  = PD-1 inhibitor</a:t>
            </a:r>
          </a:p>
          <a:p>
            <a:endParaRPr lang="en-US" dirty="0">
              <a:solidFill>
                <a:srgbClr val="FF0000"/>
              </a:solidFill>
            </a:endParaRPr>
          </a:p>
          <a:p>
            <a:r>
              <a:rPr lang="en-US" dirty="0">
                <a:solidFill>
                  <a:srgbClr val="FF0000"/>
                </a:solidFill>
              </a:rPr>
              <a:t>Atezolizumab, Avelumab, and Durvalumab = PD-L1 inhibitor</a:t>
            </a:r>
          </a:p>
          <a:p>
            <a:endParaRPr lang="en-US" dirty="0">
              <a:solidFill>
                <a:srgbClr val="FF0000"/>
              </a:solidFill>
            </a:endParaRPr>
          </a:p>
          <a:p>
            <a:r>
              <a:rPr lang="en-US" dirty="0">
                <a:solidFill>
                  <a:srgbClr val="FF0000"/>
                </a:solidFill>
              </a:rPr>
              <a:t>Indoximod = IDO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671639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637851"/>
              </p:ext>
            </p:extLst>
          </p:nvPr>
        </p:nvGraphicFramePr>
        <p:xfrm>
          <a:off x="2032000" y="719666"/>
          <a:ext cx="8249138" cy="5217160"/>
        </p:xfrm>
        <a:graphic>
          <a:graphicData uri="http://schemas.openxmlformats.org/drawingml/2006/table">
            <a:tbl>
              <a:tblPr firstRow="1" bandRow="1">
                <a:tableStyleId>{5C22544A-7EE6-4342-B048-85BDC9FD1C3A}</a:tableStyleId>
              </a:tblPr>
              <a:tblGrid>
                <a:gridCol w="1695938">
                  <a:extLst>
                    <a:ext uri="{9D8B030D-6E8A-4147-A177-3AD203B41FA5}">
                      <a16:colId xmlns:a16="http://schemas.microsoft.com/office/drawing/2014/main" xmlns="" val="20000"/>
                    </a:ext>
                  </a:extLst>
                </a:gridCol>
                <a:gridCol w="1555262">
                  <a:extLst>
                    <a:ext uri="{9D8B030D-6E8A-4147-A177-3AD203B41FA5}">
                      <a16:colId xmlns:a16="http://schemas.microsoft.com/office/drawing/2014/main" xmlns="" val="20001"/>
                    </a:ext>
                  </a:extLst>
                </a:gridCol>
                <a:gridCol w="4997938">
                  <a:extLst>
                    <a:ext uri="{9D8B030D-6E8A-4147-A177-3AD203B41FA5}">
                      <a16:colId xmlns:a16="http://schemas.microsoft.com/office/drawing/2014/main" xmlns="" val="20002"/>
                    </a:ext>
                  </a:extLst>
                </a:gridCol>
              </a:tblGrid>
              <a:tr h="370840">
                <a:tc>
                  <a:txBody>
                    <a:bodyPr/>
                    <a:lstStyle/>
                    <a:p>
                      <a:r>
                        <a:rPr lang="en-US" dirty="0"/>
                        <a:t>Agent</a:t>
                      </a:r>
                    </a:p>
                  </a:txBody>
                  <a:tcPr/>
                </a:tc>
                <a:tc>
                  <a:txBody>
                    <a:bodyPr/>
                    <a:lstStyle/>
                    <a:p>
                      <a:r>
                        <a:rPr lang="en-US" dirty="0"/>
                        <a:t>Target</a:t>
                      </a:r>
                    </a:p>
                  </a:txBody>
                  <a:tcPr/>
                </a:tc>
                <a:tc>
                  <a:txBody>
                    <a:bodyPr/>
                    <a:lstStyle/>
                    <a:p>
                      <a:r>
                        <a:rPr lang="en-US" dirty="0"/>
                        <a:t>Potential</a:t>
                      </a:r>
                      <a:r>
                        <a:rPr lang="en-US" baseline="0" dirty="0"/>
                        <a:t> Pediatric</a:t>
                      </a:r>
                    </a:p>
                    <a:p>
                      <a:r>
                        <a:rPr lang="en-US" dirty="0"/>
                        <a:t>Indications</a:t>
                      </a:r>
                    </a:p>
                  </a:txBody>
                  <a:tcPr/>
                </a:tc>
                <a:extLst>
                  <a:ext uri="{0D108BD9-81ED-4DB2-BD59-A6C34878D82A}">
                    <a16:rowId xmlns:a16="http://schemas.microsoft.com/office/drawing/2014/main" xmlns="" val="10000"/>
                  </a:ext>
                </a:extLst>
              </a:tr>
              <a:tr h="370840">
                <a:tc>
                  <a:txBody>
                    <a:bodyPr/>
                    <a:lstStyle/>
                    <a:p>
                      <a:r>
                        <a:rPr lang="en-US" dirty="0"/>
                        <a:t>Ipilimumab</a:t>
                      </a:r>
                    </a:p>
                  </a:txBody>
                  <a:tcPr/>
                </a:tc>
                <a:tc>
                  <a:txBody>
                    <a:bodyPr/>
                    <a:lstStyle/>
                    <a:p>
                      <a:r>
                        <a:rPr lang="en-US" dirty="0"/>
                        <a:t>CTLA-4</a:t>
                      </a:r>
                    </a:p>
                  </a:txBody>
                  <a:tcPr/>
                </a:tc>
                <a:tc>
                  <a:txBody>
                    <a:bodyPr/>
                    <a:lstStyle/>
                    <a:p>
                      <a:r>
                        <a:rPr lang="en-US" b="0" dirty="0"/>
                        <a:t>Melanoma,</a:t>
                      </a:r>
                      <a:r>
                        <a:rPr lang="en-US" b="0" baseline="0" dirty="0"/>
                        <a:t> relapsed/refractory solid tumors or sarcoma, progressive osteosarcoma, B cell NHL, ALL, CLL</a:t>
                      </a:r>
                      <a:endParaRPr lang="en-US" b="0" dirty="0"/>
                    </a:p>
                  </a:txBody>
                  <a:tcPr/>
                </a:tc>
                <a:extLst>
                  <a:ext uri="{0D108BD9-81ED-4DB2-BD59-A6C34878D82A}">
                    <a16:rowId xmlns:a16="http://schemas.microsoft.com/office/drawing/2014/main" xmlns="" val="10001"/>
                  </a:ext>
                </a:extLst>
              </a:tr>
              <a:tr h="370840">
                <a:tc>
                  <a:txBody>
                    <a:bodyPr/>
                    <a:lstStyle/>
                    <a:p>
                      <a:r>
                        <a:rPr lang="en-US" dirty="0"/>
                        <a:t>Nivolumab</a:t>
                      </a:r>
                    </a:p>
                  </a:txBody>
                  <a:tcPr/>
                </a:tc>
                <a:tc>
                  <a:txBody>
                    <a:bodyPr/>
                    <a:lstStyle/>
                    <a:p>
                      <a:r>
                        <a:rPr lang="en-US" dirty="0"/>
                        <a:t>PD-1</a:t>
                      </a:r>
                    </a:p>
                  </a:txBody>
                  <a:tcPr/>
                </a:tc>
                <a:tc>
                  <a:txBody>
                    <a:bodyPr/>
                    <a:lstStyle/>
                    <a:p>
                      <a:r>
                        <a:rPr lang="en-US" b="0" dirty="0"/>
                        <a:t>Glioblastoma, relapsed/refractory neuroblastoma,</a:t>
                      </a:r>
                      <a:r>
                        <a:rPr lang="en-US" b="0" baseline="0" dirty="0"/>
                        <a:t> refractory hodgkin lymphoma, refractory non-hodgkin lymphoma, advanced solid tumors</a:t>
                      </a:r>
                      <a:endParaRPr lang="en-US" b="0" dirty="0"/>
                    </a:p>
                  </a:txBody>
                  <a:tcPr/>
                </a:tc>
                <a:extLst>
                  <a:ext uri="{0D108BD9-81ED-4DB2-BD59-A6C34878D82A}">
                    <a16:rowId xmlns:a16="http://schemas.microsoft.com/office/drawing/2014/main" xmlns="" val="10002"/>
                  </a:ext>
                </a:extLst>
              </a:tr>
              <a:tr h="370840">
                <a:tc>
                  <a:txBody>
                    <a:bodyPr/>
                    <a:lstStyle/>
                    <a:p>
                      <a:r>
                        <a:rPr lang="en-US" dirty="0"/>
                        <a:t>Pembrolizumab</a:t>
                      </a:r>
                    </a:p>
                  </a:txBody>
                  <a:tcPr/>
                </a:tc>
                <a:tc>
                  <a:txBody>
                    <a:bodyPr/>
                    <a:lstStyle/>
                    <a:p>
                      <a:r>
                        <a:rPr lang="en-US" dirty="0"/>
                        <a:t>PD-1</a:t>
                      </a:r>
                    </a:p>
                  </a:txBody>
                  <a:tcPr/>
                </a:tc>
                <a:tc>
                  <a:txBody>
                    <a:bodyPr/>
                    <a:lstStyle/>
                    <a:p>
                      <a:r>
                        <a:rPr lang="en-US" dirty="0"/>
                        <a:t>Recurrent</a:t>
                      </a:r>
                      <a:r>
                        <a:rPr lang="en-US" baseline="0" dirty="0"/>
                        <a:t> or progressive high-grade gliomas, diffuse intrinsic pontine glioma, melanoma, relapsed refractory PD-L1 positive tumors, lymphoma, alveolar soft tissue sarcomas, advanced solid tumors</a:t>
                      </a:r>
                      <a:endParaRPr lang="en-US" dirty="0"/>
                    </a:p>
                  </a:txBody>
                  <a:tcPr/>
                </a:tc>
                <a:extLst>
                  <a:ext uri="{0D108BD9-81ED-4DB2-BD59-A6C34878D82A}">
                    <a16:rowId xmlns:a16="http://schemas.microsoft.com/office/drawing/2014/main" xmlns="" val="10003"/>
                  </a:ext>
                </a:extLst>
              </a:tr>
              <a:tr h="370840">
                <a:tc>
                  <a:txBody>
                    <a:bodyPr/>
                    <a:lstStyle/>
                    <a:p>
                      <a:r>
                        <a:rPr lang="en-US" dirty="0"/>
                        <a:t>Durvalumab, atezolizumab,</a:t>
                      </a:r>
                      <a:r>
                        <a:rPr lang="en-US" baseline="0" dirty="0"/>
                        <a:t> avelumab</a:t>
                      </a:r>
                      <a:endParaRPr lang="en-US" dirty="0"/>
                    </a:p>
                  </a:txBody>
                  <a:tcPr/>
                </a:tc>
                <a:tc>
                  <a:txBody>
                    <a:bodyPr/>
                    <a:lstStyle/>
                    <a:p>
                      <a:r>
                        <a:rPr lang="en-US" dirty="0"/>
                        <a:t>PD-L1</a:t>
                      </a:r>
                    </a:p>
                  </a:txBody>
                  <a:tcPr/>
                </a:tc>
                <a:tc>
                  <a:txBody>
                    <a:bodyPr/>
                    <a:lstStyle/>
                    <a:p>
                      <a:r>
                        <a:rPr lang="en-US" dirty="0"/>
                        <a:t>Refractory or advanced</a:t>
                      </a:r>
                      <a:r>
                        <a:rPr lang="en-US" baseline="0" dirty="0"/>
                        <a:t> s</a:t>
                      </a:r>
                      <a:r>
                        <a:rPr lang="en-US" dirty="0"/>
                        <a:t>olid tumors, recurrent or progressive osteosarcoma,</a:t>
                      </a:r>
                      <a:r>
                        <a:rPr lang="en-US" baseline="0" dirty="0"/>
                        <a:t> lymphoma, or CNS tumors</a:t>
                      </a:r>
                      <a:endParaRPr lang="en-US" dirty="0"/>
                    </a:p>
                  </a:txBody>
                  <a:tcPr/>
                </a:tc>
                <a:extLst>
                  <a:ext uri="{0D108BD9-81ED-4DB2-BD59-A6C34878D82A}">
                    <a16:rowId xmlns:a16="http://schemas.microsoft.com/office/drawing/2014/main" xmlns="" val="10004"/>
                  </a:ext>
                </a:extLst>
              </a:tr>
              <a:tr h="370840">
                <a:tc>
                  <a:txBody>
                    <a:bodyPr/>
                    <a:lstStyle/>
                    <a:p>
                      <a:r>
                        <a:rPr lang="en-US" dirty="0"/>
                        <a:t>Indoximod</a:t>
                      </a:r>
                    </a:p>
                  </a:txBody>
                  <a:tcPr/>
                </a:tc>
                <a:tc>
                  <a:txBody>
                    <a:bodyPr/>
                    <a:lstStyle/>
                    <a:p>
                      <a:r>
                        <a:rPr lang="en-US" dirty="0"/>
                        <a:t>IDO</a:t>
                      </a:r>
                    </a:p>
                  </a:txBody>
                  <a:tcPr/>
                </a:tc>
                <a:tc>
                  <a:txBody>
                    <a:bodyPr/>
                    <a:lstStyle/>
                    <a:p>
                      <a:r>
                        <a:rPr lang="en-US" dirty="0"/>
                        <a:t>Progressive primary malignant</a:t>
                      </a:r>
                      <a:r>
                        <a:rPr lang="en-US" baseline="0" dirty="0"/>
                        <a:t> </a:t>
                      </a:r>
                      <a:r>
                        <a:rPr lang="en-US" dirty="0"/>
                        <a:t>brain tumors </a:t>
                      </a:r>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2168769" y="246185"/>
            <a:ext cx="7877908" cy="369332"/>
          </a:xfrm>
          <a:prstGeom prst="rect">
            <a:avLst/>
          </a:prstGeom>
          <a:noFill/>
        </p:spPr>
        <p:txBody>
          <a:bodyPr wrap="square" rtlCol="0">
            <a:spAutoFit/>
          </a:bodyPr>
          <a:lstStyle/>
          <a:p>
            <a:r>
              <a:rPr lang="en-US" b="1" dirty="0">
                <a:solidFill>
                  <a:srgbClr val="FF0000"/>
                </a:solidFill>
              </a:rPr>
              <a:t>Immune checkpoint Inhibitors </a:t>
            </a:r>
            <a:r>
              <a:rPr lang="en-US" b="1" dirty="0" smtClean="0">
                <a:solidFill>
                  <a:srgbClr val="FF0000"/>
                </a:solidFill>
              </a:rPr>
              <a:t>Pediatrics </a:t>
            </a:r>
            <a:r>
              <a:rPr lang="en-US" sz="2000" b="1" baseline="70000" dirty="0" smtClean="0">
                <a:solidFill>
                  <a:srgbClr val="FF0000"/>
                </a:solidFill>
              </a:rPr>
              <a:t>5,7,8,12,13</a:t>
            </a:r>
            <a:endParaRPr lang="en-US" sz="2000" baseline="70000"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0581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The Future of Cancer Treatment: Overlap of Novel Medications with Chemotherapy and Radiation</a:t>
            </a:r>
            <a:r>
              <a:rPr lang="en-US" dirty="0"/>
              <a:t/>
            </a:r>
            <a:br>
              <a:rPr lang="en-US" dirty="0"/>
            </a:br>
            <a:r>
              <a:rPr lang="en-US" dirty="0"/>
              <a:t/>
            </a:r>
            <a:br>
              <a:rPr lang="en-US" dirty="0"/>
            </a:br>
            <a:endParaRPr lang="en-US" dirty="0"/>
          </a:p>
        </p:txBody>
      </p:sp>
      <p:graphicFrame>
        <p:nvGraphicFramePr>
          <p:cNvPr id="30" name="Diagram 29"/>
          <p:cNvGraphicFramePr/>
          <p:nvPr>
            <p:extLst>
              <p:ext uri="{D42A27DB-BD31-4B8C-83A1-F6EECF244321}">
                <p14:modId xmlns:p14="http://schemas.microsoft.com/office/powerpoint/2010/main" val="54430221"/>
              </p:ext>
            </p:extLst>
          </p:nvPr>
        </p:nvGraphicFramePr>
        <p:xfrm>
          <a:off x="1391920" y="10397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10005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4783"/>
          </a:xfrm>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Immune </a:t>
            </a:r>
            <a:r>
              <a:rPr lang="en-US" b="1" dirty="0">
                <a:solidFill>
                  <a:srgbClr val="FF0000"/>
                </a:solidFill>
              </a:rPr>
              <a:t>checkpoint Inhibitors </a:t>
            </a:r>
            <a:r>
              <a:rPr lang="en-US" b="1" dirty="0" smtClean="0">
                <a:solidFill>
                  <a:srgbClr val="FF0000"/>
                </a:solidFill>
              </a:rPr>
              <a:t>– Ipilimumab </a:t>
            </a:r>
            <a:r>
              <a:rPr lang="en-US" sz="2200" b="1" baseline="70000" dirty="0" smtClean="0">
                <a:solidFill>
                  <a:srgbClr val="FF0000"/>
                </a:solidFill>
              </a:rPr>
              <a:t>7,8,12,13</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a:xfrm>
            <a:off x="838200" y="1031631"/>
            <a:ext cx="10515600" cy="5145332"/>
          </a:xfrm>
        </p:spPr>
        <p:txBody>
          <a:bodyPr>
            <a:normAutofit/>
          </a:bodyPr>
          <a:lstStyle/>
          <a:p>
            <a:pPr lvl="1"/>
            <a:r>
              <a:rPr lang="en-US" b="1" dirty="0">
                <a:solidFill>
                  <a:srgbClr val="FF0000"/>
                </a:solidFill>
              </a:rPr>
              <a:t>Mechanism of Action: </a:t>
            </a:r>
            <a:r>
              <a:rPr lang="en-US" dirty="0">
                <a:solidFill>
                  <a:srgbClr val="FF0000"/>
                </a:solidFill>
              </a:rPr>
              <a:t>recombinant human IgG1 </a:t>
            </a:r>
            <a:r>
              <a:rPr lang="en-US" dirty="0" smtClean="0">
                <a:solidFill>
                  <a:srgbClr val="FF0000"/>
                </a:solidFill>
              </a:rPr>
              <a:t>immunoglobulin </a:t>
            </a:r>
            <a:r>
              <a:rPr lang="en-US" dirty="0">
                <a:solidFill>
                  <a:srgbClr val="FF0000"/>
                </a:solidFill>
              </a:rPr>
              <a:t>monoclonal antibody that binds to CTLA-4 which causes enhanced T-cell activation and proliferation.</a:t>
            </a:r>
          </a:p>
          <a:p>
            <a:pPr lvl="1"/>
            <a:r>
              <a:rPr lang="en-US" b="1" dirty="0">
                <a:solidFill>
                  <a:srgbClr val="FF0000"/>
                </a:solidFill>
              </a:rPr>
              <a:t>Route: </a:t>
            </a:r>
            <a:r>
              <a:rPr lang="en-US" dirty="0">
                <a:solidFill>
                  <a:srgbClr val="FF0000"/>
                </a:solidFill>
              </a:rPr>
              <a:t>intravenous </a:t>
            </a:r>
            <a:endParaRPr lang="en-US" b="1" dirty="0">
              <a:solidFill>
                <a:srgbClr val="FF0000"/>
              </a:solidFill>
            </a:endParaRPr>
          </a:p>
          <a:p>
            <a:pPr lvl="1"/>
            <a:r>
              <a:rPr lang="en-US" b="1" dirty="0">
                <a:solidFill>
                  <a:srgbClr val="FF0000"/>
                </a:solidFill>
              </a:rPr>
              <a:t>Indication</a:t>
            </a:r>
            <a:r>
              <a:rPr lang="en-US" dirty="0">
                <a:solidFill>
                  <a:srgbClr val="FF0000"/>
                </a:solidFill>
              </a:rPr>
              <a:t>: metastatic or unresponsive melanoma, ongoing pediatric research(see previous table) </a:t>
            </a:r>
          </a:p>
          <a:p>
            <a:pPr lvl="1"/>
            <a:r>
              <a:rPr lang="en-US" dirty="0">
                <a:solidFill>
                  <a:srgbClr val="FF0000"/>
                </a:solidFill>
              </a:rPr>
              <a:t> </a:t>
            </a:r>
            <a:r>
              <a:rPr lang="en-US" b="1" dirty="0">
                <a:solidFill>
                  <a:srgbClr val="FF0000"/>
                </a:solidFill>
              </a:rPr>
              <a:t>Side Effects/Monitoring: </a:t>
            </a:r>
          </a:p>
          <a:p>
            <a:pPr lvl="2"/>
            <a:r>
              <a:rPr lang="en-US" b="1" dirty="0">
                <a:solidFill>
                  <a:srgbClr val="FF0000"/>
                </a:solidFill>
              </a:rPr>
              <a:t>Common:  </a:t>
            </a:r>
            <a:r>
              <a:rPr lang="en-US" dirty="0">
                <a:solidFill>
                  <a:srgbClr val="FF0000"/>
                </a:solidFill>
              </a:rPr>
              <a:t>infusion related reactions, dermatologic toxicity, endocrinopathy, moderate to severe colitis, low emetogenic toxicity </a:t>
            </a:r>
            <a:endParaRPr lang="en-US" b="1" dirty="0">
              <a:solidFill>
                <a:srgbClr val="FF0000"/>
              </a:solidFill>
            </a:endParaRPr>
          </a:p>
          <a:p>
            <a:pPr lvl="2"/>
            <a:r>
              <a:rPr lang="en-US" b="1" dirty="0">
                <a:solidFill>
                  <a:srgbClr val="FF0000"/>
                </a:solidFill>
              </a:rPr>
              <a:t>Severe: </a:t>
            </a:r>
            <a:r>
              <a:rPr lang="en-US" dirty="0">
                <a:solidFill>
                  <a:srgbClr val="FF0000"/>
                </a:solidFill>
              </a:rPr>
              <a:t>pneumonitis, eye toxicities, immune related adverse reactions that can  be fatal, neuropathy, encephalitis, hypophysitis, adrenal insufficiency, hyper/hypothyroidism, moderate to severe colitis, liver toxicity, renal toxicity </a:t>
            </a:r>
            <a:endParaRPr lang="en-US" b="1" dirty="0">
              <a:solidFill>
                <a:srgbClr val="FF0000"/>
              </a:solidFill>
            </a:endParaRPr>
          </a:p>
          <a:p>
            <a:pPr lvl="2"/>
            <a:endParaRPr lang="en-US" dirty="0">
              <a:solidFill>
                <a:srgbClr val="FF0000"/>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65025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0000"/>
                </a:solidFill>
              </a:rPr>
              <a:t>Immune Checkpoint Inhibitors </a:t>
            </a:r>
            <a:r>
              <a:rPr lang="en-US" b="1" dirty="0" smtClean="0">
                <a:solidFill>
                  <a:srgbClr val="FF0000"/>
                </a:solidFill>
              </a:rPr>
              <a:t>– Nivolumab </a:t>
            </a:r>
            <a:r>
              <a:rPr lang="en-US" sz="2000" b="1" baseline="70000" dirty="0" smtClean="0">
                <a:solidFill>
                  <a:srgbClr val="FF0000"/>
                </a:solidFill>
              </a:rPr>
              <a:t>7,8,12,13</a:t>
            </a:r>
            <a:endParaRPr lang="en-US" sz="2000" b="1" baseline="70000" dirty="0">
              <a:solidFill>
                <a:srgbClr val="FF0000"/>
              </a:solidFill>
            </a:endParaRPr>
          </a:p>
        </p:txBody>
      </p:sp>
      <p:sp>
        <p:nvSpPr>
          <p:cNvPr id="5" name="Content Placeholder 4"/>
          <p:cNvSpPr>
            <a:spLocks noGrp="1"/>
          </p:cNvSpPr>
          <p:nvPr>
            <p:ph idx="1"/>
          </p:nvPr>
        </p:nvSpPr>
        <p:spPr>
          <a:xfrm>
            <a:off x="838200" y="1934307"/>
            <a:ext cx="10515600" cy="4242655"/>
          </a:xfrm>
        </p:spPr>
        <p:txBody>
          <a:bodyPr>
            <a:normAutofit lnSpcReduction="10000"/>
          </a:bodyPr>
          <a:lstStyle/>
          <a:p>
            <a:pPr lvl="1"/>
            <a:r>
              <a:rPr lang="en-US" b="1" dirty="0">
                <a:solidFill>
                  <a:srgbClr val="FF0000"/>
                </a:solidFill>
              </a:rPr>
              <a:t>Mechanism of Action: </a:t>
            </a:r>
            <a:r>
              <a:rPr lang="en-US" dirty="0">
                <a:solidFill>
                  <a:srgbClr val="FF0000"/>
                </a:solidFill>
              </a:rPr>
              <a:t>fully human IgG4 </a:t>
            </a:r>
            <a:r>
              <a:rPr lang="en-US" dirty="0" smtClean="0">
                <a:solidFill>
                  <a:srgbClr val="FF0000"/>
                </a:solidFill>
              </a:rPr>
              <a:t>immunoglobulin </a:t>
            </a:r>
            <a:r>
              <a:rPr lang="en-US" dirty="0">
                <a:solidFill>
                  <a:srgbClr val="FF0000"/>
                </a:solidFill>
              </a:rPr>
              <a:t>monoclonal antibody which inhibits PD-1 activity by binding to the PD-1 receptor to block the PD-L1 and PD-L2 from binding. This allows for antitumor response.</a:t>
            </a:r>
          </a:p>
          <a:p>
            <a:pPr lvl="1"/>
            <a:r>
              <a:rPr lang="en-US" b="1" dirty="0">
                <a:solidFill>
                  <a:srgbClr val="FF0000"/>
                </a:solidFill>
              </a:rPr>
              <a:t>Route:  </a:t>
            </a:r>
            <a:r>
              <a:rPr lang="en-US" dirty="0">
                <a:solidFill>
                  <a:srgbClr val="FF0000"/>
                </a:solidFill>
              </a:rPr>
              <a:t>intravenous</a:t>
            </a:r>
            <a:endParaRPr lang="en-US" b="1" dirty="0">
              <a:solidFill>
                <a:srgbClr val="FF0000"/>
              </a:solidFill>
            </a:endParaRPr>
          </a:p>
          <a:p>
            <a:pPr lvl="1"/>
            <a:r>
              <a:rPr lang="en-US" b="1" dirty="0">
                <a:solidFill>
                  <a:srgbClr val="FF0000"/>
                </a:solidFill>
              </a:rPr>
              <a:t>Indication</a:t>
            </a:r>
            <a:r>
              <a:rPr lang="en-US" dirty="0">
                <a:solidFill>
                  <a:srgbClr val="FF0000"/>
                </a:solidFill>
              </a:rPr>
              <a:t>: colorectal cancer, , ongoing pediatric research(see previous table) </a:t>
            </a:r>
          </a:p>
          <a:p>
            <a:pPr lvl="1"/>
            <a:r>
              <a:rPr lang="en-US" dirty="0">
                <a:solidFill>
                  <a:srgbClr val="FF0000"/>
                </a:solidFill>
              </a:rPr>
              <a:t> </a:t>
            </a:r>
            <a:r>
              <a:rPr lang="en-US" b="1" dirty="0">
                <a:solidFill>
                  <a:srgbClr val="FF0000"/>
                </a:solidFill>
              </a:rPr>
              <a:t>Side Effects/Monitoring: </a:t>
            </a:r>
          </a:p>
          <a:p>
            <a:pPr lvl="2"/>
            <a:r>
              <a:rPr lang="en-US" sz="2400" b="1" dirty="0">
                <a:solidFill>
                  <a:srgbClr val="FF0000"/>
                </a:solidFill>
              </a:rPr>
              <a:t>Common:  </a:t>
            </a:r>
            <a:r>
              <a:rPr lang="en-US" sz="2400" dirty="0">
                <a:solidFill>
                  <a:srgbClr val="FF0000"/>
                </a:solidFill>
              </a:rPr>
              <a:t>infusion related reactions, dermatologic toxicity, moderate to severe colitis, minimum emetogenic toxicity </a:t>
            </a:r>
            <a:endParaRPr lang="en-US" sz="2400" b="1" dirty="0">
              <a:solidFill>
                <a:srgbClr val="FF0000"/>
              </a:solidFill>
            </a:endParaRPr>
          </a:p>
          <a:p>
            <a:pPr lvl="2"/>
            <a:r>
              <a:rPr lang="en-US" sz="2400" b="1" dirty="0">
                <a:solidFill>
                  <a:srgbClr val="FF0000"/>
                </a:solidFill>
              </a:rPr>
              <a:t>Severe: </a:t>
            </a:r>
            <a:r>
              <a:rPr lang="en-US" sz="2400" dirty="0">
                <a:solidFill>
                  <a:srgbClr val="FF0000"/>
                </a:solidFill>
              </a:rPr>
              <a:t>pneumonitis, eye toxicities, immune related adverse reactions that can  be fatal, neuropathy, encephalitis, hypophysitis, adrenal insufficiency, hyper/hypothyroidism, moderate to severe colitis, liver toxicity, renal toxicity, myocarditis</a:t>
            </a:r>
            <a:endParaRPr lang="en-US" sz="2400" b="1" dirty="0">
              <a:solidFill>
                <a:srgbClr val="FF0000"/>
              </a:solidFill>
            </a:endParaRPr>
          </a:p>
          <a:p>
            <a:endParaRPr lang="en-US" dirty="0"/>
          </a:p>
        </p:txBody>
      </p:sp>
      <p:sp>
        <p:nvSpPr>
          <p:cNvPr id="6" name="Rectangle 5"/>
          <p:cNvSpPr/>
          <p:nvPr/>
        </p:nvSpPr>
        <p:spPr>
          <a:xfrm>
            <a:off x="-11948" y="6558038"/>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869524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Immune checkpoint inhibitors </a:t>
            </a:r>
            <a:r>
              <a:rPr lang="en-US" b="1" dirty="0" smtClean="0">
                <a:solidFill>
                  <a:srgbClr val="FF0000"/>
                </a:solidFill>
              </a:rPr>
              <a:t>–Pembrolizumab </a:t>
            </a:r>
            <a:r>
              <a:rPr lang="en-US" sz="1800" b="1" baseline="70000" dirty="0" smtClean="0">
                <a:solidFill>
                  <a:srgbClr val="FF0000"/>
                </a:solidFill>
              </a:rPr>
              <a:t>7,8,12,13</a:t>
            </a:r>
            <a:r>
              <a:rPr lang="en-US" b="1" dirty="0">
                <a:solidFill>
                  <a:srgbClr val="FF0000"/>
                </a:solidFill>
              </a:rPr>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ln>
            <a:solidFill>
              <a:schemeClr val="accent1"/>
            </a:solidFill>
          </a:ln>
        </p:spPr>
        <p:txBody>
          <a:bodyPr>
            <a:normAutofit fontScale="92500" lnSpcReduction="20000"/>
          </a:bodyPr>
          <a:lstStyle/>
          <a:p>
            <a:pPr lvl="1"/>
            <a:r>
              <a:rPr lang="en-US" b="1" dirty="0" smtClean="0">
                <a:solidFill>
                  <a:srgbClr val="FF0000"/>
                </a:solidFill>
              </a:rPr>
              <a:t>Mechanism </a:t>
            </a:r>
            <a:r>
              <a:rPr lang="en-US" b="1" dirty="0">
                <a:solidFill>
                  <a:srgbClr val="FF0000"/>
                </a:solidFill>
              </a:rPr>
              <a:t>of Action:</a:t>
            </a:r>
            <a:r>
              <a:rPr lang="en-US" dirty="0">
                <a:solidFill>
                  <a:srgbClr val="FF0000"/>
                </a:solidFill>
              </a:rPr>
              <a:t>  humanized monoclonal antibody that’s highly selective for PD-1 </a:t>
            </a:r>
            <a:r>
              <a:rPr lang="en-US" dirty="0" smtClean="0">
                <a:solidFill>
                  <a:srgbClr val="FF0000"/>
                </a:solidFill>
              </a:rPr>
              <a:t>receptors </a:t>
            </a:r>
            <a:r>
              <a:rPr lang="en-US" dirty="0">
                <a:solidFill>
                  <a:srgbClr val="FF0000"/>
                </a:solidFill>
              </a:rPr>
              <a:t>on T-cells and block them the PD-1 receptors from inhibiting the pathway so T-cell suppression is reversed. </a:t>
            </a:r>
            <a:endParaRPr lang="en-US" b="1" dirty="0">
              <a:solidFill>
                <a:srgbClr val="FF0000"/>
              </a:solidFill>
            </a:endParaRPr>
          </a:p>
          <a:p>
            <a:pPr lvl="1"/>
            <a:r>
              <a:rPr lang="en-US" b="1" dirty="0">
                <a:solidFill>
                  <a:srgbClr val="FF0000"/>
                </a:solidFill>
              </a:rPr>
              <a:t>Indication</a:t>
            </a:r>
            <a:r>
              <a:rPr lang="en-US" dirty="0">
                <a:solidFill>
                  <a:srgbClr val="FF0000"/>
                </a:solidFill>
              </a:rPr>
              <a:t>: </a:t>
            </a:r>
          </a:p>
          <a:p>
            <a:pPr lvl="2"/>
            <a:r>
              <a:rPr lang="en-US" dirty="0">
                <a:solidFill>
                  <a:srgbClr val="FF0000"/>
                </a:solidFill>
              </a:rPr>
              <a:t>PEDIATRIC: Hodgkin Lymphoma,  microsatellite instability-high cancer, primary mediastinal large B-cell Lymphoma		</a:t>
            </a:r>
          </a:p>
          <a:p>
            <a:pPr lvl="2"/>
            <a:r>
              <a:rPr lang="en-US" dirty="0">
                <a:solidFill>
                  <a:srgbClr val="FF0000"/>
                </a:solidFill>
              </a:rPr>
              <a:t>ADULT: recurrence of cervical, gastric, head and neck cancer, hodgkin lymphoma, melanoma, non-small cell lung cancer, urothelial carcinoma,  merkel cell carcinoma, ongoing pediatric research(see previous table) </a:t>
            </a:r>
          </a:p>
          <a:p>
            <a:pPr lvl="1"/>
            <a:r>
              <a:rPr lang="en-US" dirty="0">
                <a:solidFill>
                  <a:srgbClr val="FF0000"/>
                </a:solidFill>
              </a:rPr>
              <a:t> </a:t>
            </a:r>
            <a:r>
              <a:rPr lang="en-US" b="1" dirty="0">
                <a:solidFill>
                  <a:srgbClr val="FF0000"/>
                </a:solidFill>
              </a:rPr>
              <a:t>Side Effects/Monitoring: </a:t>
            </a:r>
          </a:p>
          <a:p>
            <a:pPr lvl="2"/>
            <a:r>
              <a:rPr lang="en-US" b="1" dirty="0">
                <a:solidFill>
                  <a:srgbClr val="FF0000"/>
                </a:solidFill>
              </a:rPr>
              <a:t>Common:  </a:t>
            </a:r>
            <a:r>
              <a:rPr lang="en-US" dirty="0">
                <a:solidFill>
                  <a:srgbClr val="FF0000"/>
                </a:solidFill>
              </a:rPr>
              <a:t>infusion related reactions, dermatologic toxicity, moderate to severe colitis, minimum emetogenic toxicity, hematologic toxicities, headache, fatigue,  hypophosphatemia, hyperkalemia, hyponatremia</a:t>
            </a:r>
            <a:endParaRPr lang="en-US" b="1" dirty="0">
              <a:solidFill>
                <a:srgbClr val="FF0000"/>
              </a:solidFill>
            </a:endParaRPr>
          </a:p>
          <a:p>
            <a:pPr lvl="2"/>
            <a:r>
              <a:rPr lang="en-US" b="1" dirty="0">
                <a:solidFill>
                  <a:srgbClr val="FF0000"/>
                </a:solidFill>
              </a:rPr>
              <a:t>Severe: </a:t>
            </a:r>
            <a:r>
              <a:rPr lang="en-US" dirty="0">
                <a:solidFill>
                  <a:srgbClr val="FF0000"/>
                </a:solidFill>
              </a:rPr>
              <a:t>pneumonitis, eye toxicities, immune related adverse reactions that can  be fatal, neuropathy, hypophysitis, adrenal insufficiency, hyper/hypothyroidism, moderate to severe colitis, liver toxicity, renal toxicity, myocarditis</a:t>
            </a:r>
            <a:endParaRPr lang="en-US" b="1" dirty="0">
              <a:solidFill>
                <a:srgbClr val="FF0000"/>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55122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FF0000"/>
                </a:solidFill>
              </a:rPr>
              <a:t/>
            </a:r>
            <a:br>
              <a:rPr lang="en-US" b="1" dirty="0">
                <a:solidFill>
                  <a:srgbClr val="FF0000"/>
                </a:solidFill>
              </a:rPr>
            </a:br>
            <a:r>
              <a:rPr lang="en-US" b="1" dirty="0">
                <a:solidFill>
                  <a:srgbClr val="FF0000"/>
                </a:solidFill>
              </a:rPr>
              <a:t>Immune checkpoint </a:t>
            </a:r>
            <a:r>
              <a:rPr lang="en-US" b="1" dirty="0" smtClean="0">
                <a:solidFill>
                  <a:srgbClr val="FF0000"/>
                </a:solidFill>
              </a:rPr>
              <a:t>Inhibitors </a:t>
            </a:r>
            <a:r>
              <a:rPr lang="en-US" sz="2200" b="1" baseline="70000" dirty="0" smtClean="0">
                <a:solidFill>
                  <a:srgbClr val="FF0000"/>
                </a:solidFill>
              </a:rPr>
              <a:t>5,12,13</a:t>
            </a:r>
            <a:r>
              <a:rPr lang="en-US" b="1" dirty="0">
                <a:solidFill>
                  <a:srgbClr val="FF0000"/>
                </a:solidFill>
              </a:rPr>
              <a:t/>
            </a:r>
            <a:br>
              <a:rPr lang="en-US" b="1" dirty="0">
                <a:solidFill>
                  <a:srgbClr val="FF0000"/>
                </a:solidFill>
              </a:rPr>
            </a:br>
            <a:r>
              <a:rPr lang="en-US" b="1" dirty="0">
                <a:solidFill>
                  <a:srgbClr val="FF0000"/>
                </a:solidFill>
              </a:rPr>
              <a:t>Side Effects in the Pediatric World</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p:txBody>
          <a:bodyPr/>
          <a:lstStyle/>
          <a:p>
            <a:r>
              <a:rPr lang="en-US" dirty="0">
                <a:solidFill>
                  <a:srgbClr val="FF0000"/>
                </a:solidFill>
              </a:rPr>
              <a:t>Severe and possibly life threatening immune mediated reactions  can occur</a:t>
            </a:r>
          </a:p>
          <a:p>
            <a:endParaRPr lang="en-US" dirty="0">
              <a:solidFill>
                <a:srgbClr val="FF0000"/>
              </a:solidFill>
            </a:endParaRPr>
          </a:p>
          <a:p>
            <a:r>
              <a:rPr lang="en-US" dirty="0">
                <a:solidFill>
                  <a:srgbClr val="FF0000"/>
                </a:solidFill>
              </a:rPr>
              <a:t>Consider corticosteroid treatment especially when severe</a:t>
            </a:r>
          </a:p>
          <a:p>
            <a:endParaRPr lang="en-US" dirty="0">
              <a:solidFill>
                <a:srgbClr val="FF0000"/>
              </a:solidFill>
            </a:endParaRPr>
          </a:p>
          <a:p>
            <a:r>
              <a:rPr lang="en-US" dirty="0">
                <a:solidFill>
                  <a:srgbClr val="FF0000"/>
                </a:solidFill>
              </a:rPr>
              <a:t>May affect any organ of the body and can occur days to months after medication is stopped </a:t>
            </a:r>
          </a:p>
          <a:p>
            <a:pPr marL="0" indent="0">
              <a:buNone/>
            </a:pPr>
            <a:endParaRPr lang="en-US" dirty="0">
              <a:solidFill>
                <a:srgbClr val="FF000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61869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Immune checkpoint Inhibitors</a:t>
            </a:r>
            <a:br>
              <a:rPr lang="en-US" b="1" dirty="0">
                <a:solidFill>
                  <a:srgbClr val="FF0000"/>
                </a:solidFill>
              </a:rPr>
            </a:br>
            <a:r>
              <a:rPr lang="en-US" b="1" dirty="0">
                <a:solidFill>
                  <a:srgbClr val="FF0000"/>
                </a:solidFill>
              </a:rPr>
              <a:t>The way of the future</a:t>
            </a:r>
            <a:r>
              <a:rPr lang="en-US" b="1" dirty="0" smtClean="0">
                <a:solidFill>
                  <a:srgbClr val="FF0000"/>
                </a:solidFill>
              </a:rPr>
              <a:t>? </a:t>
            </a:r>
            <a:r>
              <a:rPr lang="en-US" sz="2000" b="1" baseline="70000" dirty="0" smtClean="0">
                <a:solidFill>
                  <a:srgbClr val="FF0000"/>
                </a:solidFill>
              </a:rPr>
              <a:t>5,12,13</a:t>
            </a:r>
            <a:endParaRPr lang="en-US" sz="2000" baseline="70000"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The explosion of clinical trials for immune checkpoint inhibitors began about 4 years ago</a:t>
            </a:r>
          </a:p>
          <a:p>
            <a:endParaRPr lang="en-US" dirty="0">
              <a:solidFill>
                <a:srgbClr val="FF0000"/>
              </a:solidFill>
            </a:endParaRPr>
          </a:p>
          <a:p>
            <a:r>
              <a:rPr lang="en-US" dirty="0">
                <a:solidFill>
                  <a:srgbClr val="FF0000"/>
                </a:solidFill>
              </a:rPr>
              <a:t>Time will tell as to which work and don’t work OR have dose limiting toxicities</a:t>
            </a:r>
          </a:p>
          <a:p>
            <a:endParaRPr lang="en-US" dirty="0">
              <a:solidFill>
                <a:srgbClr val="FF0000"/>
              </a:solidFill>
            </a:endParaRPr>
          </a:p>
          <a:p>
            <a:r>
              <a:rPr lang="en-US" dirty="0">
                <a:solidFill>
                  <a:srgbClr val="FF0000"/>
                </a:solidFill>
              </a:rPr>
              <a:t>Chances are the side effect will be Immune mediated so think STEROIDS to treat</a:t>
            </a:r>
          </a:p>
          <a:p>
            <a:endParaRPr lang="en-US" dirty="0">
              <a:solidFill>
                <a:srgbClr val="FF0000"/>
              </a:solidFill>
            </a:endParaRPr>
          </a:p>
          <a:p>
            <a:r>
              <a:rPr lang="en-US" dirty="0">
                <a:solidFill>
                  <a:srgbClr val="FF0000"/>
                </a:solidFill>
              </a:rPr>
              <a:t>Again, expect agents to come and go</a:t>
            </a:r>
          </a:p>
          <a:p>
            <a:endParaRPr lang="en-US" dirty="0">
              <a:solidFill>
                <a:srgbClr val="FF000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232296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b="1" dirty="0">
                <a:solidFill>
                  <a:srgbClr val="7030A0"/>
                </a:solidFill>
              </a:rPr>
              <a:t>Anti-angiogenic Agents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solidFill>
                  <a:srgbClr val="7030A0"/>
                </a:solidFill>
              </a:rPr>
              <a:t>Medications that  inhibit the growth of new blood vessels which helps to slow or stop the growth of cancer cells. </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773748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030A0"/>
                </a:solidFill>
              </a:rPr>
              <a:t>Anti-angiogenic Agents</a:t>
            </a:r>
            <a:br>
              <a:rPr lang="en-US" b="1" dirty="0">
                <a:solidFill>
                  <a:srgbClr val="7030A0"/>
                </a:solidFill>
              </a:rPr>
            </a:br>
            <a:r>
              <a:rPr lang="en-US" b="1" dirty="0">
                <a:solidFill>
                  <a:srgbClr val="7030A0"/>
                </a:solidFill>
              </a:rPr>
              <a:t>Basics of Angiogenesis </a:t>
            </a:r>
            <a:r>
              <a:rPr lang="en-US" b="1" dirty="0" smtClean="0">
                <a:solidFill>
                  <a:srgbClr val="7030A0"/>
                </a:solidFill>
              </a:rPr>
              <a:t>Process </a:t>
            </a:r>
            <a:r>
              <a:rPr lang="en-US" sz="2000" b="1" baseline="70000" dirty="0" smtClean="0">
                <a:solidFill>
                  <a:srgbClr val="7030A0"/>
                </a:solidFill>
              </a:rPr>
              <a:t>1,2,15</a:t>
            </a:r>
            <a:endParaRPr lang="en-US" sz="2000" baseline="70000" dirty="0"/>
          </a:p>
        </p:txBody>
      </p:sp>
      <p:sp>
        <p:nvSpPr>
          <p:cNvPr id="4" name="Content Placeholder 3"/>
          <p:cNvSpPr>
            <a:spLocks noGrp="1"/>
          </p:cNvSpPr>
          <p:nvPr>
            <p:ph idx="1"/>
          </p:nvPr>
        </p:nvSpPr>
        <p:spPr/>
        <p:txBody>
          <a:bodyPr/>
          <a:lstStyle/>
          <a:p>
            <a:pPr marL="0" indent="0">
              <a:buNone/>
            </a:pPr>
            <a:r>
              <a:rPr lang="en-US" b="1" dirty="0">
                <a:solidFill>
                  <a:srgbClr val="7030A0"/>
                </a:solidFill>
              </a:rPr>
              <a:t>Basics of Angiogenesis Process</a:t>
            </a:r>
          </a:p>
          <a:p>
            <a:r>
              <a:rPr lang="en-US" b="1" dirty="0" smtClean="0">
                <a:solidFill>
                  <a:srgbClr val="7030A0"/>
                </a:solidFill>
              </a:rPr>
              <a:t>Pro- angiogenic </a:t>
            </a:r>
            <a:r>
              <a:rPr lang="en-US" b="1" dirty="0">
                <a:solidFill>
                  <a:srgbClr val="7030A0"/>
                </a:solidFill>
              </a:rPr>
              <a:t>molecules </a:t>
            </a:r>
          </a:p>
          <a:p>
            <a:pPr lvl="1"/>
            <a:r>
              <a:rPr lang="en-US" dirty="0">
                <a:solidFill>
                  <a:srgbClr val="7030A0"/>
                </a:solidFill>
              </a:rPr>
              <a:t>Example is  vascular endothelial growth factor or VEGF</a:t>
            </a:r>
          </a:p>
          <a:p>
            <a:pPr lvl="1"/>
            <a:r>
              <a:rPr lang="en-US" dirty="0">
                <a:solidFill>
                  <a:srgbClr val="7030A0"/>
                </a:solidFill>
              </a:rPr>
              <a:t>Present normally in adults only for wound healing and menstrual cycle</a:t>
            </a:r>
          </a:p>
          <a:p>
            <a:pPr lvl="1"/>
            <a:r>
              <a:rPr lang="en-US" dirty="0">
                <a:solidFill>
                  <a:srgbClr val="7030A0"/>
                </a:solidFill>
              </a:rPr>
              <a:t>Abnormally present for diseases like arthritis, diabetic retinopathy, or cancer progression</a:t>
            </a:r>
          </a:p>
          <a:p>
            <a:r>
              <a:rPr lang="en-US" b="1" dirty="0">
                <a:solidFill>
                  <a:srgbClr val="7030A0"/>
                </a:solidFill>
              </a:rPr>
              <a:t>Anti-angiogenic molecules </a:t>
            </a:r>
            <a:r>
              <a:rPr lang="en-US" dirty="0">
                <a:solidFill>
                  <a:srgbClr val="7030A0"/>
                </a:solidFill>
              </a:rPr>
              <a:t>		</a:t>
            </a:r>
          </a:p>
          <a:p>
            <a:pPr lvl="1"/>
            <a:r>
              <a:rPr lang="en-US" dirty="0">
                <a:solidFill>
                  <a:srgbClr val="7030A0"/>
                </a:solidFill>
              </a:rPr>
              <a:t>Example is Thrombospondin-1 </a:t>
            </a:r>
          </a:p>
          <a:p>
            <a:pPr lvl="1"/>
            <a:r>
              <a:rPr lang="en-US" dirty="0">
                <a:solidFill>
                  <a:srgbClr val="7030A0"/>
                </a:solidFill>
              </a:rPr>
              <a:t>Balance to keep blood vessels stable without growth</a:t>
            </a:r>
          </a:p>
          <a:p>
            <a:endParaRPr lang="en-US" dirty="0">
              <a:solidFill>
                <a:srgbClr val="7030A0"/>
              </a:solidFill>
            </a:endParaRPr>
          </a:p>
          <a:p>
            <a:endParaRPr lang="en-US" dirty="0">
              <a:solidFill>
                <a:srgbClr val="7030A0"/>
              </a:solidFill>
            </a:endParaRP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917142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Anti-angiogenic Agents</a:t>
            </a:r>
            <a:br>
              <a:rPr lang="en-US" b="1" dirty="0">
                <a:solidFill>
                  <a:srgbClr val="7030A0"/>
                </a:solidFill>
              </a:rPr>
            </a:br>
            <a:r>
              <a:rPr lang="en-US" b="1" dirty="0">
                <a:solidFill>
                  <a:srgbClr val="7030A0"/>
                </a:solidFill>
              </a:rPr>
              <a:t>Angiogenic </a:t>
            </a:r>
            <a:r>
              <a:rPr lang="en-US" b="1" dirty="0" smtClean="0">
                <a:solidFill>
                  <a:srgbClr val="7030A0"/>
                </a:solidFill>
              </a:rPr>
              <a:t>Switch </a:t>
            </a:r>
            <a:r>
              <a:rPr lang="en-US" sz="2000" b="1" baseline="70000" dirty="0" smtClean="0">
                <a:solidFill>
                  <a:srgbClr val="7030A0"/>
                </a:solidFill>
              </a:rPr>
              <a:t>1,2,15</a:t>
            </a:r>
            <a:endParaRPr lang="en-US" sz="2000" baseline="70000" dirty="0"/>
          </a:p>
        </p:txBody>
      </p:sp>
      <p:sp>
        <p:nvSpPr>
          <p:cNvPr id="3" name="Content Placeholder 2"/>
          <p:cNvSpPr>
            <a:spLocks noGrp="1"/>
          </p:cNvSpPr>
          <p:nvPr>
            <p:ph idx="1"/>
          </p:nvPr>
        </p:nvSpPr>
        <p:spPr/>
        <p:txBody>
          <a:bodyPr/>
          <a:lstStyle/>
          <a:p>
            <a:r>
              <a:rPr lang="en-US" dirty="0">
                <a:solidFill>
                  <a:srgbClr val="7030A0"/>
                </a:solidFill>
              </a:rPr>
              <a:t>In cancer cells, the system is shifted towards pro-angiogenesis </a:t>
            </a:r>
          </a:p>
          <a:p>
            <a:r>
              <a:rPr lang="en-US" dirty="0">
                <a:solidFill>
                  <a:srgbClr val="7030A0"/>
                </a:solidFill>
              </a:rPr>
              <a:t>Hypoxia in the tumor is the main theory of what causes the shift to pro-angiogenesis</a:t>
            </a:r>
          </a:p>
          <a:p>
            <a:r>
              <a:rPr lang="en-US" dirty="0">
                <a:solidFill>
                  <a:srgbClr val="7030A0"/>
                </a:solidFill>
              </a:rPr>
              <a:t>Hypoxia causes tumor cells to release pro-angiogenic factors and makes changes to the vessels basement membrane</a:t>
            </a:r>
          </a:p>
          <a:p>
            <a:r>
              <a:rPr lang="en-US" dirty="0">
                <a:solidFill>
                  <a:srgbClr val="7030A0"/>
                </a:solidFill>
              </a:rPr>
              <a:t>More factors cause endothelial cells to migrate to the area to form a lumen structure and pericytes arrive to grow the neo-vessel</a:t>
            </a:r>
          </a:p>
          <a:p>
            <a:r>
              <a:rPr lang="en-US" dirty="0">
                <a:solidFill>
                  <a:srgbClr val="7030A0"/>
                </a:solidFill>
              </a:rPr>
              <a:t>These neo-vessels bring nutrients to the tumor cells which increase the tumor’s growth</a:t>
            </a:r>
          </a:p>
          <a:p>
            <a:pPr marL="0" indent="0">
              <a:buNone/>
            </a:pPr>
            <a:endParaRPr lang="en-US" dirty="0">
              <a:solidFill>
                <a:srgbClr val="7030A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149886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Anti-angiogenic Agents</a:t>
            </a:r>
            <a:br>
              <a:rPr lang="en-US" b="1" dirty="0">
                <a:solidFill>
                  <a:srgbClr val="7030A0"/>
                </a:solidFill>
              </a:rPr>
            </a:br>
            <a:r>
              <a:rPr lang="en-US" b="1" dirty="0">
                <a:solidFill>
                  <a:srgbClr val="7030A0"/>
                </a:solidFill>
              </a:rPr>
              <a:t>Angiogenic </a:t>
            </a:r>
            <a:r>
              <a:rPr lang="en-US" b="1" dirty="0" smtClean="0">
                <a:solidFill>
                  <a:srgbClr val="7030A0"/>
                </a:solidFill>
              </a:rPr>
              <a:t>Switch</a:t>
            </a:r>
            <a:r>
              <a:rPr lang="en-US" sz="2000" b="1" baseline="70000" dirty="0" smtClean="0">
                <a:solidFill>
                  <a:srgbClr val="7030A0"/>
                </a:solidFill>
              </a:rPr>
              <a:t>1,2,15</a:t>
            </a:r>
            <a:endParaRPr lang="en-US" sz="2000" baseline="70000" dirty="0"/>
          </a:p>
        </p:txBody>
      </p:sp>
      <p:sp>
        <p:nvSpPr>
          <p:cNvPr id="3" name="Content Placeholder 2"/>
          <p:cNvSpPr>
            <a:spLocks noGrp="1"/>
          </p:cNvSpPr>
          <p:nvPr>
            <p:ph idx="1"/>
          </p:nvPr>
        </p:nvSpPr>
        <p:spPr/>
        <p:txBody>
          <a:bodyPr/>
          <a:lstStyle/>
          <a:p>
            <a:r>
              <a:rPr lang="en-US" dirty="0">
                <a:solidFill>
                  <a:srgbClr val="7030A0"/>
                </a:solidFill>
              </a:rPr>
              <a:t>The pro-angiogenesis that occurs within the tumor creates a hyper-vascular structure that has dysfunctional neo-vessels which will leak and have increase permeability for other substances</a:t>
            </a:r>
          </a:p>
          <a:p>
            <a:r>
              <a:rPr lang="en-US" dirty="0">
                <a:solidFill>
                  <a:srgbClr val="7030A0"/>
                </a:solidFill>
              </a:rPr>
              <a:t>Anti-angiogenic Agents work as the tumor grows beyond 2mm in size because then the tumor must develop it’s own blood supply to gain oxygen and nutrients to  continue to grow</a:t>
            </a:r>
          </a:p>
          <a:p>
            <a:endParaRPr lang="en-US" dirty="0">
              <a:solidFill>
                <a:srgbClr val="7030A0"/>
              </a:solidFill>
            </a:endParaRPr>
          </a:p>
          <a:p>
            <a:endParaRPr lang="en-US" dirty="0">
              <a:solidFill>
                <a:srgbClr val="7030A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159254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Anti-angiogenic </a:t>
            </a:r>
            <a:r>
              <a:rPr lang="en-US" b="1" dirty="0" smtClean="0">
                <a:solidFill>
                  <a:srgbClr val="7030A0"/>
                </a:solidFill>
              </a:rPr>
              <a:t>Agents </a:t>
            </a:r>
            <a:r>
              <a:rPr lang="en-US" sz="2000" b="1" baseline="70000" dirty="0" smtClean="0">
                <a:solidFill>
                  <a:srgbClr val="7030A0"/>
                </a:solidFill>
              </a:rPr>
              <a:t>2</a:t>
            </a:r>
            <a:endParaRPr lang="en-US" sz="2000" baseline="70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540" y="1499049"/>
            <a:ext cx="8219660" cy="4911690"/>
          </a:xfrm>
          <a:prstGeom prst="rect">
            <a:avLst/>
          </a:prstGeom>
        </p:spPr>
      </p:pic>
      <p:sp>
        <p:nvSpPr>
          <p:cNvPr id="4" name="Footer Placeholder 3"/>
          <p:cNvSpPr>
            <a:spLocks noGrp="1"/>
          </p:cNvSpPr>
          <p:nvPr>
            <p:ph type="ftr" sz="quarter" idx="11"/>
          </p:nvPr>
        </p:nvSpPr>
        <p:spPr/>
        <p:txBody>
          <a:bodyPr/>
          <a:lstStyle/>
          <a:p>
            <a:r>
              <a:rPr lang="en-US" dirty="0"/>
              <a:t>Biomed Pharmacother. 2017 Dec;96:768781. doi: 10.1016/j.biopha.2017.10.058.Epub 2017 Nov 6</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51791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Differentiating </a:t>
            </a:r>
            <a:r>
              <a:rPr lang="en-US" b="1" dirty="0" smtClean="0">
                <a:solidFill>
                  <a:schemeClr val="accent1">
                    <a:lumMod val="50000"/>
                  </a:schemeClr>
                </a:solidFill>
              </a:rPr>
              <a:t>Agents</a:t>
            </a:r>
            <a:r>
              <a:rPr lang="en-US" sz="2000" b="1" baseline="60000" dirty="0" smtClean="0">
                <a:solidFill>
                  <a:schemeClr val="accent1">
                    <a:lumMod val="50000"/>
                  </a:schemeClr>
                </a:solidFill>
              </a:rPr>
              <a:t>11,17</a:t>
            </a:r>
            <a:r>
              <a:rPr lang="en-US" b="1" baseline="50000" dirty="0">
                <a:solidFill>
                  <a:schemeClr val="accent1">
                    <a:lumMod val="50000"/>
                  </a:schemeClr>
                </a:solidFill>
              </a:rPr>
              <a:t/>
            </a:r>
            <a:br>
              <a:rPr lang="en-US" b="1" baseline="50000" dirty="0">
                <a:solidFill>
                  <a:schemeClr val="accent1">
                    <a:lumMod val="50000"/>
                  </a:schemeClr>
                </a:solidFill>
              </a:rPr>
            </a:br>
            <a:endParaRPr lang="en-US" baseline="50000" dirty="0"/>
          </a:p>
        </p:txBody>
      </p:sp>
      <p:sp>
        <p:nvSpPr>
          <p:cNvPr id="3" name="Content Placeholder 2"/>
          <p:cNvSpPr>
            <a:spLocks noGrp="1"/>
          </p:cNvSpPr>
          <p:nvPr>
            <p:ph idx="1"/>
          </p:nvPr>
        </p:nvSpPr>
        <p:spPr/>
        <p:txBody>
          <a:bodyPr/>
          <a:lstStyle/>
          <a:p>
            <a:r>
              <a:rPr lang="en-US" dirty="0">
                <a:solidFill>
                  <a:srgbClr val="0070C0"/>
                </a:solidFill>
              </a:rPr>
              <a:t>Research about differentiation agents began with the early study of leukemia in 1970’s</a:t>
            </a:r>
          </a:p>
          <a:p>
            <a:endParaRPr lang="en-US" dirty="0">
              <a:solidFill>
                <a:srgbClr val="0070C0"/>
              </a:solidFill>
            </a:endParaRPr>
          </a:p>
          <a:p>
            <a:r>
              <a:rPr lang="en-US" dirty="0">
                <a:solidFill>
                  <a:srgbClr val="0070C0"/>
                </a:solidFill>
              </a:rPr>
              <a:t>It was discovered that leukemia cell’s development stopped early in the disease process at the time of cell production and   differentiation into normal, mature cells failed</a:t>
            </a:r>
          </a:p>
          <a:p>
            <a:endParaRPr lang="en-US" dirty="0">
              <a:solidFill>
                <a:srgbClr val="0070C0"/>
              </a:solidFill>
            </a:endParaRPr>
          </a:p>
          <a:p>
            <a:r>
              <a:rPr lang="en-US" dirty="0">
                <a:solidFill>
                  <a:srgbClr val="0070C0"/>
                </a:solidFill>
              </a:rPr>
              <a:t>In theory, if a medication could be given that would promote the differentiation to mature cells, then the disease could be stopped</a:t>
            </a:r>
            <a:r>
              <a:rPr lang="en-US" dirty="0"/>
              <a:t>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22144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Anti-angiogenic Agents – 3 main categories </a:t>
            </a:r>
            <a:r>
              <a:rPr lang="en-US" sz="2000" b="1" baseline="70000" dirty="0" smtClean="0">
                <a:solidFill>
                  <a:srgbClr val="7030A0"/>
                </a:solidFill>
              </a:rPr>
              <a:t>1,2,15</a:t>
            </a:r>
            <a:endParaRPr lang="en-US" sz="2000" baseline="70000" dirty="0"/>
          </a:p>
        </p:txBody>
      </p:sp>
      <p:sp>
        <p:nvSpPr>
          <p:cNvPr id="3" name="Content Placeholder 2"/>
          <p:cNvSpPr>
            <a:spLocks noGrp="1"/>
          </p:cNvSpPr>
          <p:nvPr>
            <p:ph idx="1"/>
          </p:nvPr>
        </p:nvSpPr>
        <p:spPr/>
        <p:txBody>
          <a:bodyPr/>
          <a:lstStyle/>
          <a:p>
            <a:pPr marL="0" indent="0">
              <a:buNone/>
            </a:pPr>
            <a:endParaRPr lang="en-US" dirty="0">
              <a:solidFill>
                <a:srgbClr val="7030A0"/>
              </a:solidFill>
            </a:endParaRPr>
          </a:p>
          <a:p>
            <a:r>
              <a:rPr lang="en-US" b="1" dirty="0">
                <a:solidFill>
                  <a:srgbClr val="7030A0"/>
                </a:solidFill>
              </a:rPr>
              <a:t>Monoclonal antibodies </a:t>
            </a:r>
            <a:r>
              <a:rPr lang="en-US" dirty="0">
                <a:solidFill>
                  <a:srgbClr val="7030A0"/>
                </a:solidFill>
              </a:rPr>
              <a:t>act as angiogenesis agents by blocking the VEGF from binding to it’s receptor</a:t>
            </a:r>
          </a:p>
          <a:p>
            <a:r>
              <a:rPr lang="en-US" b="1" dirty="0">
                <a:solidFill>
                  <a:srgbClr val="7030A0"/>
                </a:solidFill>
              </a:rPr>
              <a:t>Tyrosine kinase inhibitors </a:t>
            </a:r>
            <a:r>
              <a:rPr lang="en-US" dirty="0">
                <a:solidFill>
                  <a:srgbClr val="7030A0"/>
                </a:solidFill>
              </a:rPr>
              <a:t>are the most common medications in this group and act as antiangiogenic agents by inhibiting the formation of kinases required for the angiogenesis </a:t>
            </a:r>
          </a:p>
          <a:p>
            <a:r>
              <a:rPr lang="en-US" b="1" dirty="0">
                <a:solidFill>
                  <a:srgbClr val="7030A0"/>
                </a:solidFill>
              </a:rPr>
              <a:t>Miscellaneous Anti-angiogenic Agents</a:t>
            </a:r>
            <a:r>
              <a:rPr lang="en-US" dirty="0">
                <a:solidFill>
                  <a:srgbClr val="7030A0"/>
                </a:solidFill>
              </a:rPr>
              <a:t> were often researched for other uses as conventional drugs and found to have anti-angiogenic properties. Some of the mechanisms aren’t fully understood</a:t>
            </a:r>
            <a:endParaRPr lang="en-US" b="1" dirty="0">
              <a:solidFill>
                <a:srgbClr val="7030A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91921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521"/>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smtClean="0">
                <a:solidFill>
                  <a:srgbClr val="7030A0"/>
                </a:solidFill>
              </a:rPr>
              <a:t>Anti-angiogenic </a:t>
            </a:r>
            <a:r>
              <a:rPr lang="en-US" b="1" dirty="0">
                <a:solidFill>
                  <a:srgbClr val="7030A0"/>
                </a:solidFill>
              </a:rPr>
              <a:t>Agents </a:t>
            </a:r>
            <a:r>
              <a:rPr lang="en-US" b="1" dirty="0" smtClean="0">
                <a:solidFill>
                  <a:srgbClr val="7030A0"/>
                </a:solidFill>
              </a:rPr>
              <a:t>– Bevacizumab </a:t>
            </a:r>
            <a:r>
              <a:rPr lang="en-US" sz="2200" b="1" baseline="70000" dirty="0" smtClean="0">
                <a:solidFill>
                  <a:srgbClr val="7030A0"/>
                </a:solidFill>
              </a:rPr>
              <a:t>1,2,7,8,15</a:t>
            </a:r>
            <a:r>
              <a:rPr lang="en-US" sz="2200" b="1" baseline="70000" dirty="0">
                <a:solidFill>
                  <a:srgbClr val="7030A0"/>
                </a:solidFill>
              </a:rPr>
              <a:t/>
            </a:r>
            <a:br>
              <a:rPr lang="en-US" sz="2200" b="1" baseline="70000" dirty="0">
                <a:solidFill>
                  <a:srgbClr val="7030A0"/>
                </a:solidFill>
              </a:rPr>
            </a:br>
            <a:endParaRPr lang="en-US" sz="2200" baseline="70000" dirty="0"/>
          </a:p>
        </p:txBody>
      </p:sp>
      <p:sp>
        <p:nvSpPr>
          <p:cNvPr id="3" name="Content Placeholder 2"/>
          <p:cNvSpPr>
            <a:spLocks noGrp="1"/>
          </p:cNvSpPr>
          <p:nvPr>
            <p:ph idx="1"/>
          </p:nvPr>
        </p:nvSpPr>
        <p:spPr>
          <a:xfrm>
            <a:off x="838200" y="1359877"/>
            <a:ext cx="10515600" cy="4817086"/>
          </a:xfrm>
        </p:spPr>
        <p:txBody>
          <a:bodyPr>
            <a:normAutofit/>
          </a:bodyPr>
          <a:lstStyle/>
          <a:p>
            <a:pPr lvl="1"/>
            <a:r>
              <a:rPr lang="en-US" b="1" dirty="0">
                <a:solidFill>
                  <a:srgbClr val="7030A0"/>
                </a:solidFill>
              </a:rPr>
              <a:t>Mechanism of Action: </a:t>
            </a:r>
            <a:r>
              <a:rPr lang="en-US" dirty="0">
                <a:solidFill>
                  <a:srgbClr val="7030A0"/>
                </a:solidFill>
              </a:rPr>
              <a:t>Recombinant, humanized monoclonal antibody which decreases VEGF effect and inhibits microvascular growth in all tissues. </a:t>
            </a:r>
            <a:endParaRPr lang="en-US" b="1" dirty="0">
              <a:solidFill>
                <a:srgbClr val="7030A0"/>
              </a:solidFill>
            </a:endParaRPr>
          </a:p>
          <a:p>
            <a:pPr lvl="1"/>
            <a:r>
              <a:rPr lang="en-US" b="1" dirty="0">
                <a:solidFill>
                  <a:srgbClr val="7030A0"/>
                </a:solidFill>
              </a:rPr>
              <a:t>Indication</a:t>
            </a:r>
            <a:r>
              <a:rPr lang="en-US" dirty="0">
                <a:solidFill>
                  <a:srgbClr val="7030A0"/>
                </a:solidFill>
              </a:rPr>
              <a:t>: refractory solid tumors, high/low grade gliomas, medulloblastoma, and adult cancers such as cervical cancer, colorectal cancer, non-small cell lung cancer, renal cell cancer, breast cancer, endometrial cancer, pleural mesothelioma, and soft tissue sarcoma </a:t>
            </a:r>
          </a:p>
          <a:p>
            <a:pPr lvl="1"/>
            <a:r>
              <a:rPr lang="en-US" dirty="0">
                <a:solidFill>
                  <a:srgbClr val="7030A0"/>
                </a:solidFill>
              </a:rPr>
              <a:t> </a:t>
            </a:r>
            <a:r>
              <a:rPr lang="en-US" b="1" dirty="0">
                <a:solidFill>
                  <a:srgbClr val="7030A0"/>
                </a:solidFill>
              </a:rPr>
              <a:t>Side Effects/Monitoring: </a:t>
            </a:r>
          </a:p>
          <a:p>
            <a:pPr lvl="2"/>
            <a:r>
              <a:rPr lang="en-US" sz="2400" b="1" dirty="0">
                <a:solidFill>
                  <a:srgbClr val="7030A0"/>
                </a:solidFill>
              </a:rPr>
              <a:t>Common: </a:t>
            </a:r>
            <a:r>
              <a:rPr lang="en-US" sz="2400" dirty="0">
                <a:solidFill>
                  <a:srgbClr val="7030A0"/>
                </a:solidFill>
              </a:rPr>
              <a:t>hyperglycemia, hyperkalemia, hypomagnesemia, hyponatremia, cough, minimum emetic potential, hypoalbuminemia, abdominal pain,  bowel changes</a:t>
            </a:r>
            <a:endParaRPr lang="en-US" sz="2400" b="1" dirty="0">
              <a:solidFill>
                <a:srgbClr val="7030A0"/>
              </a:solidFill>
            </a:endParaRPr>
          </a:p>
          <a:p>
            <a:pPr lvl="2"/>
            <a:r>
              <a:rPr lang="en-US" sz="2400" b="1" dirty="0">
                <a:solidFill>
                  <a:srgbClr val="7030A0"/>
                </a:solidFill>
              </a:rPr>
              <a:t>Severe: </a:t>
            </a:r>
            <a:r>
              <a:rPr lang="en-US" sz="2400" dirty="0">
                <a:solidFill>
                  <a:srgbClr val="7030A0"/>
                </a:solidFill>
              </a:rPr>
              <a:t>GI perforation, heart failure, hemorrhage, </a:t>
            </a:r>
            <a:r>
              <a:rPr lang="en-US" sz="2400" b="1" dirty="0">
                <a:solidFill>
                  <a:srgbClr val="7030A0"/>
                </a:solidFill>
              </a:rPr>
              <a:t>hypertension</a:t>
            </a:r>
            <a:r>
              <a:rPr lang="en-US" sz="2400" dirty="0">
                <a:solidFill>
                  <a:srgbClr val="7030A0"/>
                </a:solidFill>
              </a:rPr>
              <a:t>, infusion related reactions, </a:t>
            </a:r>
            <a:r>
              <a:rPr lang="en-US" sz="2400" b="1" dirty="0">
                <a:solidFill>
                  <a:srgbClr val="7030A0"/>
                </a:solidFill>
              </a:rPr>
              <a:t>impaired wound </a:t>
            </a:r>
          </a:p>
          <a:p>
            <a:pPr lvl="2"/>
            <a:r>
              <a:rPr lang="en-US" sz="2400" dirty="0">
                <a:solidFill>
                  <a:srgbClr val="7030A0"/>
                </a:solidFill>
              </a:rPr>
              <a:t> eye infections, jaw osteonecrosis , renal toxicity, thrombosis, ototoxicity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60125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6E785-0129-418E-9309-25C399B7275C}"/>
              </a:ext>
            </a:extLst>
          </p:cNvPr>
          <p:cNvSpPr>
            <a:spLocks noGrp="1"/>
          </p:cNvSpPr>
          <p:nvPr>
            <p:ph type="title"/>
          </p:nvPr>
        </p:nvSpPr>
        <p:spPr/>
        <p:txBody>
          <a:bodyPr/>
          <a:lstStyle/>
          <a:p>
            <a:r>
              <a:rPr lang="en-US" b="1" dirty="0">
                <a:solidFill>
                  <a:srgbClr val="7030A0"/>
                </a:solidFill>
              </a:rPr>
              <a:t>Anti-angiogenic Agents- </a:t>
            </a:r>
            <a:br>
              <a:rPr lang="en-US" b="1" dirty="0">
                <a:solidFill>
                  <a:srgbClr val="7030A0"/>
                </a:solidFill>
              </a:rPr>
            </a:br>
            <a:r>
              <a:rPr lang="en-US" b="1" dirty="0">
                <a:solidFill>
                  <a:srgbClr val="7030A0"/>
                </a:solidFill>
              </a:rPr>
              <a:t>Tyrosine Kinase </a:t>
            </a:r>
            <a:r>
              <a:rPr lang="en-US" b="1" dirty="0" smtClean="0">
                <a:solidFill>
                  <a:srgbClr val="7030A0"/>
                </a:solidFill>
              </a:rPr>
              <a:t>Inhibitors </a:t>
            </a:r>
            <a:r>
              <a:rPr lang="en-US" sz="2000" b="1" baseline="70000" dirty="0" smtClean="0">
                <a:solidFill>
                  <a:srgbClr val="7030A0"/>
                </a:solidFill>
              </a:rPr>
              <a:t>1</a:t>
            </a:r>
            <a:endParaRPr lang="en-US" sz="2000" baseline="70000" dirty="0"/>
          </a:p>
        </p:txBody>
      </p:sp>
      <p:sp>
        <p:nvSpPr>
          <p:cNvPr id="3" name="Content Placeholder 2">
            <a:extLst>
              <a:ext uri="{FF2B5EF4-FFF2-40B4-BE49-F238E27FC236}">
                <a16:creationId xmlns:a16="http://schemas.microsoft.com/office/drawing/2014/main" xmlns="" id="{3DB7113D-BDF4-4095-993A-915126E915FD}"/>
              </a:ext>
            </a:extLst>
          </p:cNvPr>
          <p:cNvSpPr>
            <a:spLocks noGrp="1"/>
          </p:cNvSpPr>
          <p:nvPr>
            <p:ph idx="1"/>
          </p:nvPr>
        </p:nvSpPr>
        <p:spPr/>
        <p:txBody>
          <a:bodyPr/>
          <a:lstStyle/>
          <a:p>
            <a:r>
              <a:rPr lang="en-US" dirty="0">
                <a:solidFill>
                  <a:srgbClr val="7030A0"/>
                </a:solidFill>
              </a:rPr>
              <a:t>Discussed in detail in Targeted Therapy Section </a:t>
            </a:r>
          </a:p>
          <a:p>
            <a:r>
              <a:rPr lang="en-US" dirty="0">
                <a:solidFill>
                  <a:srgbClr val="7030A0"/>
                </a:solidFill>
              </a:rPr>
              <a:t>Medications used in pediatrics include: </a:t>
            </a:r>
          </a:p>
          <a:p>
            <a:pPr lvl="1"/>
            <a:r>
              <a:rPr lang="en-US" dirty="0">
                <a:solidFill>
                  <a:srgbClr val="7030A0"/>
                </a:solidFill>
              </a:rPr>
              <a:t>Sorafenib</a:t>
            </a:r>
          </a:p>
          <a:p>
            <a:pPr lvl="1"/>
            <a:r>
              <a:rPr lang="en-US" dirty="0">
                <a:solidFill>
                  <a:srgbClr val="7030A0"/>
                </a:solidFill>
              </a:rPr>
              <a:t>Sunitinib</a:t>
            </a:r>
          </a:p>
          <a:p>
            <a:pPr lvl="1"/>
            <a:r>
              <a:rPr lang="en-US" dirty="0">
                <a:solidFill>
                  <a:srgbClr val="7030A0"/>
                </a:solidFill>
              </a:rPr>
              <a:t>Axitinib</a:t>
            </a:r>
          </a:p>
          <a:p>
            <a:pPr lvl="1"/>
            <a:r>
              <a:rPr lang="en-US" dirty="0">
                <a:solidFill>
                  <a:srgbClr val="7030A0"/>
                </a:solidFill>
              </a:rPr>
              <a:t>Pazobanib</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44827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Anti-angiogenic Agents- Miscellaneous Agents </a:t>
            </a:r>
            <a:br>
              <a:rPr lang="en-US" b="1" dirty="0">
                <a:solidFill>
                  <a:srgbClr val="7030A0"/>
                </a:solidFill>
              </a:rPr>
            </a:br>
            <a:r>
              <a:rPr lang="en-US" b="1" dirty="0" smtClean="0">
                <a:solidFill>
                  <a:srgbClr val="7030A0"/>
                </a:solidFill>
              </a:rPr>
              <a:t>Thalidomide </a:t>
            </a:r>
            <a:r>
              <a:rPr lang="en-US" sz="2000" b="1" baseline="70000" dirty="0" smtClean="0">
                <a:solidFill>
                  <a:srgbClr val="7030A0"/>
                </a:solidFill>
              </a:rPr>
              <a:t>1,7,8,15</a:t>
            </a:r>
            <a:endParaRPr lang="en-US" sz="2000" baseline="70000" dirty="0"/>
          </a:p>
        </p:txBody>
      </p:sp>
      <p:sp>
        <p:nvSpPr>
          <p:cNvPr id="3" name="Content Placeholder 2"/>
          <p:cNvSpPr>
            <a:spLocks noGrp="1"/>
          </p:cNvSpPr>
          <p:nvPr>
            <p:ph idx="1"/>
          </p:nvPr>
        </p:nvSpPr>
        <p:spPr/>
        <p:txBody>
          <a:bodyPr>
            <a:normAutofit lnSpcReduction="10000"/>
          </a:bodyPr>
          <a:lstStyle/>
          <a:p>
            <a:pPr lvl="1"/>
            <a:r>
              <a:rPr lang="en-US" b="1" dirty="0">
                <a:solidFill>
                  <a:srgbClr val="7030A0"/>
                </a:solidFill>
              </a:rPr>
              <a:t>Mechanism of Action:</a:t>
            </a:r>
            <a:r>
              <a:rPr lang="en-US" dirty="0">
                <a:solidFill>
                  <a:srgbClr val="7030A0"/>
                </a:solidFill>
              </a:rPr>
              <a:t> thought to have both antiangiogenic and immunomodulating effects. As antiangiogenic it’s thought to block the VEGF receptor.  In addition, depending on the patient’s disease may either suppress or increase TNF- alpha, may increase natural killer cells and IL-2 levels</a:t>
            </a:r>
            <a:endParaRPr lang="en-US" b="1" dirty="0">
              <a:solidFill>
                <a:srgbClr val="7030A0"/>
              </a:solidFill>
            </a:endParaRPr>
          </a:p>
          <a:p>
            <a:pPr lvl="1"/>
            <a:r>
              <a:rPr lang="en-US" b="1" dirty="0">
                <a:solidFill>
                  <a:srgbClr val="7030A0"/>
                </a:solidFill>
              </a:rPr>
              <a:t>Indication</a:t>
            </a:r>
            <a:r>
              <a:rPr lang="en-US" dirty="0">
                <a:solidFill>
                  <a:srgbClr val="7030A0"/>
                </a:solidFill>
              </a:rPr>
              <a:t>: Orphan drug status for cancer indications such as primary brain malignancies, myelodysplastic syndrome, prevention of GVHD, multiple myeloma</a:t>
            </a:r>
          </a:p>
          <a:p>
            <a:pPr lvl="1"/>
            <a:r>
              <a:rPr lang="en-US" b="1" dirty="0">
                <a:solidFill>
                  <a:srgbClr val="7030A0"/>
                </a:solidFill>
              </a:rPr>
              <a:t>Route: </a:t>
            </a:r>
            <a:r>
              <a:rPr lang="en-US" dirty="0">
                <a:solidFill>
                  <a:srgbClr val="7030A0"/>
                </a:solidFill>
              </a:rPr>
              <a:t> oral (distributed only through THALOMID REMS ™ program</a:t>
            </a:r>
          </a:p>
          <a:p>
            <a:pPr lvl="1"/>
            <a:r>
              <a:rPr lang="en-US" b="1" dirty="0">
                <a:solidFill>
                  <a:srgbClr val="7030A0"/>
                </a:solidFill>
              </a:rPr>
              <a:t>Side Effects/Monitoring: </a:t>
            </a:r>
            <a:r>
              <a:rPr lang="en-US" dirty="0">
                <a:solidFill>
                  <a:srgbClr val="7030A0"/>
                </a:solidFill>
              </a:rPr>
              <a:t>( woman must confirm not pregnant x 2  and males use mandatory contraception </a:t>
            </a:r>
            <a:r>
              <a:rPr lang="en-US" b="1" dirty="0">
                <a:solidFill>
                  <a:srgbClr val="7030A0"/>
                </a:solidFill>
              </a:rPr>
              <a:t> </a:t>
            </a:r>
          </a:p>
          <a:p>
            <a:pPr lvl="1"/>
            <a:r>
              <a:rPr lang="en-US" b="1" dirty="0">
                <a:solidFill>
                  <a:srgbClr val="7030A0"/>
                </a:solidFill>
              </a:rPr>
              <a:t>Common: </a:t>
            </a:r>
            <a:r>
              <a:rPr lang="en-US" dirty="0">
                <a:solidFill>
                  <a:srgbClr val="7030A0"/>
                </a:solidFill>
              </a:rPr>
              <a:t>Neutropenia(hold if occurs), thrombocytopenia, drowsiness, constipation, fever, minimal emetogenic potential, </a:t>
            </a:r>
            <a:r>
              <a:rPr lang="en-US" dirty="0" smtClean="0">
                <a:solidFill>
                  <a:srgbClr val="7030A0"/>
                </a:solidFill>
              </a:rPr>
              <a:t>pruritus </a:t>
            </a:r>
            <a:endParaRPr lang="en-US" b="1" dirty="0">
              <a:solidFill>
                <a:srgbClr val="7030A0"/>
              </a:solidFill>
            </a:endParaRPr>
          </a:p>
          <a:p>
            <a:pPr lvl="1"/>
            <a:r>
              <a:rPr lang="en-US" b="1" dirty="0">
                <a:solidFill>
                  <a:srgbClr val="7030A0"/>
                </a:solidFill>
              </a:rPr>
              <a:t>Severe: </a:t>
            </a:r>
            <a:r>
              <a:rPr lang="en-US" dirty="0">
                <a:solidFill>
                  <a:srgbClr val="7030A0"/>
                </a:solidFill>
              </a:rPr>
              <a:t>birth defects, tumor lysis syndrome, dypsnea, edema, back pain</a:t>
            </a:r>
            <a:endParaRPr lang="en-US" b="1" dirty="0">
              <a:solidFill>
                <a:srgbClr val="7030A0"/>
              </a:solidFill>
            </a:endParaRP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399060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1306"/>
          </a:xfrm>
        </p:spPr>
        <p:txBody>
          <a:bodyPr>
            <a:normAutofit fontScale="90000"/>
          </a:bodyPr>
          <a:lstStyle/>
          <a:p>
            <a:r>
              <a:rPr lang="en-US" b="1" dirty="0">
                <a:solidFill>
                  <a:srgbClr val="7030A0"/>
                </a:solidFill>
              </a:rPr>
              <a:t>Anti-angiogenic Agents- Miscellaneous Agents</a:t>
            </a:r>
            <a:br>
              <a:rPr lang="en-US" b="1" dirty="0">
                <a:solidFill>
                  <a:srgbClr val="7030A0"/>
                </a:solidFill>
              </a:rPr>
            </a:br>
            <a:r>
              <a:rPr lang="en-US" b="1" dirty="0">
                <a:solidFill>
                  <a:srgbClr val="7030A0"/>
                </a:solidFill>
              </a:rPr>
              <a:t> </a:t>
            </a:r>
            <a:r>
              <a:rPr lang="en-US" b="1" dirty="0" smtClean="0">
                <a:solidFill>
                  <a:srgbClr val="7030A0"/>
                </a:solidFill>
              </a:rPr>
              <a:t>Lenalidomide </a:t>
            </a:r>
            <a:r>
              <a:rPr lang="en-US" sz="2200" b="1" baseline="70000" dirty="0" smtClean="0">
                <a:solidFill>
                  <a:srgbClr val="7030A0"/>
                </a:solidFill>
              </a:rPr>
              <a:t>1,7,8,15</a:t>
            </a:r>
            <a:endParaRPr lang="en-US" sz="2200" baseline="70000" dirty="0"/>
          </a:p>
        </p:txBody>
      </p:sp>
      <p:sp>
        <p:nvSpPr>
          <p:cNvPr id="3" name="Content Placeholder 2"/>
          <p:cNvSpPr>
            <a:spLocks noGrp="1"/>
          </p:cNvSpPr>
          <p:nvPr>
            <p:ph idx="1"/>
          </p:nvPr>
        </p:nvSpPr>
        <p:spPr>
          <a:xfrm>
            <a:off x="838200" y="1488831"/>
            <a:ext cx="10515600" cy="4688132"/>
          </a:xfrm>
        </p:spPr>
        <p:txBody>
          <a:bodyPr>
            <a:normAutofit lnSpcReduction="10000"/>
          </a:bodyPr>
          <a:lstStyle/>
          <a:p>
            <a:pPr lvl="1"/>
            <a:r>
              <a:rPr lang="en-US" b="1" dirty="0">
                <a:solidFill>
                  <a:srgbClr val="7030A0"/>
                </a:solidFill>
              </a:rPr>
              <a:t>Mechanism of Action:  </a:t>
            </a:r>
            <a:r>
              <a:rPr lang="en-US" dirty="0">
                <a:solidFill>
                  <a:srgbClr val="7030A0"/>
                </a:solidFill>
              </a:rPr>
              <a:t>multiple mechanisms including immunomodulatory, antiangiogenic, and antineoplastic; works to inhibit vasculature through inhibiting signals to angiogenic factors in cells.  </a:t>
            </a:r>
            <a:endParaRPr lang="en-US" b="1" dirty="0">
              <a:solidFill>
                <a:srgbClr val="7030A0"/>
              </a:solidFill>
            </a:endParaRPr>
          </a:p>
          <a:p>
            <a:pPr lvl="1"/>
            <a:r>
              <a:rPr lang="en-US" b="1" dirty="0">
                <a:solidFill>
                  <a:srgbClr val="7030A0"/>
                </a:solidFill>
              </a:rPr>
              <a:t>Indication</a:t>
            </a:r>
            <a:r>
              <a:rPr lang="en-US" dirty="0">
                <a:solidFill>
                  <a:srgbClr val="7030A0"/>
                </a:solidFill>
              </a:rPr>
              <a:t>: Orphan drug status for cancer indications such as diffuse B Cell lymphoma, CLL, myelodysplastic syndrome, prevention of GVHD, multiple myeloma, mantle cell lymphoma, </a:t>
            </a:r>
          </a:p>
          <a:p>
            <a:pPr lvl="1"/>
            <a:r>
              <a:rPr lang="en-US" b="1" dirty="0">
                <a:solidFill>
                  <a:srgbClr val="7030A0"/>
                </a:solidFill>
              </a:rPr>
              <a:t>Route: </a:t>
            </a:r>
            <a:r>
              <a:rPr lang="en-US" dirty="0">
                <a:solidFill>
                  <a:srgbClr val="7030A0"/>
                </a:solidFill>
              </a:rPr>
              <a:t>oral  (only distributed through REVLIMID REMS™ program </a:t>
            </a:r>
          </a:p>
          <a:p>
            <a:pPr lvl="1"/>
            <a:r>
              <a:rPr lang="en-US" b="1" dirty="0">
                <a:solidFill>
                  <a:srgbClr val="7030A0"/>
                </a:solidFill>
              </a:rPr>
              <a:t>Side Effects/Monitoring: </a:t>
            </a:r>
          </a:p>
          <a:p>
            <a:pPr lvl="1"/>
            <a:r>
              <a:rPr lang="en-US" b="1" dirty="0">
                <a:solidFill>
                  <a:srgbClr val="7030A0"/>
                </a:solidFill>
              </a:rPr>
              <a:t>Common:  </a:t>
            </a:r>
            <a:r>
              <a:rPr lang="en-US" dirty="0">
                <a:solidFill>
                  <a:srgbClr val="7030A0"/>
                </a:solidFill>
              </a:rPr>
              <a:t>edema, pruritus, blurred vision, bronchitis, cough, </a:t>
            </a:r>
            <a:endParaRPr lang="en-US" b="1" dirty="0">
              <a:solidFill>
                <a:srgbClr val="7030A0"/>
              </a:solidFill>
            </a:endParaRPr>
          </a:p>
          <a:p>
            <a:pPr lvl="1"/>
            <a:r>
              <a:rPr lang="en-US" b="1" dirty="0">
                <a:solidFill>
                  <a:srgbClr val="7030A0"/>
                </a:solidFill>
              </a:rPr>
              <a:t>Severe:  </a:t>
            </a:r>
            <a:r>
              <a:rPr lang="en-US" dirty="0">
                <a:solidFill>
                  <a:srgbClr val="7030A0"/>
                </a:solidFill>
              </a:rPr>
              <a:t>dermatologic reactions, hepatic failure, thyroid disorder so monitor, </a:t>
            </a:r>
          </a:p>
          <a:p>
            <a:pPr marL="457200" lvl="1" indent="0">
              <a:buNone/>
            </a:pPr>
            <a:r>
              <a:rPr lang="en-US" dirty="0">
                <a:solidFill>
                  <a:srgbClr val="7030A0"/>
                </a:solidFill>
              </a:rPr>
              <a:t>	secondary malignancies like AML myelodysplastic syndromes, Hodgkins 	lymphomas, tumor lysis syndrome, angioedema, interstitial nephritis, 	multiple organ failure, tumor flare</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89777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23239-5D29-4904-9108-242C6C6C65A9}"/>
              </a:ext>
            </a:extLst>
          </p:cNvPr>
          <p:cNvSpPr>
            <a:spLocks noGrp="1"/>
          </p:cNvSpPr>
          <p:nvPr>
            <p:ph type="title"/>
          </p:nvPr>
        </p:nvSpPr>
        <p:spPr/>
        <p:txBody>
          <a:bodyPr/>
          <a:lstStyle/>
          <a:p>
            <a:r>
              <a:rPr lang="en-US" sz="4000" b="1" dirty="0">
                <a:solidFill>
                  <a:srgbClr val="7030A0"/>
                </a:solidFill>
              </a:rPr>
              <a:t>Anti-angiogenic </a:t>
            </a:r>
            <a:r>
              <a:rPr lang="en-US" sz="4000" b="1" dirty="0" smtClean="0">
                <a:solidFill>
                  <a:srgbClr val="7030A0"/>
                </a:solidFill>
              </a:rPr>
              <a:t>Agents-Miscellaneous agents </a:t>
            </a:r>
            <a:r>
              <a:rPr lang="en-US" sz="2000" b="1" baseline="70000" dirty="0" smtClean="0">
                <a:solidFill>
                  <a:srgbClr val="7030A0"/>
                </a:solidFill>
              </a:rPr>
              <a:t>1,7,8</a:t>
            </a:r>
            <a:endParaRPr lang="en-US" sz="2000" baseline="70000" dirty="0"/>
          </a:p>
        </p:txBody>
      </p:sp>
      <p:sp>
        <p:nvSpPr>
          <p:cNvPr id="3" name="Content Placeholder 2">
            <a:extLst>
              <a:ext uri="{FF2B5EF4-FFF2-40B4-BE49-F238E27FC236}">
                <a16:creationId xmlns:a16="http://schemas.microsoft.com/office/drawing/2014/main" xmlns="" id="{1DA41174-B9FD-421E-A426-91187BCBC274}"/>
              </a:ext>
            </a:extLst>
          </p:cNvPr>
          <p:cNvSpPr>
            <a:spLocks noGrp="1"/>
          </p:cNvSpPr>
          <p:nvPr>
            <p:ph idx="1"/>
          </p:nvPr>
        </p:nvSpPr>
        <p:spPr/>
        <p:txBody>
          <a:bodyPr>
            <a:normAutofit fontScale="92500" lnSpcReduction="10000"/>
          </a:bodyPr>
          <a:lstStyle/>
          <a:p>
            <a:r>
              <a:rPr lang="en-US" b="1" dirty="0">
                <a:solidFill>
                  <a:srgbClr val="7030A0"/>
                </a:solidFill>
              </a:rPr>
              <a:t>Vincristine and Vinblastine </a:t>
            </a:r>
            <a:r>
              <a:rPr lang="en-US" dirty="0">
                <a:solidFill>
                  <a:srgbClr val="7030A0"/>
                </a:solidFill>
              </a:rPr>
              <a:t>– inhibit endothelial cells motility, proliferation and migration</a:t>
            </a:r>
          </a:p>
          <a:p>
            <a:r>
              <a:rPr lang="en-US" b="1" dirty="0">
                <a:solidFill>
                  <a:srgbClr val="7030A0"/>
                </a:solidFill>
              </a:rPr>
              <a:t>Paciltaxel </a:t>
            </a:r>
            <a:r>
              <a:rPr lang="en-US" dirty="0">
                <a:solidFill>
                  <a:srgbClr val="7030A0"/>
                </a:solidFill>
              </a:rPr>
              <a:t>–potent anti- angiogenic activity at low doses so trials of metronomic(continuous treatment) are ongoing</a:t>
            </a:r>
          </a:p>
          <a:p>
            <a:r>
              <a:rPr lang="en-US" b="1" dirty="0">
                <a:solidFill>
                  <a:srgbClr val="7030A0"/>
                </a:solidFill>
              </a:rPr>
              <a:t>Curcumin</a:t>
            </a:r>
            <a:r>
              <a:rPr lang="en-US" dirty="0">
                <a:solidFill>
                  <a:srgbClr val="7030A0"/>
                </a:solidFill>
              </a:rPr>
              <a:t> – has wide range of cancer effects not completely understood including anti-angiogenic effects</a:t>
            </a:r>
          </a:p>
          <a:p>
            <a:r>
              <a:rPr lang="en-US" b="1" dirty="0">
                <a:solidFill>
                  <a:srgbClr val="7030A0"/>
                </a:solidFill>
              </a:rPr>
              <a:t>Celebrex</a:t>
            </a:r>
            <a:r>
              <a:rPr lang="en-US" dirty="0">
                <a:solidFill>
                  <a:srgbClr val="7030A0"/>
                </a:solidFill>
              </a:rPr>
              <a:t>- effective because some tumors over express CO2 enzymes and newly formed blood vessels </a:t>
            </a:r>
          </a:p>
          <a:p>
            <a:r>
              <a:rPr lang="en-US" b="1" dirty="0">
                <a:solidFill>
                  <a:srgbClr val="7030A0"/>
                </a:solidFill>
              </a:rPr>
              <a:t>Revervatrol/quercertin/genstein/gingko bilboa/capsaicin/berberine/silymarin</a:t>
            </a:r>
            <a:r>
              <a:rPr lang="en-US" dirty="0">
                <a:solidFill>
                  <a:srgbClr val="7030A0"/>
                </a:solidFill>
              </a:rPr>
              <a:t>…– fruit/vegetable/plant based natural compounds found to have anti-angiogenic effects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978273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40A6D-0F15-4DAF-98B1-43571DD68807}"/>
              </a:ext>
            </a:extLst>
          </p:cNvPr>
          <p:cNvSpPr>
            <a:spLocks noGrp="1"/>
          </p:cNvSpPr>
          <p:nvPr>
            <p:ph type="title"/>
          </p:nvPr>
        </p:nvSpPr>
        <p:spPr/>
        <p:txBody>
          <a:bodyPr/>
          <a:lstStyle/>
          <a:p>
            <a:r>
              <a:rPr lang="en-US" b="1" dirty="0">
                <a:solidFill>
                  <a:srgbClr val="7030A0"/>
                </a:solidFill>
              </a:rPr>
              <a:t>Anti-angiogenic Agents </a:t>
            </a:r>
            <a:r>
              <a:rPr lang="en-US" b="1" dirty="0" smtClean="0">
                <a:solidFill>
                  <a:srgbClr val="7030A0"/>
                </a:solidFill>
              </a:rPr>
              <a:t>– Resistance </a:t>
            </a:r>
            <a:r>
              <a:rPr lang="en-US" sz="2000" b="1" baseline="70000" dirty="0" smtClean="0">
                <a:solidFill>
                  <a:srgbClr val="7030A0"/>
                </a:solidFill>
              </a:rPr>
              <a:t>1,2,15</a:t>
            </a:r>
            <a:endParaRPr lang="en-US" sz="2000" baseline="70000" dirty="0"/>
          </a:p>
        </p:txBody>
      </p:sp>
      <p:sp>
        <p:nvSpPr>
          <p:cNvPr id="3" name="Content Placeholder 2">
            <a:extLst>
              <a:ext uri="{FF2B5EF4-FFF2-40B4-BE49-F238E27FC236}">
                <a16:creationId xmlns:a16="http://schemas.microsoft.com/office/drawing/2014/main" xmlns="" id="{B702446E-B4A4-44BD-AF49-66F9965AF17B}"/>
              </a:ext>
            </a:extLst>
          </p:cNvPr>
          <p:cNvSpPr>
            <a:spLocks noGrp="1"/>
          </p:cNvSpPr>
          <p:nvPr>
            <p:ph idx="1"/>
          </p:nvPr>
        </p:nvSpPr>
        <p:spPr/>
        <p:txBody>
          <a:bodyPr/>
          <a:lstStyle/>
          <a:p>
            <a:r>
              <a:rPr lang="en-US" dirty="0">
                <a:solidFill>
                  <a:srgbClr val="7030A0"/>
                </a:solidFill>
              </a:rPr>
              <a:t>Contradictory to initial high expectations of anti-angiogenic therapy as single agents, anti-angiogenic agents have been found to work best in combination with other chemotherapy agents and for some tumors not at all</a:t>
            </a:r>
          </a:p>
          <a:p>
            <a:r>
              <a:rPr lang="en-US" dirty="0">
                <a:solidFill>
                  <a:srgbClr val="7030A0"/>
                </a:solidFill>
              </a:rPr>
              <a:t>WHY? 2 mechanisms of resistance</a:t>
            </a:r>
          </a:p>
          <a:p>
            <a:pPr lvl="1"/>
            <a:r>
              <a:rPr lang="en-US" b="1" dirty="0">
                <a:solidFill>
                  <a:srgbClr val="7030A0"/>
                </a:solidFill>
              </a:rPr>
              <a:t>Adaptive resistance </a:t>
            </a:r>
            <a:r>
              <a:rPr lang="en-US" dirty="0">
                <a:solidFill>
                  <a:srgbClr val="7030A0"/>
                </a:solidFill>
              </a:rPr>
              <a:t>= malignant cells adapt to cope with the lack of blood supplied caused by the anti-angiogenic medications through upregulating other angiogenesis pathways to overcome the hypoxia</a:t>
            </a:r>
          </a:p>
          <a:p>
            <a:pPr lvl="1"/>
            <a:r>
              <a:rPr lang="en-US" b="1" dirty="0">
                <a:solidFill>
                  <a:srgbClr val="7030A0"/>
                </a:solidFill>
              </a:rPr>
              <a:t>Intrinsic resistance </a:t>
            </a:r>
            <a:r>
              <a:rPr lang="en-US" dirty="0">
                <a:solidFill>
                  <a:srgbClr val="7030A0"/>
                </a:solidFill>
              </a:rPr>
              <a:t>= there are some tumors that are able to grow without vasculature and/or have other compensatory factors that activate angiogenic receptors</a:t>
            </a:r>
          </a:p>
          <a:p>
            <a:pPr lvl="1"/>
            <a:endParaRPr lang="en-US" dirty="0">
              <a:solidFill>
                <a:srgbClr val="7030A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56971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16EBD-320D-46C6-9857-75A2EFF2004E}"/>
              </a:ext>
            </a:extLst>
          </p:cNvPr>
          <p:cNvSpPr>
            <a:spLocks noGrp="1"/>
          </p:cNvSpPr>
          <p:nvPr>
            <p:ph type="title"/>
          </p:nvPr>
        </p:nvSpPr>
        <p:spPr/>
        <p:txBody>
          <a:bodyPr/>
          <a:lstStyle/>
          <a:p>
            <a:r>
              <a:rPr lang="en-US" b="1" dirty="0">
                <a:solidFill>
                  <a:srgbClr val="7030A0"/>
                </a:solidFill>
              </a:rPr>
              <a:t>Anti-angiogenic Agents – Best </a:t>
            </a:r>
            <a:r>
              <a:rPr lang="en-US" b="1" dirty="0" smtClean="0">
                <a:solidFill>
                  <a:srgbClr val="7030A0"/>
                </a:solidFill>
              </a:rPr>
              <a:t>Results </a:t>
            </a:r>
            <a:r>
              <a:rPr lang="en-US" sz="2000" b="1" baseline="70000" dirty="0" smtClean="0">
                <a:solidFill>
                  <a:srgbClr val="7030A0"/>
                </a:solidFill>
              </a:rPr>
              <a:t>1,2,15</a:t>
            </a:r>
            <a:endParaRPr lang="en-US" sz="2000" baseline="70000" dirty="0"/>
          </a:p>
        </p:txBody>
      </p:sp>
      <p:sp>
        <p:nvSpPr>
          <p:cNvPr id="3" name="Content Placeholder 2">
            <a:extLst>
              <a:ext uri="{FF2B5EF4-FFF2-40B4-BE49-F238E27FC236}">
                <a16:creationId xmlns:a16="http://schemas.microsoft.com/office/drawing/2014/main" xmlns="" id="{01AC8C2C-4D4A-40E5-B6C0-89B2F1A81C49}"/>
              </a:ext>
            </a:extLst>
          </p:cNvPr>
          <p:cNvSpPr>
            <a:spLocks noGrp="1"/>
          </p:cNvSpPr>
          <p:nvPr>
            <p:ph idx="1"/>
          </p:nvPr>
        </p:nvSpPr>
        <p:spPr/>
        <p:txBody>
          <a:bodyPr>
            <a:normAutofit lnSpcReduction="10000"/>
          </a:bodyPr>
          <a:lstStyle/>
          <a:p>
            <a:r>
              <a:rPr lang="en-US" dirty="0">
                <a:solidFill>
                  <a:srgbClr val="7030A0"/>
                </a:solidFill>
              </a:rPr>
              <a:t>Proposed current best use of anti-angiogenic agents is to use them in combination</a:t>
            </a:r>
          </a:p>
          <a:p>
            <a:r>
              <a:rPr lang="en-US" dirty="0">
                <a:solidFill>
                  <a:srgbClr val="7030A0"/>
                </a:solidFill>
              </a:rPr>
              <a:t>It seems anti-angiogenic agents initially work in the tumor to normalize vascularization which improves the intratumoral perfusion</a:t>
            </a:r>
          </a:p>
          <a:p>
            <a:r>
              <a:rPr lang="en-US" dirty="0">
                <a:solidFill>
                  <a:srgbClr val="7030A0"/>
                </a:solidFill>
              </a:rPr>
              <a:t>With improvement in intratumoral perfusion, nutrients, oxygen, and especially, chemotherapeutic agents have better penetration into the tumor</a:t>
            </a:r>
          </a:p>
          <a:p>
            <a:r>
              <a:rPr lang="en-US" dirty="0">
                <a:solidFill>
                  <a:srgbClr val="7030A0"/>
                </a:solidFill>
              </a:rPr>
              <a:t>Each agent may have an optimal intratumoral drug delivery period with the best ability for drug accumulation so timing of antiangiogenic agents when used in combination is critical and continuing to be researched.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918335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278" y="437322"/>
            <a:ext cx="9730408" cy="5267740"/>
          </a:xfrm>
        </p:spPr>
      </p:pic>
      <p:sp>
        <p:nvSpPr>
          <p:cNvPr id="5" name="TextBox 4"/>
          <p:cNvSpPr txBox="1"/>
          <p:nvPr/>
        </p:nvSpPr>
        <p:spPr>
          <a:xfrm>
            <a:off x="2575424" y="5959088"/>
            <a:ext cx="7037500" cy="738664"/>
          </a:xfrm>
          <a:prstGeom prst="rect">
            <a:avLst/>
          </a:prstGeom>
          <a:noFill/>
        </p:spPr>
        <p:txBody>
          <a:bodyPr wrap="square" rtlCol="0">
            <a:spAutoFit/>
          </a:bodyPr>
          <a:lstStyle/>
          <a:p>
            <a:pPr algn="ctr"/>
            <a:r>
              <a:rPr lang="en-US" sz="1400" dirty="0"/>
              <a:t>Reprinted from </a:t>
            </a:r>
            <a:r>
              <a:rPr lang="en-US" sz="1400" dirty="0" smtClean="0"/>
              <a:t>Critical Reviews in Oncology/Hematology, 89, 3, </a:t>
            </a:r>
            <a:r>
              <a:rPr lang="en-US" sz="1400" dirty="0" err="1" smtClean="0"/>
              <a:t>Sie</a:t>
            </a:r>
            <a:r>
              <a:rPr lang="en-US" sz="1400" dirty="0" smtClean="0"/>
              <a:t>, et al, Anti-angiogenic therapy in pediatric brain tumors: An effective strategy?,418-432, Copyright 2014, </a:t>
            </a:r>
            <a:r>
              <a:rPr lang="en-US" sz="1400" dirty="0"/>
              <a:t>with permission from Elsevier </a:t>
            </a:r>
            <a:endParaRPr lang="en-US" sz="800" dirty="0"/>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47834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Use Novel Therapies for Cancer?</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pic>
        <p:nvPicPr>
          <p:cNvPr id="6" name="Picture 5"/>
          <p:cNvPicPr>
            <a:picLocks noChangeAspect="1"/>
          </p:cNvPicPr>
          <p:nvPr/>
        </p:nvPicPr>
        <p:blipFill>
          <a:blip r:embed="rId2"/>
          <a:stretch>
            <a:fillRect/>
          </a:stretch>
        </p:blipFill>
        <p:spPr>
          <a:xfrm>
            <a:off x="2923446" y="1445850"/>
            <a:ext cx="6345107" cy="4986215"/>
          </a:xfrm>
          <a:prstGeom prst="rect">
            <a:avLst/>
          </a:prstGeom>
        </p:spPr>
      </p:pic>
    </p:spTree>
    <p:extLst>
      <p:ext uri="{BB962C8B-B14F-4D97-AF65-F5344CB8AC3E}">
        <p14:creationId xmlns:p14="http://schemas.microsoft.com/office/powerpoint/2010/main" val="340196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Differentiating </a:t>
            </a:r>
            <a:r>
              <a:rPr lang="en-US" dirty="0" smtClean="0">
                <a:solidFill>
                  <a:srgbClr val="0070C0"/>
                </a:solidFill>
              </a:rPr>
              <a:t>Therapies</a:t>
            </a:r>
            <a:r>
              <a:rPr lang="en-US" sz="2000" baseline="50000" dirty="0" smtClean="0">
                <a:solidFill>
                  <a:srgbClr val="0070C0"/>
                </a:solidFill>
              </a:rPr>
              <a:t>17</a:t>
            </a:r>
            <a:r>
              <a:rPr lang="en-US" dirty="0">
                <a:solidFill>
                  <a:srgbClr val="0070C0"/>
                </a:solidFill>
              </a:rPr>
              <a:t/>
            </a:r>
            <a:br>
              <a:rPr lang="en-US" dirty="0">
                <a:solidFill>
                  <a:srgbClr val="0070C0"/>
                </a:solidFill>
              </a:rPr>
            </a:br>
            <a:r>
              <a:rPr lang="en-US" dirty="0">
                <a:solidFill>
                  <a:srgbClr val="0070C0"/>
                </a:solidFill>
              </a:rPr>
              <a:t>All-trans-retinoic Acid(ATRA) Example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6805" y="1825625"/>
            <a:ext cx="571839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a:t>Yean and Liu Chin J Cancer (2016) </a:t>
            </a:r>
            <a:r>
              <a:rPr lang="en-US" dirty="0" smtClean="0"/>
              <a:t>35:3; </a:t>
            </a:r>
          </a:p>
          <a:p>
            <a:r>
              <a:rPr lang="en-US" dirty="0"/>
              <a:t>content created on this site is licensed under a Creative Commons Attribution </a:t>
            </a:r>
            <a:r>
              <a:rPr lang="en-US" dirty="0" smtClean="0"/>
              <a:t>4.0 International License</a:t>
            </a:r>
            <a:r>
              <a:rPr lang="en-US" dirty="0"/>
              <a:t>.</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16837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5829"/>
          </a:xfrm>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a:xfrm>
            <a:off x="838200" y="890954"/>
            <a:ext cx="10515600" cy="5286009"/>
          </a:xfrm>
        </p:spPr>
        <p:txBody>
          <a:bodyPr>
            <a:normAutofit fontScale="62500" lnSpcReduction="20000"/>
          </a:bodyPr>
          <a:lstStyle/>
          <a:p>
            <a:pPr marL="514350" lvl="0" indent="-514350">
              <a:buFont typeface="+mj-lt"/>
              <a:buAutoNum type="arabicPeriod"/>
            </a:pPr>
            <a:r>
              <a:rPr lang="en-US" dirty="0"/>
              <a:t>Al-Abd A, Alamoudi A, Abdel-Naim A, Neamatallah T, Ashour O. Anti-angiogenic agents for the treatment of solid tumors: Potential pathways, therapy and current strategies – A review. </a:t>
            </a:r>
            <a:r>
              <a:rPr lang="en-US" i="1" dirty="0"/>
              <a:t>J Adv Res</a:t>
            </a:r>
            <a:r>
              <a:rPr lang="en-US" dirty="0"/>
              <a:t>. 2017;8(6):591-605. doi:10.1016/j.jare.2017.06.006</a:t>
            </a:r>
          </a:p>
          <a:p>
            <a:pPr marL="514350" lvl="0" indent="-514350">
              <a:buFont typeface="+mj-lt"/>
              <a:buAutoNum type="arabicPeriod"/>
            </a:pPr>
            <a:r>
              <a:rPr lang="en-US" dirty="0"/>
              <a:t> Chellappan D, Chellian J, Ng Z et al. The role of pazopanib on tumour angiogenesis and in the management of cancers: A review. </a:t>
            </a:r>
            <a:r>
              <a:rPr lang="en-US" i="1" dirty="0"/>
              <a:t>Biomedicine &amp; Pharmacotherapy</a:t>
            </a:r>
            <a:r>
              <a:rPr lang="en-US" dirty="0"/>
              <a:t>. 2017;96:768-781. doi:10.1016/j.biopha.2017.10.058</a:t>
            </a:r>
          </a:p>
          <a:p>
            <a:pPr marL="514350" lvl="0" indent="-514350">
              <a:buFont typeface="+mj-lt"/>
              <a:buAutoNum type="arabicPeriod"/>
            </a:pPr>
            <a:r>
              <a:rPr lang="en-US" dirty="0"/>
              <a:t> Chemaitilly W, Sklar C. Childhood Cancer Treatments and Associated Endocrine Late Effects: A Concise Guide for the Pediatric Endocrinologist. </a:t>
            </a:r>
            <a:r>
              <a:rPr lang="en-US" i="1" dirty="0"/>
              <a:t>Horm Res Paediatr</a:t>
            </a:r>
            <a:r>
              <a:rPr lang="en-US" dirty="0"/>
              <a:t>. 2018:1-9. doi:10.1159/000493943</a:t>
            </a:r>
          </a:p>
          <a:p>
            <a:pPr marL="514350" lvl="0" indent="-514350">
              <a:buFont typeface="+mj-lt"/>
              <a:buAutoNum type="arabicPeriod"/>
            </a:pPr>
            <a:r>
              <a:rPr lang="en-US" dirty="0"/>
              <a:t> de Wit D, Guchelaar H, den Hartigh J, Gelderblom H, van Erp N. Individualized dosing of tyrosine kinase inhibitors: are we there yet?. </a:t>
            </a:r>
            <a:r>
              <a:rPr lang="en-US" i="1" dirty="0"/>
              <a:t>Drug Discov Today</a:t>
            </a:r>
            <a:r>
              <a:rPr lang="en-US" dirty="0"/>
              <a:t>. 2015;20(1):18-36. doi:10.1016/j.drudis.2014.09.007</a:t>
            </a:r>
          </a:p>
          <a:p>
            <a:pPr marL="514350" lvl="0" indent="-514350">
              <a:buFont typeface="+mj-lt"/>
              <a:buAutoNum type="arabicPeriod"/>
            </a:pPr>
            <a:r>
              <a:rPr lang="en-US" dirty="0"/>
              <a:t> Farkona S, Diamandis E, Blasutig I. Cancer immunotherapy: the beginning of the end of cancer?. </a:t>
            </a:r>
            <a:r>
              <a:rPr lang="en-US" i="1" dirty="0"/>
              <a:t>BMC Med</a:t>
            </a:r>
            <a:r>
              <a:rPr lang="en-US" dirty="0"/>
              <a:t>. 2016;14(1). doi:10.1186/s12916-016-0623-5</a:t>
            </a:r>
          </a:p>
          <a:p>
            <a:pPr marL="514350" lvl="0" indent="-514350">
              <a:buFont typeface="+mj-lt"/>
              <a:buAutoNum type="arabicPeriod"/>
            </a:pPr>
            <a:r>
              <a:rPr lang="en-US" dirty="0"/>
              <a:t> Feinberg A, Koldobskiy M, Göndör A. Epigenetic modulators, modifiers and mediators in cancer aetiology and progression. </a:t>
            </a:r>
            <a:r>
              <a:rPr lang="en-US" i="1" dirty="0"/>
              <a:t>Nature Reviews Genetics</a:t>
            </a:r>
            <a:r>
              <a:rPr lang="en-US" dirty="0"/>
              <a:t>. 2016;17(5):284-299. doi:10.1038/nrg.2016.13</a:t>
            </a:r>
          </a:p>
          <a:p>
            <a:pPr marL="514350" lvl="0" indent="-514350">
              <a:buFont typeface="+mj-lt"/>
              <a:buAutoNum type="arabicPeriod"/>
            </a:pPr>
            <a:r>
              <a:rPr lang="en-US" dirty="0"/>
              <a:t>  IBM Watson Health Products: Please Login. Micromedexsolutions.com. http://www.micromedexsolutions.com/home/dispatch. Published 2018. Accessed December 3, 2018.</a:t>
            </a:r>
          </a:p>
          <a:p>
            <a:pPr marL="514350" lvl="0" indent="-514350">
              <a:buFont typeface="+mj-lt"/>
              <a:buAutoNum type="arabicPeriod"/>
            </a:pPr>
            <a:r>
              <a:rPr lang="en-US" dirty="0"/>
              <a:t> Login. Online.lexi.com. https://online.lexi.com/lco/action/doc/retrieve/docid/patch_f/7260. Published 2018. Accessed December 7, 2018.</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7188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5829"/>
          </a:xfrm>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a:xfrm>
            <a:off x="838200" y="890954"/>
            <a:ext cx="10515600" cy="5286009"/>
          </a:xfrm>
        </p:spPr>
        <p:txBody>
          <a:bodyPr>
            <a:normAutofit fontScale="55000" lnSpcReduction="20000"/>
          </a:bodyPr>
          <a:lstStyle/>
          <a:p>
            <a:pPr marL="514350" lvl="0" indent="-514350">
              <a:buFont typeface="+mj-lt"/>
              <a:buAutoNum type="arabicPeriod" startAt="9"/>
            </a:pPr>
            <a:r>
              <a:rPr lang="en-US" dirty="0"/>
              <a:t>Mummaneni P, Shord S. Epigenetics and Oncology. </a:t>
            </a:r>
            <a:r>
              <a:rPr lang="en-US" i="1" dirty="0"/>
              <a:t>Pharmacotherapy: The Journal of Human Pharmacology and Drug Therapy</a:t>
            </a:r>
            <a:r>
              <a:rPr lang="en-US" dirty="0"/>
              <a:t>. 2014;34(5):495-505. doi:10.1002/phar.1408</a:t>
            </a:r>
          </a:p>
          <a:p>
            <a:pPr marL="514350" lvl="0" indent="-514350">
              <a:buFont typeface="+mj-lt"/>
              <a:buAutoNum type="arabicPeriod" startAt="9"/>
            </a:pPr>
            <a:r>
              <a:rPr lang="en-US" dirty="0"/>
              <a:t> Nakagawara A, Li Y, Izumi H, Muramori K, Inada H, Nishi M. Neuroblastoma. </a:t>
            </a:r>
            <a:r>
              <a:rPr lang="en-US" i="1" dirty="0"/>
              <a:t>Jpn J Clin Oncol</a:t>
            </a:r>
            <a:r>
              <a:rPr lang="en-US" dirty="0"/>
              <a:t>. 2018;48(3):214-241. doi:10.1093/jjco/hyx176</a:t>
            </a:r>
          </a:p>
          <a:p>
            <a:pPr marL="514350" lvl="0" indent="-514350">
              <a:buFont typeface="+mj-lt"/>
              <a:buAutoNum type="arabicPeriod" startAt="9"/>
            </a:pPr>
            <a:r>
              <a:rPr lang="en-US" dirty="0"/>
              <a:t> Nowak D, Stewart D, Koeffler H. Differentiation therapy of leukemia: 3 decades of development. </a:t>
            </a:r>
            <a:r>
              <a:rPr lang="en-US" i="1" dirty="0"/>
              <a:t>Blood</a:t>
            </a:r>
            <a:r>
              <a:rPr lang="en-US" dirty="0"/>
              <a:t>. 2009;113(16):3655-3665. doi:10.1182/blood-2009-01-198911</a:t>
            </a:r>
          </a:p>
          <a:p>
            <a:pPr marL="514350" lvl="0" indent="-514350">
              <a:buFont typeface="+mj-lt"/>
              <a:buAutoNum type="arabicPeriod" startAt="9"/>
            </a:pPr>
            <a:r>
              <a:rPr lang="en-US" dirty="0"/>
              <a:t> Pennock G, Chow L. The Evolving Role of Immune Checkpoint Inhibitors in Cancer Treatment. </a:t>
            </a:r>
            <a:r>
              <a:rPr lang="en-US" i="1" dirty="0"/>
              <a:t>Oncologist</a:t>
            </a:r>
            <a:r>
              <a:rPr lang="en-US" dirty="0"/>
              <a:t>. 2015;20(7):812-822. doi:10.1634/theoncologist.2014-0422</a:t>
            </a:r>
          </a:p>
          <a:p>
            <a:pPr marL="514350" lvl="0" indent="-514350">
              <a:buFont typeface="+mj-lt"/>
              <a:buAutoNum type="arabicPeriod" startAt="9"/>
            </a:pPr>
            <a:r>
              <a:rPr lang="en-US" dirty="0"/>
              <a:t> Ring E, Markert J, Gillespie G, Friedman G. Checkpoint Proteins in Pediatric Brain and Extracranial Solid Tumors: Opportunities for Immunotherapy. </a:t>
            </a:r>
            <a:r>
              <a:rPr lang="en-US" i="1" dirty="0"/>
              <a:t>Clinical Cancer Research</a:t>
            </a:r>
            <a:r>
              <a:rPr lang="en-US" dirty="0"/>
              <a:t>. 2016;23(2):342-350. doi:10.1158/1078-0432.ccr-16-1829</a:t>
            </a:r>
          </a:p>
          <a:p>
            <a:pPr marL="514350" lvl="0" indent="-514350">
              <a:buFont typeface="+mj-lt"/>
              <a:buAutoNum type="arabicPeriod" startAt="9"/>
            </a:pPr>
            <a:r>
              <a:rPr lang="en-US" dirty="0"/>
              <a:t>Saletta F, Wadham C, Ziegler D et al. Molecular profiling of childhood cancer: Biomarkers and novel therapies. </a:t>
            </a:r>
            <a:r>
              <a:rPr lang="en-US" i="1" dirty="0"/>
              <a:t>BBA Clin</a:t>
            </a:r>
            <a:r>
              <a:rPr lang="en-US" dirty="0"/>
              <a:t>. 2014;1:59-77. </a:t>
            </a:r>
            <a:r>
              <a:rPr lang="en-US" dirty="0" smtClean="0"/>
              <a:t>doi:10.1016/j.bbacli.2014.06.003</a:t>
            </a:r>
          </a:p>
          <a:p>
            <a:pPr marL="514350" indent="-514350">
              <a:buFont typeface="+mj-lt"/>
              <a:buAutoNum type="arabicPeriod" startAt="9"/>
            </a:pPr>
            <a:r>
              <a:rPr lang="en-US" dirty="0"/>
              <a:t>Sie M, den Dunnen W, Hoving E, de Bont E. Anti-angiogenic therapy in pediatric brain tumors: An effective strategy?. </a:t>
            </a:r>
            <a:r>
              <a:rPr lang="en-US" i="1" dirty="0"/>
              <a:t>Crit Rev Oncol Hematol</a:t>
            </a:r>
            <a:r>
              <a:rPr lang="en-US" dirty="0"/>
              <a:t>. 2014;89(3):418-432. doi:10.1016/j.critrevonc.2013.09.005 </a:t>
            </a:r>
          </a:p>
          <a:p>
            <a:pPr marL="514350" lvl="0" indent="-514350">
              <a:buFont typeface="+mj-lt"/>
              <a:buAutoNum type="arabicPeriod" startAt="9"/>
            </a:pPr>
            <a:r>
              <a:rPr lang="en-US" dirty="0"/>
              <a:t>Suttorp M, Bornhäuser M, Metzler M, Millot F, Schleyer E. Pharmacology and pharmacokinetics of imatinib in pediatric patients. </a:t>
            </a:r>
            <a:r>
              <a:rPr lang="en-US" i="1" dirty="0"/>
              <a:t>Expert Rev Clin Pharmacol</a:t>
            </a:r>
            <a:r>
              <a:rPr lang="en-US" dirty="0"/>
              <a:t>. 2017;11(3):219-231. doi:10.1080/17512433.2018.1398644</a:t>
            </a:r>
          </a:p>
          <a:p>
            <a:pPr marL="514350" lvl="0" indent="-514350">
              <a:buFont typeface="+mj-lt"/>
              <a:buAutoNum type="arabicPeriod" startAt="9"/>
            </a:pPr>
            <a:r>
              <a:rPr lang="en-US" dirty="0"/>
              <a:t> van Leeuwen R, van Gelder T, Mathijssen R, Jansman F. Drug–drug interactions with tyrosine-kinase inhibitors: a clinical perspective. </a:t>
            </a:r>
            <a:r>
              <a:rPr lang="en-US" i="1" dirty="0"/>
              <a:t>The Lancet Oncology</a:t>
            </a:r>
            <a:r>
              <a:rPr lang="en-US" dirty="0"/>
              <a:t>. 2014;15(8):e315-e326. doi:10.1016/s1470-2045(13)70579-5</a:t>
            </a:r>
          </a:p>
          <a:p>
            <a:pPr marL="514350" lvl="0" indent="-514350">
              <a:buFont typeface="+mj-lt"/>
              <a:buAutoNum type="arabicPeriod" startAt="9"/>
            </a:pPr>
            <a:r>
              <a:rPr lang="en-US" dirty="0"/>
              <a:t> Yan M, Liu Q. Differentiation therapy: a promising strategy for cancer treatment. </a:t>
            </a:r>
            <a:r>
              <a:rPr lang="en-US" i="1" dirty="0"/>
              <a:t>Chin J Cancer</a:t>
            </a:r>
            <a:r>
              <a:rPr lang="en-US" dirty="0"/>
              <a:t>. 2016;35(1). doi:10.1186/s40880-015-0059-x</a:t>
            </a:r>
          </a:p>
          <a:p>
            <a:pPr marL="514350" indent="-514350">
              <a:buFont typeface="+mj-lt"/>
              <a:buAutoNum type="arabicPeriod" startAt="9"/>
            </a:pP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29811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280"/>
            <a:ext cx="10515600" cy="1280160"/>
          </a:xfrm>
        </p:spPr>
        <p:txBody>
          <a:bodyPr>
            <a:normAutofit fontScale="90000"/>
          </a:bodyPr>
          <a:lstStyle/>
          <a:p>
            <a:pPr algn="ctr"/>
            <a:r>
              <a:rPr lang="en-US" sz="4000" b="1" dirty="0">
                <a:solidFill>
                  <a:schemeClr val="accent1">
                    <a:lumMod val="50000"/>
                  </a:schemeClr>
                </a:solidFill>
              </a:rPr>
              <a:t>Differentiating Agents: </a:t>
            </a:r>
            <a:br>
              <a:rPr lang="en-US" sz="4000" b="1" dirty="0">
                <a:solidFill>
                  <a:schemeClr val="accent1">
                    <a:lumMod val="50000"/>
                  </a:schemeClr>
                </a:solidFill>
              </a:rPr>
            </a:br>
            <a:r>
              <a:rPr lang="en-US" sz="4000" b="1" dirty="0">
                <a:solidFill>
                  <a:schemeClr val="accent1">
                    <a:lumMod val="50000"/>
                  </a:schemeClr>
                </a:solidFill>
              </a:rPr>
              <a:t>All-Trans Retinoic Acid and Arsenic </a:t>
            </a:r>
            <a:r>
              <a:rPr lang="en-US" sz="4000" b="1" dirty="0" smtClean="0">
                <a:solidFill>
                  <a:schemeClr val="accent1">
                    <a:lumMod val="50000"/>
                  </a:schemeClr>
                </a:solidFill>
              </a:rPr>
              <a:t>Trioxide</a:t>
            </a:r>
            <a:r>
              <a:rPr lang="en-US" sz="4000" b="1" baseline="30000" dirty="0" smtClean="0">
                <a:solidFill>
                  <a:schemeClr val="accent1">
                    <a:lumMod val="50000"/>
                  </a:schemeClr>
                </a:solidFill>
              </a:rPr>
              <a:t>11,17</a:t>
            </a:r>
            <a:r>
              <a:rPr lang="en-US" b="1" dirty="0">
                <a:solidFill>
                  <a:schemeClr val="accent1">
                    <a:lumMod val="50000"/>
                  </a:schemeClr>
                </a:solidFill>
              </a:rPr>
              <a:t/>
            </a:r>
            <a:br>
              <a:rPr lang="en-US" b="1" dirty="0">
                <a:solidFill>
                  <a:schemeClr val="accent1">
                    <a:lumMod val="50000"/>
                  </a:schemeClr>
                </a:solidFill>
              </a:rPr>
            </a:br>
            <a:endParaRPr lang="en-US" dirty="0"/>
          </a:p>
        </p:txBody>
      </p:sp>
      <p:sp>
        <p:nvSpPr>
          <p:cNvPr id="3" name="Content Placeholder 2"/>
          <p:cNvSpPr>
            <a:spLocks noGrp="1"/>
          </p:cNvSpPr>
          <p:nvPr>
            <p:ph idx="1"/>
          </p:nvPr>
        </p:nvSpPr>
        <p:spPr/>
        <p:txBody>
          <a:bodyPr>
            <a:normAutofit/>
          </a:bodyPr>
          <a:lstStyle/>
          <a:p>
            <a:r>
              <a:rPr lang="en-US" dirty="0">
                <a:solidFill>
                  <a:srgbClr val="0070C0"/>
                </a:solidFill>
              </a:rPr>
              <a:t>All-trans retinoic acid (ATRA) was found to produce terminal differentiation of Acute Promyelocytic Leukemia Cells(APL) during in vitro experiments</a:t>
            </a:r>
          </a:p>
          <a:p>
            <a:r>
              <a:rPr lang="en-US" dirty="0">
                <a:solidFill>
                  <a:srgbClr val="0070C0"/>
                </a:solidFill>
              </a:rPr>
              <a:t>ATRA induced remission in all patients in it’s first clinical trial by differentiation of the leukemic cells to normal cells</a:t>
            </a:r>
          </a:p>
          <a:p>
            <a:r>
              <a:rPr lang="en-US" dirty="0">
                <a:solidFill>
                  <a:srgbClr val="0070C0"/>
                </a:solidFill>
              </a:rPr>
              <a:t>After initiation of combination regimens of cytotoxic chemotherapy and ATRA, leukemia cells developed resistance to ATRA</a:t>
            </a:r>
          </a:p>
          <a:p>
            <a:r>
              <a:rPr lang="en-US" dirty="0">
                <a:solidFill>
                  <a:srgbClr val="0070C0"/>
                </a:solidFill>
              </a:rPr>
              <a:t>Arsenic Trioxide (ATO) was discovered to produce remission in relapsed patients through partial differentiation and apoptosis of APML cells</a:t>
            </a:r>
          </a:p>
          <a:p>
            <a:endParaRPr lang="en-US" dirty="0">
              <a:solidFill>
                <a:srgbClr val="0070C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6783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785"/>
            <a:ext cx="10515600" cy="1521655"/>
          </a:xfrm>
        </p:spPr>
        <p:txBody>
          <a:bodyPr>
            <a:normAutofit fontScale="90000"/>
          </a:bodyPr>
          <a:lstStyle/>
          <a:p>
            <a:pPr algn="ctr"/>
            <a:r>
              <a:rPr lang="en-US" sz="3100" b="1" dirty="0">
                <a:solidFill>
                  <a:schemeClr val="accent1">
                    <a:lumMod val="50000"/>
                  </a:schemeClr>
                </a:solidFill>
              </a:rPr>
              <a:t/>
            </a:r>
            <a:br>
              <a:rPr lang="en-US" sz="3100" b="1" dirty="0">
                <a:solidFill>
                  <a:schemeClr val="accent1">
                    <a:lumMod val="50000"/>
                  </a:schemeClr>
                </a:solidFill>
              </a:rPr>
            </a:br>
            <a:r>
              <a:rPr lang="en-US" sz="3100" b="1" dirty="0">
                <a:solidFill>
                  <a:schemeClr val="accent1">
                    <a:lumMod val="50000"/>
                  </a:schemeClr>
                </a:solidFill>
              </a:rPr>
              <a:t/>
            </a:r>
            <a:br>
              <a:rPr lang="en-US" sz="3100" b="1" dirty="0">
                <a:solidFill>
                  <a:schemeClr val="accent1">
                    <a:lumMod val="50000"/>
                  </a:schemeClr>
                </a:solidFill>
              </a:rPr>
            </a:br>
            <a:r>
              <a:rPr lang="en-US" sz="3100" b="1" dirty="0">
                <a:solidFill>
                  <a:schemeClr val="accent1">
                    <a:lumMod val="50000"/>
                  </a:schemeClr>
                </a:solidFill>
              </a:rPr>
              <a:t>Differentiating Agents: </a:t>
            </a:r>
            <a:br>
              <a:rPr lang="en-US" sz="3100" b="1" dirty="0">
                <a:solidFill>
                  <a:schemeClr val="accent1">
                    <a:lumMod val="50000"/>
                  </a:schemeClr>
                </a:solidFill>
              </a:rPr>
            </a:br>
            <a:r>
              <a:rPr lang="en-US" sz="3100" b="1" dirty="0">
                <a:solidFill>
                  <a:schemeClr val="accent1">
                    <a:lumMod val="50000"/>
                  </a:schemeClr>
                </a:solidFill>
              </a:rPr>
              <a:t>All-Trans Retinoic Acid and Arsenic Trioxide</a:t>
            </a:r>
            <a:br>
              <a:rPr lang="en-US" sz="3100" b="1" dirty="0">
                <a:solidFill>
                  <a:schemeClr val="accent1">
                    <a:lumMod val="50000"/>
                  </a:schemeClr>
                </a:solidFill>
              </a:rPr>
            </a:br>
            <a:r>
              <a:rPr lang="en-US" sz="3100" b="1" dirty="0">
                <a:solidFill>
                  <a:schemeClr val="accent1">
                    <a:lumMod val="50000"/>
                  </a:schemeClr>
                </a:solidFill>
              </a:rPr>
              <a:t>for </a:t>
            </a:r>
            <a:r>
              <a:rPr lang="en-US" sz="3100" b="1" dirty="0" smtClean="0">
                <a:solidFill>
                  <a:schemeClr val="accent1">
                    <a:lumMod val="50000"/>
                  </a:schemeClr>
                </a:solidFill>
              </a:rPr>
              <a:t>PML</a:t>
            </a:r>
            <a:r>
              <a:rPr lang="en-US" sz="2200" b="1" baseline="50000" dirty="0">
                <a:solidFill>
                  <a:schemeClr val="accent1">
                    <a:lumMod val="50000"/>
                  </a:schemeClr>
                </a:solidFill>
              </a:rPr>
              <a:t>11,17</a:t>
            </a:r>
            <a:r>
              <a:rPr lang="en-US" b="1" dirty="0">
                <a:solidFill>
                  <a:schemeClr val="accent1">
                    <a:lumMod val="50000"/>
                  </a:schemeClr>
                </a:solidFill>
              </a:rPr>
              <a:t/>
            </a:r>
            <a:br>
              <a:rPr lang="en-US" b="1" dirty="0">
                <a:solidFill>
                  <a:schemeClr val="accent1">
                    <a:lumMod val="50000"/>
                  </a:schemeClr>
                </a:solidFill>
              </a:rPr>
            </a:br>
            <a:endParaRPr lang="en-US" dirty="0"/>
          </a:p>
        </p:txBody>
      </p:sp>
      <p:sp>
        <p:nvSpPr>
          <p:cNvPr id="3" name="Content Placeholder 2"/>
          <p:cNvSpPr>
            <a:spLocks noGrp="1"/>
          </p:cNvSpPr>
          <p:nvPr>
            <p:ph idx="1"/>
          </p:nvPr>
        </p:nvSpPr>
        <p:spPr/>
        <p:txBody>
          <a:bodyPr>
            <a:normAutofit/>
          </a:bodyPr>
          <a:lstStyle/>
          <a:p>
            <a:r>
              <a:rPr lang="en-US" dirty="0">
                <a:solidFill>
                  <a:srgbClr val="0070C0"/>
                </a:solidFill>
              </a:rPr>
              <a:t>Historically and currently, the discovery of ATRA in it’s use as a differentiating agent along with ATO over 30 years ago remains the most successful use of differentiation therapy</a:t>
            </a:r>
          </a:p>
          <a:p>
            <a:endParaRPr lang="en-US" dirty="0">
              <a:solidFill>
                <a:srgbClr val="0070C0"/>
              </a:solidFill>
            </a:endParaRPr>
          </a:p>
          <a:p>
            <a:endParaRPr lang="en-US" dirty="0">
              <a:solidFill>
                <a:srgbClr val="0070C0"/>
              </a:solidFill>
            </a:endParaRPr>
          </a:p>
          <a:p>
            <a:pPr marL="0" indent="0">
              <a:buNone/>
            </a:pPr>
            <a:endParaRPr lang="en-US" dirty="0">
              <a:solidFill>
                <a:srgbClr val="0070C0"/>
              </a:solidFill>
            </a:endParaRP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723888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13370</TotalTime>
  <Words>4918</Words>
  <Application>Microsoft Office PowerPoint</Application>
  <PresentationFormat>Widescreen</PresentationFormat>
  <Paragraphs>533</Paragraphs>
  <Slides>71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Wingdings</vt:lpstr>
      <vt:lpstr>Office Theme</vt:lpstr>
      <vt:lpstr>PowerPoint Presentation</vt:lpstr>
      <vt:lpstr>Pharmacology of Emerging Therapies to Treat Pediatric Cancers</vt:lpstr>
      <vt:lpstr>Objectives </vt:lpstr>
      <vt:lpstr>Categories of Medications </vt:lpstr>
      <vt:lpstr>The Future of Cancer Treatment: Overlap of Novel Medications with Chemotherapy and Radiation  </vt:lpstr>
      <vt:lpstr>Differentiating Agents11,17 </vt:lpstr>
      <vt:lpstr>Differentiating Therapies17 All-trans-retinoic Acid(ATRA) Example</vt:lpstr>
      <vt:lpstr>Differentiating Agents:  All-Trans Retinoic Acid and Arsenic Trioxide11,17 </vt:lpstr>
      <vt:lpstr>  Differentiating Agents:  All-Trans Retinoic Acid and Arsenic Trioxide for PML11,17 </vt:lpstr>
      <vt:lpstr>Differentiating Agents  Tretinoin (All Trans Retinoic Acid)7,8,11 </vt:lpstr>
      <vt:lpstr>Differentiating Agents - Arsenic Trioxide7,8,11 </vt:lpstr>
      <vt:lpstr>Differentiating Agents Isotretinoin (13 Cis-Retinoic Acid)7,8,11</vt:lpstr>
      <vt:lpstr>Differentiating Agent:  Include Epigenetic Modifiers and   Targeted Therapies10,17   </vt:lpstr>
      <vt:lpstr>Differentiating Agents11</vt:lpstr>
      <vt:lpstr>Time line of Differentiation Therapy and Epigenetic Modifiers8 </vt:lpstr>
      <vt:lpstr>Targeted Therapies </vt:lpstr>
      <vt:lpstr>Targeted Therapies Promise of Cure14 </vt:lpstr>
      <vt:lpstr>   Targeted Therapies Lots of Options   </vt:lpstr>
      <vt:lpstr>Targeted Therapies  Pediatric Biomarkers14</vt:lpstr>
      <vt:lpstr>Targeted Therapies  Enzyme Targets14</vt:lpstr>
      <vt:lpstr>Targeted Therapies  Proteins14</vt:lpstr>
      <vt:lpstr>Targeted Therapies – Imatinib7,8,14</vt:lpstr>
      <vt:lpstr>Targeted Therapies – Dasatinib7,8,14</vt:lpstr>
      <vt:lpstr>Targeted Therapies – Sorafenib7,8,14</vt:lpstr>
      <vt:lpstr>Targeted Therapies – Crizotinib7,8,14</vt:lpstr>
      <vt:lpstr>Targeted Therapies – Erlotinib7,8,14 </vt:lpstr>
      <vt:lpstr> Targeted Therapies – Ruxolitinib7,8,14 </vt:lpstr>
      <vt:lpstr>Targeted Therapies – Pazopanib2,7,8,14</vt:lpstr>
      <vt:lpstr>Targeted Therapies – Sirolimus7,8,14</vt:lpstr>
      <vt:lpstr>Targeted Therapies  Everolimus7,8,14 </vt:lpstr>
      <vt:lpstr>Targeted Therapies The Future4,14, 15,16</vt:lpstr>
      <vt:lpstr>Targeted Therapies Promise of Cure14 </vt:lpstr>
      <vt:lpstr>Targeted Therapies Not all response are on target! </vt:lpstr>
      <vt:lpstr>Epigenome-targeted Therapies 5,6</vt:lpstr>
      <vt:lpstr>Epigenome-targeted Therapies 2 drug classes5,6 </vt:lpstr>
      <vt:lpstr>PowerPoint Presentation</vt:lpstr>
      <vt:lpstr>Epigenome-targeted Therapies DNA Methyltransferase Inhibitors 5,6</vt:lpstr>
      <vt:lpstr>Epigenome-targeted Therapies DNA Methyltransferase Inhibitors 6,7,8</vt:lpstr>
      <vt:lpstr>Epigenome-targeted Therapies DNA Methyltransferase Inhibitors 6, 7, 8</vt:lpstr>
      <vt:lpstr>Epigenome-targeted Therapies Histone Deacetylase Inhibitors 5,6</vt:lpstr>
      <vt:lpstr>Epigenome-targeted Therapies  2 Histone Deacetylase Inhibitors 6</vt:lpstr>
      <vt:lpstr>Epigenome-targeted Therapies Histone Deacetylase Inhibitors 6,7,8</vt:lpstr>
      <vt:lpstr>Epigenome-targeted Therapies Histone Deacetylase Inhibitors 6,7,8</vt:lpstr>
      <vt:lpstr>Immune checkpoint Inhibitors 5,12,13 </vt:lpstr>
      <vt:lpstr>Immune checkpoint Inhibitors Differences in efficacy in pediatric cancers 5,12,13</vt:lpstr>
      <vt:lpstr>Immune checkpoint Inhibitors Potential checkpoints 5,12,13</vt:lpstr>
      <vt:lpstr>Immune checkpoint Inhibitors How do they work? </vt:lpstr>
      <vt:lpstr>Immune checkpoint Inhibitors 5,12,13 Monoclonal Antibodies with Pediatric Potential</vt:lpstr>
      <vt:lpstr>PowerPoint Presentation</vt:lpstr>
      <vt:lpstr> Immune checkpoint Inhibitors – Ipilimumab 7,8,12,13 </vt:lpstr>
      <vt:lpstr>Immune Checkpoint Inhibitors – Nivolumab 7,8,12,13</vt:lpstr>
      <vt:lpstr>Immune checkpoint inhibitors –Pembrolizumab 7,8,12,13 </vt:lpstr>
      <vt:lpstr> Immune checkpoint Inhibitors 5,12,13 Side Effects in the Pediatric World </vt:lpstr>
      <vt:lpstr>Immune checkpoint Inhibitors The way of the future? 5,12,13</vt:lpstr>
      <vt:lpstr>Anti-angiogenic Agents</vt:lpstr>
      <vt:lpstr>Anti-angiogenic Agents Basics of Angiogenesis Process 1,2,15</vt:lpstr>
      <vt:lpstr>Anti-angiogenic Agents Angiogenic Switch 1,2,15</vt:lpstr>
      <vt:lpstr>Anti-angiogenic Agents Angiogenic Switch1,2,15</vt:lpstr>
      <vt:lpstr>Anti-angiogenic Agents 2</vt:lpstr>
      <vt:lpstr>Anti-angiogenic Agents – 3 main categories 1,2,15</vt:lpstr>
      <vt:lpstr> Anti-angiogenic Agents – Bevacizumab 1,2,7,8,15 </vt:lpstr>
      <vt:lpstr>Anti-angiogenic Agents-  Tyrosine Kinase Inhibitors 1</vt:lpstr>
      <vt:lpstr>Anti-angiogenic Agents- Miscellaneous Agents  Thalidomide 1,7,8,15</vt:lpstr>
      <vt:lpstr>Anti-angiogenic Agents- Miscellaneous Agents  Lenalidomide 1,7,8,15</vt:lpstr>
      <vt:lpstr>Anti-angiogenic Agents-Miscellaneous agents 1,7,8</vt:lpstr>
      <vt:lpstr>Anti-angiogenic Agents – Resistance 1,2,15</vt:lpstr>
      <vt:lpstr>Anti-angiogenic Agents – Best Results 1,2,15</vt:lpstr>
      <vt:lpstr>PowerPoint Presentation</vt:lpstr>
      <vt:lpstr>Why Use Novel Therapies for Cancer?</vt:lpstr>
      <vt:lpstr>References: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Romack</dc:creator>
  <cp:lastModifiedBy>Cassie McGarigle</cp:lastModifiedBy>
  <cp:revision>243</cp:revision>
  <dcterms:created xsi:type="dcterms:W3CDTF">2018-09-04T19:59:44Z</dcterms:created>
  <dcterms:modified xsi:type="dcterms:W3CDTF">2018-12-17T22:18:31Z</dcterms:modified>
</cp:coreProperties>
</file>