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588" r:id="rId3"/>
    <p:sldId id="257" r:id="rId4"/>
    <p:sldId id="458" r:id="rId5"/>
    <p:sldId id="459" r:id="rId6"/>
    <p:sldId id="460" r:id="rId7"/>
    <p:sldId id="461" r:id="rId8"/>
    <p:sldId id="466" r:id="rId9"/>
    <p:sldId id="467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6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505" r:id="rId42"/>
    <p:sldId id="506" r:id="rId43"/>
    <p:sldId id="562" r:id="rId44"/>
    <p:sldId id="258" r:id="rId45"/>
    <p:sldId id="508" r:id="rId46"/>
    <p:sldId id="563" r:id="rId47"/>
    <p:sldId id="509" r:id="rId48"/>
    <p:sldId id="510" r:id="rId49"/>
    <p:sldId id="564" r:id="rId50"/>
    <p:sldId id="512" r:id="rId51"/>
    <p:sldId id="514" r:id="rId52"/>
    <p:sldId id="565" r:id="rId53"/>
    <p:sldId id="516" r:id="rId54"/>
    <p:sldId id="566" r:id="rId55"/>
    <p:sldId id="567" r:id="rId56"/>
    <p:sldId id="518" r:id="rId57"/>
    <p:sldId id="568" r:id="rId58"/>
    <p:sldId id="520" r:id="rId59"/>
    <p:sldId id="529" r:id="rId60"/>
    <p:sldId id="569" r:id="rId61"/>
    <p:sldId id="521" r:id="rId62"/>
    <p:sldId id="523" r:id="rId63"/>
    <p:sldId id="524" r:id="rId64"/>
    <p:sldId id="570" r:id="rId65"/>
    <p:sldId id="526" r:id="rId66"/>
    <p:sldId id="527" r:id="rId67"/>
    <p:sldId id="571" r:id="rId68"/>
    <p:sldId id="531" r:id="rId69"/>
    <p:sldId id="572" r:id="rId70"/>
    <p:sldId id="573" r:id="rId71"/>
    <p:sldId id="574" r:id="rId72"/>
    <p:sldId id="575" r:id="rId73"/>
    <p:sldId id="533" r:id="rId74"/>
    <p:sldId id="576" r:id="rId75"/>
    <p:sldId id="535" r:id="rId76"/>
    <p:sldId id="577" r:id="rId77"/>
    <p:sldId id="578" r:id="rId78"/>
    <p:sldId id="584" r:id="rId79"/>
    <p:sldId id="580" r:id="rId80"/>
    <p:sldId id="581" r:id="rId81"/>
    <p:sldId id="541" r:id="rId82"/>
    <p:sldId id="582" r:id="rId83"/>
    <p:sldId id="583" r:id="rId84"/>
    <p:sldId id="537" r:id="rId85"/>
    <p:sldId id="585" r:id="rId86"/>
    <p:sldId id="586" r:id="rId87"/>
    <p:sldId id="587" r:id="rId88"/>
    <p:sldId id="544" r:id="rId89"/>
    <p:sldId id="545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707" autoAdjust="0"/>
  </p:normalViewPr>
  <p:slideViewPr>
    <p:cSldViewPr snapToGrid="0">
      <p:cViewPr varScale="1">
        <p:scale>
          <a:sx n="111" d="100"/>
          <a:sy n="111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9C5BB-72B4-C947-909A-0327DF8D9BC1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B0EBE-64BA-B542-A636-FE0C99069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93671-E38B-0E44-B405-D0E52877329C}" type="slidenum">
              <a:rPr lang="en-US"/>
              <a:pPr/>
              <a:t>84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Correction of </a:t>
            </a:r>
            <a:r>
              <a:rPr lang="en-US" dirty="0" err="1"/>
              <a:t>aPTT</a:t>
            </a:r>
            <a:r>
              <a:rPr lang="en-US" dirty="0"/>
              <a:t> after mixing does not rule out inhibitor since FVIII inhibitor can correct </a:t>
            </a:r>
            <a:r>
              <a:rPr lang="en-US" dirty="0" err="1"/>
              <a:t>aPTT</a:t>
            </a:r>
            <a:r>
              <a:rPr lang="en-US" dirty="0"/>
              <a:t> if tested without incubation time</a:t>
            </a:r>
          </a:p>
          <a:p>
            <a:r>
              <a:rPr lang="en-US" dirty="0"/>
              <a:t>If incubation with normal plasma occurs, inhibitor effect becomes apparent (Brandt, page 1601)</a:t>
            </a:r>
          </a:p>
        </p:txBody>
      </p:sp>
    </p:spTree>
    <p:extLst>
      <p:ext uri="{BB962C8B-B14F-4D97-AF65-F5344CB8AC3E}">
        <p14:creationId xmlns:p14="http://schemas.microsoft.com/office/powerpoint/2010/main" val="95272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89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9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8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1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0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0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7260-98A2-4B3E-BC0D-F34B56742F26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DA224-759A-4BB5-9A94-C09FF052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578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1366" y="1112976"/>
            <a:ext cx="26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032" y="1112976"/>
            <a:ext cx="69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9547" y="1061433"/>
            <a:ext cx="5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HMWK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5244" y="1983380"/>
            <a:ext cx="60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84354" y="1327010"/>
            <a:ext cx="68067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42171" y="1482308"/>
            <a:ext cx="0" cy="501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5032" y="1983725"/>
            <a:ext cx="77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XIIa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3" idx="1"/>
          </p:cNvCxnSpPr>
          <p:nvPr/>
        </p:nvCxnSpPr>
        <p:spPr>
          <a:xfrm>
            <a:off x="2596868" y="2168391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477948" y="1482309"/>
            <a:ext cx="0" cy="554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34898" y="2518207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4128" y="2518376"/>
            <a:ext cx="52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XIa</a:t>
            </a:r>
            <a:endParaRPr lang="en-US" dirty="0"/>
          </a:p>
        </p:txBody>
      </p:sp>
      <p:sp>
        <p:nvSpPr>
          <p:cNvPr id="58" name="U-Turn Arrow 57"/>
          <p:cNvSpPr/>
          <p:nvPr/>
        </p:nvSpPr>
        <p:spPr>
          <a:xfrm>
            <a:off x="3202804" y="2352712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08826" y="2308920"/>
            <a:ext cx="653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55077" y="3079336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73830" y="3079336"/>
            <a:ext cx="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IXa</a:t>
            </a:r>
            <a:endParaRPr lang="en-US" dirty="0"/>
          </a:p>
        </p:txBody>
      </p:sp>
      <p:sp>
        <p:nvSpPr>
          <p:cNvPr id="62" name="U-Turn Arrow 61"/>
          <p:cNvSpPr/>
          <p:nvPr/>
        </p:nvSpPr>
        <p:spPr>
          <a:xfrm>
            <a:off x="3538564" y="2924698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25168" y="2882264"/>
            <a:ext cx="71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45242" y="3589367"/>
            <a:ext cx="28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60595" y="3586431"/>
            <a:ext cx="51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Xa</a:t>
            </a:r>
            <a:endParaRPr lang="en-US" dirty="0"/>
          </a:p>
        </p:txBody>
      </p:sp>
      <p:sp>
        <p:nvSpPr>
          <p:cNvPr id="67" name="U-Turn Arrow 66"/>
          <p:cNvSpPr/>
          <p:nvPr/>
        </p:nvSpPr>
        <p:spPr>
          <a:xfrm>
            <a:off x="3888030" y="3430434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94285" y="3390427"/>
            <a:ext cx="577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80912" y="3390426"/>
            <a:ext cx="91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VIIIa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2234" y="3405023"/>
            <a:ext cx="60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VIII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043901" y="3611263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004578" y="3315095"/>
            <a:ext cx="969252" cy="311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135193" y="2230913"/>
            <a:ext cx="49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76906" y="2994875"/>
            <a:ext cx="67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VIIa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06614" y="2642634"/>
            <a:ext cx="47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TF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492945" y="3575092"/>
            <a:ext cx="52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Xa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4924" y="3575092"/>
            <a:ext cx="28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0" name="U-Turn Arrow 99"/>
          <p:cNvSpPr/>
          <p:nvPr/>
        </p:nvSpPr>
        <p:spPr>
          <a:xfrm>
            <a:off x="5047711" y="3400361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52557" y="3364208"/>
            <a:ext cx="714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312039" y="2588999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565752" y="3944425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717455" y="3944425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02337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Prothrombin (II)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415307" y="4576076"/>
            <a:ext cx="17472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107862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54612" y="4732220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016426" y="5099379"/>
            <a:ext cx="15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 (I)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486428" y="5284045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154592" y="5099379"/>
            <a:ext cx="99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7607831" y="4576077"/>
            <a:ext cx="793618" cy="3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401450" y="3998059"/>
            <a:ext cx="66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XIII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650828" y="4368795"/>
            <a:ext cx="0" cy="1148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01450" y="5468711"/>
            <a:ext cx="70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XIIIa</a:t>
            </a:r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7447148" y="5468712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523913" y="5896149"/>
            <a:ext cx="216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Cross-linked fibrin</a:t>
            </a:r>
          </a:p>
        </p:txBody>
      </p:sp>
      <p:cxnSp>
        <p:nvCxnSpPr>
          <p:cNvPr id="122" name="Straight Arrow Connector 121"/>
          <p:cNvCxnSpPr>
            <a:stCxn id="118" idx="1"/>
          </p:cNvCxnSpPr>
          <p:nvPr/>
        </p:nvCxnSpPr>
        <p:spPr>
          <a:xfrm flipH="1">
            <a:off x="7545793" y="5653377"/>
            <a:ext cx="8556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737866" y="3975335"/>
            <a:ext cx="3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219682" y="3974552"/>
            <a:ext cx="65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030021" y="4193916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2613549" y="3850797"/>
            <a:ext cx="1747046" cy="374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762110" y="3792800"/>
            <a:ext cx="1057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2134387" y="3668719"/>
            <a:ext cx="0" cy="1820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134387" y="3974553"/>
            <a:ext cx="0" cy="179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itle 136"/>
          <p:cNvSpPr>
            <a:spLocks noGrp="1"/>
          </p:cNvSpPr>
          <p:nvPr>
            <p:ph type="title"/>
          </p:nvPr>
        </p:nvSpPr>
        <p:spPr>
          <a:xfrm>
            <a:off x="4419601" y="152401"/>
            <a:ext cx="4636339" cy="756985"/>
          </a:xfrm>
        </p:spPr>
        <p:txBody>
          <a:bodyPr>
            <a:normAutofit/>
          </a:bodyPr>
          <a:lstStyle/>
          <a:p>
            <a:r>
              <a:rPr lang="en-US" sz="2800" dirty="0"/>
              <a:t>Classical Coagulation Cascade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876800" y="4267201"/>
            <a:ext cx="740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9801" y="838200"/>
            <a:ext cx="4014211" cy="132370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PK=</a:t>
            </a:r>
            <a:r>
              <a:rPr lang="en-US" sz="1600" dirty="0" err="1">
                <a:solidFill>
                  <a:srgbClr val="000000"/>
                </a:solidFill>
              </a:rPr>
              <a:t>Prekallikrein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K=</a:t>
            </a:r>
            <a:r>
              <a:rPr lang="en-US" sz="1600" dirty="0" err="1">
                <a:solidFill>
                  <a:srgbClr val="000000"/>
                </a:solidFill>
              </a:rPr>
              <a:t>Kallikrein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HMWK=High molecular weight </a:t>
            </a:r>
            <a:r>
              <a:rPr lang="en-US" sz="1600" dirty="0" err="1">
                <a:solidFill>
                  <a:srgbClr val="000000"/>
                </a:solidFill>
              </a:rPr>
              <a:t>kininogen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TF=Tissue factor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Ca</a:t>
            </a:r>
            <a:r>
              <a:rPr lang="en-US" sz="1600" dirty="0">
                <a:solidFill>
                  <a:srgbClr val="000000"/>
                </a:solidFill>
              </a:rPr>
              <a:t>++=Calcium</a:t>
            </a:r>
          </a:p>
        </p:txBody>
      </p:sp>
      <p:sp>
        <p:nvSpPr>
          <p:cNvPr id="72" name="Rectangle 71"/>
          <p:cNvSpPr/>
          <p:nvPr/>
        </p:nvSpPr>
        <p:spPr>
          <a:xfrm>
            <a:off x="-46559" y="6488668"/>
            <a:ext cx="2878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2382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36" grpId="0"/>
      <p:bldP spid="37" grpId="0"/>
      <p:bldP spid="58" grpId="0" animBg="1"/>
      <p:bldP spid="59" grpId="0"/>
      <p:bldP spid="60" grpId="0"/>
      <p:bldP spid="61" grpId="0"/>
      <p:bldP spid="62" grpId="0" animBg="1"/>
      <p:bldP spid="63" grpId="0"/>
      <p:bldP spid="64" grpId="0"/>
      <p:bldP spid="65" grpId="0"/>
      <p:bldP spid="67" grpId="0" animBg="1"/>
      <p:bldP spid="68" grpId="0"/>
      <p:bldP spid="69" grpId="0"/>
      <p:bldP spid="70" grpId="0"/>
      <p:bldP spid="95" grpId="0"/>
      <p:bldP spid="96" grpId="0"/>
      <p:bldP spid="97" grpId="0"/>
      <p:bldP spid="98" grpId="0"/>
      <p:bldP spid="99" grpId="0"/>
      <p:bldP spid="100" grpId="0" animBg="1"/>
      <p:bldP spid="101" grpId="0"/>
      <p:bldP spid="106" grpId="0"/>
      <p:bldP spid="109" grpId="0"/>
      <p:bldP spid="111" grpId="0"/>
      <p:bldP spid="113" grpId="0"/>
      <p:bldP spid="116" grpId="0"/>
      <p:bldP spid="118" grpId="0"/>
      <p:bldP spid="120" grpId="0"/>
      <p:bldP spid="125" grpId="0"/>
      <p:bldP spid="126" grpId="0"/>
      <p:bldP spid="131" grpId="0"/>
      <p:bldP spid="140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5032" y="1112976"/>
            <a:ext cx="69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9547" y="1061433"/>
            <a:ext cx="5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HMWK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5244" y="1983380"/>
            <a:ext cx="607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84354" y="1327010"/>
            <a:ext cx="68067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42171" y="1482308"/>
            <a:ext cx="0" cy="501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5032" y="1983725"/>
            <a:ext cx="69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XIIa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3" idx="1"/>
          </p:cNvCxnSpPr>
          <p:nvPr/>
        </p:nvCxnSpPr>
        <p:spPr>
          <a:xfrm>
            <a:off x="2596868" y="2168391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477948" y="1482309"/>
            <a:ext cx="0" cy="554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34898" y="2518207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4128" y="2518376"/>
            <a:ext cx="52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XIa</a:t>
            </a:r>
            <a:endParaRPr lang="en-US" dirty="0"/>
          </a:p>
        </p:txBody>
      </p:sp>
      <p:sp>
        <p:nvSpPr>
          <p:cNvPr id="58" name="U-Turn Arrow 57"/>
          <p:cNvSpPr/>
          <p:nvPr/>
        </p:nvSpPr>
        <p:spPr>
          <a:xfrm>
            <a:off x="3202804" y="2352712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6600" y="230892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137" name="Title 136"/>
          <p:cNvSpPr>
            <a:spLocks noGrp="1"/>
          </p:cNvSpPr>
          <p:nvPr>
            <p:ph type="title"/>
          </p:nvPr>
        </p:nvSpPr>
        <p:spPr>
          <a:xfrm>
            <a:off x="4267201" y="152401"/>
            <a:ext cx="4026739" cy="680785"/>
          </a:xfrm>
        </p:spPr>
        <p:txBody>
          <a:bodyPr>
            <a:normAutofit/>
          </a:bodyPr>
          <a:lstStyle/>
          <a:p>
            <a:r>
              <a:rPr lang="en-US" sz="2800" dirty="0"/>
              <a:t>Contact Activation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6287" y="1071105"/>
            <a:ext cx="47063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Components of the contact activation system:</a:t>
            </a:r>
          </a:p>
          <a:p>
            <a:r>
              <a:rPr lang="en-US" dirty="0"/>
              <a:t>High molecular weight </a:t>
            </a:r>
            <a:r>
              <a:rPr lang="en-US" dirty="0" err="1"/>
              <a:t>kininogen</a:t>
            </a:r>
            <a:endParaRPr lang="en-US" dirty="0"/>
          </a:p>
          <a:p>
            <a:r>
              <a:rPr lang="en-US" dirty="0" err="1"/>
              <a:t>Prekallikrein</a:t>
            </a:r>
            <a:endParaRPr lang="en-US" dirty="0"/>
          </a:p>
          <a:p>
            <a:r>
              <a:rPr lang="en-US" dirty="0"/>
              <a:t>Factor XII</a:t>
            </a:r>
          </a:p>
          <a:p>
            <a:r>
              <a:rPr lang="en-US" dirty="0"/>
              <a:t>Factor XI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400" y="3124201"/>
            <a:ext cx="4706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Among the contact factors, only FXI deficiency is associated with bleeding </a:t>
            </a:r>
            <a:r>
              <a:rPr lang="en-US" dirty="0"/>
              <a:t>(bleeding tendency is highly variable—some patients don’t bleed at all)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1325" y="3062521"/>
            <a:ext cx="5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11366" y="1112976"/>
            <a:ext cx="26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644127" y="3431853"/>
            <a:ext cx="0" cy="501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156219" y="3858618"/>
            <a:ext cx="115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C1 active</a:t>
            </a: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580091" y="4220548"/>
            <a:ext cx="0" cy="399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4700" y="4659077"/>
            <a:ext cx="245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Complement system</a:t>
            </a:r>
          </a:p>
        </p:txBody>
      </p:sp>
      <p:sp>
        <p:nvSpPr>
          <p:cNvPr id="77" name="U-Turn Arrow 76"/>
          <p:cNvSpPr/>
          <p:nvPr/>
        </p:nvSpPr>
        <p:spPr>
          <a:xfrm rot="5400000" flipV="1">
            <a:off x="-232537" y="3410831"/>
            <a:ext cx="4572964" cy="356961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142" y="5556630"/>
            <a:ext cx="203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Bradykinin</a:t>
            </a:r>
            <a:r>
              <a:rPr lang="en-US" dirty="0"/>
              <a:t>/</a:t>
            </a:r>
            <a:r>
              <a:rPr lang="en-US" dirty="0" err="1"/>
              <a:t>Kinin</a:t>
            </a:r>
            <a:r>
              <a:rPr lang="en-US" dirty="0"/>
              <a:t> (Inflammation)</a:t>
            </a:r>
          </a:p>
        </p:txBody>
      </p:sp>
      <p:sp>
        <p:nvSpPr>
          <p:cNvPr id="79" name="U-Turn Arrow 78"/>
          <p:cNvSpPr/>
          <p:nvPr/>
        </p:nvSpPr>
        <p:spPr>
          <a:xfrm rot="5400000">
            <a:off x="3308505" y="2751160"/>
            <a:ext cx="1404826" cy="322455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U-Turn Arrow 79"/>
          <p:cNvSpPr/>
          <p:nvPr/>
        </p:nvSpPr>
        <p:spPr>
          <a:xfrm rot="5400000" flipV="1">
            <a:off x="975239" y="2205986"/>
            <a:ext cx="2153625" cy="356961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351546" y="3062521"/>
            <a:ext cx="50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043961" y="3851215"/>
            <a:ext cx="115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C3 active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567078" y="3431853"/>
            <a:ext cx="0" cy="501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3638535" y="4220548"/>
            <a:ext cx="0" cy="3991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16287" y="4866814"/>
            <a:ext cx="4706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</a:t>
            </a:r>
            <a:r>
              <a:rPr lang="en-US" dirty="0" err="1"/>
              <a:t>XIIa</a:t>
            </a:r>
            <a:r>
              <a:rPr lang="en-US" dirty="0"/>
              <a:t> and </a:t>
            </a:r>
            <a:r>
              <a:rPr lang="en-US" dirty="0" err="1"/>
              <a:t>Kallikrein</a:t>
            </a:r>
            <a:r>
              <a:rPr lang="en-US" dirty="0"/>
              <a:t> are contact activation factors with interactions in the complement system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16287" y="1112976"/>
            <a:ext cx="4722946" cy="17064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486400" y="3124200"/>
            <a:ext cx="4722946" cy="129150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516287" y="4814446"/>
            <a:ext cx="4706374" cy="1033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532163"/>
            <a:ext cx="3156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253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75" grpId="0"/>
      <p:bldP spid="12" grpId="0"/>
      <p:bldP spid="77" grpId="0" animBg="1"/>
      <p:bldP spid="15" grpId="0"/>
      <p:bldP spid="79" grpId="0" animBg="1"/>
      <p:bldP spid="80" grpId="0" animBg="1"/>
      <p:bldP spid="81" grpId="0"/>
      <p:bldP spid="83" grpId="0"/>
      <p:bldP spid="21" grpId="0"/>
      <p:bldP spid="22" grpId="0" animBg="1"/>
      <p:bldP spid="87" grpId="0" animBg="1"/>
      <p:bldP spid="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3355077" y="3079336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73830" y="3079336"/>
            <a:ext cx="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IXa</a:t>
            </a:r>
            <a:endParaRPr lang="en-US" dirty="0"/>
          </a:p>
        </p:txBody>
      </p:sp>
      <p:sp>
        <p:nvSpPr>
          <p:cNvPr id="62" name="U-Turn Arrow 61"/>
          <p:cNvSpPr/>
          <p:nvPr/>
        </p:nvSpPr>
        <p:spPr>
          <a:xfrm>
            <a:off x="3538564" y="2924698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25168" y="2882264"/>
            <a:ext cx="642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45242" y="3589367"/>
            <a:ext cx="28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60595" y="3586431"/>
            <a:ext cx="59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Xa</a:t>
            </a:r>
            <a:endParaRPr lang="en-US" dirty="0"/>
          </a:p>
        </p:txBody>
      </p:sp>
      <p:sp>
        <p:nvSpPr>
          <p:cNvPr id="67" name="U-Turn Arrow 66"/>
          <p:cNvSpPr/>
          <p:nvPr/>
        </p:nvSpPr>
        <p:spPr>
          <a:xfrm>
            <a:off x="3888030" y="3430434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94285" y="3390428"/>
            <a:ext cx="653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80912" y="3390426"/>
            <a:ext cx="91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VIIIa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2234" y="3405023"/>
            <a:ext cx="60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VIII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043901" y="3611263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004578" y="3315095"/>
            <a:ext cx="969252" cy="311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135193" y="2230913"/>
            <a:ext cx="49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76906" y="2994875"/>
            <a:ext cx="67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VIIa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06614" y="2642634"/>
            <a:ext cx="47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TF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312039" y="2588999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565752" y="3944425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02337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Prothrombin (II)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413029" y="4576076"/>
            <a:ext cx="17472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107862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54612" y="4732220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001306" y="5099379"/>
            <a:ext cx="15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 (I)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486428" y="5284045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154592" y="5099379"/>
            <a:ext cx="92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7685271" y="4576077"/>
            <a:ext cx="793618" cy="3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401450" y="3998059"/>
            <a:ext cx="66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XIII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650828" y="4368795"/>
            <a:ext cx="0" cy="1148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01450" y="5468711"/>
            <a:ext cx="70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XIIIa</a:t>
            </a:r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7447148" y="5468712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523913" y="5896149"/>
            <a:ext cx="223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Cross-linked fibrin</a:t>
            </a:r>
          </a:p>
        </p:txBody>
      </p:sp>
      <p:cxnSp>
        <p:nvCxnSpPr>
          <p:cNvPr id="122" name="Straight Arrow Connector 121"/>
          <p:cNvCxnSpPr>
            <a:stCxn id="118" idx="1"/>
          </p:cNvCxnSpPr>
          <p:nvPr/>
        </p:nvCxnSpPr>
        <p:spPr>
          <a:xfrm flipH="1">
            <a:off x="7545793" y="5653377"/>
            <a:ext cx="8556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737866" y="3975335"/>
            <a:ext cx="3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219682" y="3974552"/>
            <a:ext cx="65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030021" y="4193916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2613549" y="3850797"/>
            <a:ext cx="1747046" cy="374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762110" y="3792800"/>
            <a:ext cx="1057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2134387" y="3668719"/>
            <a:ext cx="0" cy="1820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134387" y="3974553"/>
            <a:ext cx="0" cy="179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itle 136"/>
          <p:cNvSpPr>
            <a:spLocks noGrp="1"/>
          </p:cNvSpPr>
          <p:nvPr>
            <p:ph type="title"/>
          </p:nvPr>
        </p:nvSpPr>
        <p:spPr>
          <a:xfrm>
            <a:off x="4419601" y="304801"/>
            <a:ext cx="3874339" cy="680785"/>
          </a:xfrm>
        </p:spPr>
        <p:txBody>
          <a:bodyPr>
            <a:normAutofit/>
          </a:bodyPr>
          <a:lstStyle/>
          <a:p>
            <a:r>
              <a:rPr lang="en-US" sz="2800" dirty="0"/>
              <a:t>Physiologic Coagulation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76801" y="4267200"/>
            <a:ext cx="673335" cy="25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cxnSp>
        <p:nvCxnSpPr>
          <p:cNvPr id="73" name="Straight Arrow Connector 72"/>
          <p:cNvCxnSpPr>
            <a:stCxn id="96" idx="1"/>
          </p:cNvCxnSpPr>
          <p:nvPr/>
        </p:nvCxnSpPr>
        <p:spPr>
          <a:xfrm flipH="1" flipV="1">
            <a:off x="4143164" y="2966215"/>
            <a:ext cx="933743" cy="213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485941" y="3390426"/>
            <a:ext cx="649253" cy="67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6488668"/>
            <a:ext cx="3050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0296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1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0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  <p:bldP spid="63" grpId="0"/>
      <p:bldP spid="64" grpId="0"/>
      <p:bldP spid="65" grpId="0"/>
      <p:bldP spid="65" grpId="1"/>
      <p:bldP spid="65" grpId="2"/>
      <p:bldP spid="67" grpId="0" animBg="1"/>
      <p:bldP spid="68" grpId="0"/>
      <p:bldP spid="69" grpId="0"/>
      <p:bldP spid="70" grpId="0"/>
      <p:bldP spid="95" grpId="0"/>
      <p:bldP spid="96" grpId="0"/>
      <p:bldP spid="97" grpId="0"/>
      <p:bldP spid="106" grpId="0"/>
      <p:bldP spid="106" grpId="1"/>
      <p:bldP spid="106" grpId="2"/>
      <p:bldP spid="109" grpId="0"/>
      <p:bldP spid="109" grpId="1"/>
      <p:bldP spid="109" grpId="2"/>
      <p:bldP spid="109" grpId="3"/>
      <p:bldP spid="111" grpId="0"/>
      <p:bldP spid="113" grpId="0"/>
      <p:bldP spid="116" grpId="0"/>
      <p:bldP spid="118" grpId="0"/>
      <p:bldP spid="120" grpId="0"/>
      <p:bldP spid="125" grpId="0"/>
      <p:bldP spid="126" grpId="0"/>
      <p:bldP spid="13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034898" y="2518207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4128" y="2518376"/>
            <a:ext cx="52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XIa</a:t>
            </a:r>
            <a:endParaRPr lang="en-US" dirty="0"/>
          </a:p>
        </p:txBody>
      </p:sp>
      <p:sp>
        <p:nvSpPr>
          <p:cNvPr id="58" name="U-Turn Arrow 57"/>
          <p:cNvSpPr/>
          <p:nvPr/>
        </p:nvSpPr>
        <p:spPr>
          <a:xfrm>
            <a:off x="3202804" y="2352712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08826" y="2308920"/>
            <a:ext cx="653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55077" y="3079336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73830" y="3079336"/>
            <a:ext cx="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IXa</a:t>
            </a:r>
            <a:endParaRPr lang="en-US" dirty="0"/>
          </a:p>
        </p:txBody>
      </p:sp>
      <p:sp>
        <p:nvSpPr>
          <p:cNvPr id="62" name="U-Turn Arrow 61"/>
          <p:cNvSpPr/>
          <p:nvPr/>
        </p:nvSpPr>
        <p:spPr>
          <a:xfrm>
            <a:off x="3538564" y="2924698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25168" y="2882264"/>
            <a:ext cx="642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45242" y="3589367"/>
            <a:ext cx="28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60595" y="3586431"/>
            <a:ext cx="66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Xa</a:t>
            </a:r>
            <a:endParaRPr lang="en-US" dirty="0"/>
          </a:p>
        </p:txBody>
      </p:sp>
      <p:sp>
        <p:nvSpPr>
          <p:cNvPr id="67" name="U-Turn Arrow 66"/>
          <p:cNvSpPr/>
          <p:nvPr/>
        </p:nvSpPr>
        <p:spPr>
          <a:xfrm>
            <a:off x="3888030" y="3430434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94285" y="3390428"/>
            <a:ext cx="653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80912" y="3390426"/>
            <a:ext cx="91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VIIIa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2234" y="3405023"/>
            <a:ext cx="60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VIII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043901" y="3611263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004578" y="3315095"/>
            <a:ext cx="969252" cy="311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135193" y="2230913"/>
            <a:ext cx="49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76906" y="2994875"/>
            <a:ext cx="67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VIIa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06614" y="2642634"/>
            <a:ext cx="47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TF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312039" y="2588999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565752" y="3944425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02337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Prothrombin (II)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360595" y="4576076"/>
            <a:ext cx="17472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107862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54612" y="4732220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076906" y="5099379"/>
            <a:ext cx="15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 (I)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486428" y="5284045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154592" y="5099379"/>
            <a:ext cx="99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7607831" y="4576077"/>
            <a:ext cx="793618" cy="3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401450" y="3998059"/>
            <a:ext cx="74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XIII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650828" y="4368795"/>
            <a:ext cx="0" cy="1148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01450" y="5468711"/>
            <a:ext cx="70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XIIIa</a:t>
            </a:r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7447148" y="5468712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523913" y="5896149"/>
            <a:ext cx="2543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Cross-linked fibrin</a:t>
            </a:r>
          </a:p>
        </p:txBody>
      </p:sp>
      <p:cxnSp>
        <p:nvCxnSpPr>
          <p:cNvPr id="122" name="Straight Arrow Connector 121"/>
          <p:cNvCxnSpPr>
            <a:stCxn id="118" idx="1"/>
          </p:cNvCxnSpPr>
          <p:nvPr/>
        </p:nvCxnSpPr>
        <p:spPr>
          <a:xfrm flipH="1">
            <a:off x="7545793" y="5653377"/>
            <a:ext cx="8556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737866" y="3975335"/>
            <a:ext cx="3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219682" y="3974552"/>
            <a:ext cx="65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030021" y="4193916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2613549" y="3850797"/>
            <a:ext cx="1747046" cy="374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762110" y="3810000"/>
            <a:ext cx="981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2134387" y="3668719"/>
            <a:ext cx="0" cy="1820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134387" y="3974553"/>
            <a:ext cx="0" cy="179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itle 136"/>
          <p:cNvSpPr>
            <a:spLocks noGrp="1"/>
          </p:cNvSpPr>
          <p:nvPr>
            <p:ph type="title"/>
          </p:nvPr>
        </p:nvSpPr>
        <p:spPr>
          <a:xfrm>
            <a:off x="4191001" y="381001"/>
            <a:ext cx="4255339" cy="833185"/>
          </a:xfrm>
        </p:spPr>
        <p:txBody>
          <a:bodyPr>
            <a:normAutofit/>
          </a:bodyPr>
          <a:lstStyle/>
          <a:p>
            <a:r>
              <a:rPr lang="en-US" sz="2800" dirty="0"/>
              <a:t>Physiologic Coagulation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23958" y="2078086"/>
            <a:ext cx="1090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89265" y="4267201"/>
            <a:ext cx="749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4485941" y="3390426"/>
            <a:ext cx="649253" cy="67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143164" y="2966215"/>
            <a:ext cx="933743" cy="213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747" y="6488668"/>
            <a:ext cx="284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265420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034898" y="2518207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4128" y="2518376"/>
            <a:ext cx="52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XIa</a:t>
            </a:r>
            <a:endParaRPr lang="en-US" dirty="0"/>
          </a:p>
        </p:txBody>
      </p:sp>
      <p:sp>
        <p:nvSpPr>
          <p:cNvPr id="58" name="U-Turn Arrow 57"/>
          <p:cNvSpPr/>
          <p:nvPr/>
        </p:nvSpPr>
        <p:spPr>
          <a:xfrm>
            <a:off x="3202804" y="2352712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08826" y="2344580"/>
            <a:ext cx="653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55077" y="3079336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73830" y="3079336"/>
            <a:ext cx="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IXa</a:t>
            </a:r>
            <a:endParaRPr lang="en-US" dirty="0"/>
          </a:p>
        </p:txBody>
      </p:sp>
      <p:sp>
        <p:nvSpPr>
          <p:cNvPr id="62" name="U-Turn Arrow 61"/>
          <p:cNvSpPr/>
          <p:nvPr/>
        </p:nvSpPr>
        <p:spPr>
          <a:xfrm>
            <a:off x="3538564" y="2924698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25168" y="2882264"/>
            <a:ext cx="642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45242" y="3589367"/>
            <a:ext cx="28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60595" y="3586431"/>
            <a:ext cx="51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Xa</a:t>
            </a:r>
            <a:endParaRPr lang="en-US" dirty="0"/>
          </a:p>
        </p:txBody>
      </p:sp>
      <p:sp>
        <p:nvSpPr>
          <p:cNvPr id="67" name="U-Turn Arrow 66"/>
          <p:cNvSpPr/>
          <p:nvPr/>
        </p:nvSpPr>
        <p:spPr>
          <a:xfrm>
            <a:off x="3888030" y="3430434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94285" y="3429001"/>
            <a:ext cx="577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80913" y="3390426"/>
            <a:ext cx="78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VIIIa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2234" y="3405023"/>
            <a:ext cx="60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VIII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043901" y="3611263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004578" y="3315095"/>
            <a:ext cx="969252" cy="311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135193" y="2230913"/>
            <a:ext cx="49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76906" y="2994875"/>
            <a:ext cx="67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VIIa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06614" y="2642634"/>
            <a:ext cx="47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TF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312039" y="2588999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565752" y="3944425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02337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Prothrombin (II)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360595" y="4576076"/>
            <a:ext cx="17472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107862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54612" y="4732220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076906" y="5099379"/>
            <a:ext cx="15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 (I)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486428" y="5284045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154592" y="5099379"/>
            <a:ext cx="99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7716247" y="4576077"/>
            <a:ext cx="793618" cy="3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401450" y="3998059"/>
            <a:ext cx="66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XIII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650828" y="4368795"/>
            <a:ext cx="0" cy="1148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01450" y="5468711"/>
            <a:ext cx="70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XIIIa</a:t>
            </a:r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7447148" y="5468712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523913" y="5896149"/>
            <a:ext cx="269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Cross-linked fibrin</a:t>
            </a:r>
          </a:p>
        </p:txBody>
      </p:sp>
      <p:cxnSp>
        <p:nvCxnSpPr>
          <p:cNvPr id="122" name="Straight Arrow Connector 121"/>
          <p:cNvCxnSpPr>
            <a:stCxn id="118" idx="1"/>
          </p:cNvCxnSpPr>
          <p:nvPr/>
        </p:nvCxnSpPr>
        <p:spPr>
          <a:xfrm flipH="1">
            <a:off x="7545793" y="5653377"/>
            <a:ext cx="8556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737866" y="3975335"/>
            <a:ext cx="3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219682" y="3974552"/>
            <a:ext cx="65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2030021" y="4193916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2613549" y="3850797"/>
            <a:ext cx="1747046" cy="374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762110" y="3792800"/>
            <a:ext cx="10572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2134387" y="3668719"/>
            <a:ext cx="0" cy="1820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134387" y="3974553"/>
            <a:ext cx="0" cy="179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itle 136"/>
          <p:cNvSpPr>
            <a:spLocks noGrp="1"/>
          </p:cNvSpPr>
          <p:nvPr>
            <p:ph type="title"/>
          </p:nvPr>
        </p:nvSpPr>
        <p:spPr>
          <a:xfrm>
            <a:off x="4114801" y="381001"/>
            <a:ext cx="3874339" cy="604585"/>
          </a:xfrm>
        </p:spPr>
        <p:txBody>
          <a:bodyPr>
            <a:normAutofit/>
          </a:bodyPr>
          <a:lstStyle/>
          <a:p>
            <a:r>
              <a:rPr lang="en-US" sz="2800" dirty="0"/>
              <a:t>Physiologic Coagulation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23958" y="2078086"/>
            <a:ext cx="1090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889265" y="4267201"/>
            <a:ext cx="597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5242" y="6202572"/>
            <a:ext cx="69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TAFI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63709" y="6206664"/>
            <a:ext cx="86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TAFIa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400387" y="6401655"/>
            <a:ext cx="96332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436355" y="6096000"/>
            <a:ext cx="11262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077910" y="6401655"/>
            <a:ext cx="96332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143164" y="2966215"/>
            <a:ext cx="933743" cy="213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485941" y="3390426"/>
            <a:ext cx="649253" cy="67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082" y="6488668"/>
            <a:ext cx="284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8387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42202"/>
            <a:ext cx="8724412" cy="808038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Thrombin’s procoagulant/antifibrinolytic effects on coagulation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1674" y="3470912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Thrombin (</a:t>
            </a:r>
            <a:r>
              <a:rPr lang="en-US" b="1" dirty="0" err="1"/>
              <a:t>IIa</a:t>
            </a:r>
            <a:r>
              <a:rPr lang="en-US" b="1" dirty="0"/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185173" y="2358441"/>
            <a:ext cx="830607" cy="11038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76560" y="4540005"/>
            <a:ext cx="15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 (I)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35689" y="4540004"/>
            <a:ext cx="99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8150" y="2516474"/>
            <a:ext cx="81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7910" y="3352163"/>
            <a:ext cx="70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XIIIa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58994" y="4101140"/>
            <a:ext cx="69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TAFI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4470" y="4876261"/>
            <a:ext cx="86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TAFIa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1549" y="1953674"/>
            <a:ext cx="60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2153" y="1969314"/>
            <a:ext cx="78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VIIIa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957" y="2934361"/>
            <a:ext cx="3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4667" y="3853606"/>
            <a:ext cx="65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47273" y="1958834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3550" y="1959003"/>
            <a:ext cx="52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XIa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882953" y="2177023"/>
            <a:ext cx="468543" cy="1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852526" y="3658609"/>
            <a:ext cx="833000" cy="2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88782" y="3375235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336032" y="3099234"/>
            <a:ext cx="979042" cy="564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743948" y="2343324"/>
            <a:ext cx="648789" cy="1091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197556" y="2163122"/>
            <a:ext cx="468543" cy="14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89943" y="3800981"/>
            <a:ext cx="548" cy="784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309049" y="4733220"/>
            <a:ext cx="706877" cy="5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924007" y="3885382"/>
            <a:ext cx="1527150" cy="755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575895" y="2892670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606136" y="4464964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ight Brace 67"/>
          <p:cNvSpPr/>
          <p:nvPr/>
        </p:nvSpPr>
        <p:spPr>
          <a:xfrm>
            <a:off x="8116450" y="2675925"/>
            <a:ext cx="438489" cy="2449151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645660" y="3673727"/>
            <a:ext cx="160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Antifibrinolytic effect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92533"/>
            <a:ext cx="284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93247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68" grpId="0" animBg="1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49972" y="762000"/>
            <a:ext cx="7361580" cy="8080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Thrombin’s interaction with platelets and endothelial cells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20565" y="5004129"/>
            <a:ext cx="2071481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1218" y="5079720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5927" y="5005347"/>
            <a:ext cx="2071481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62662" y="5080937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3792044" y="5004129"/>
            <a:ext cx="662844" cy="453546"/>
          </a:xfrm>
          <a:prstGeom prst="leftBracket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5350632" y="5005347"/>
            <a:ext cx="662844" cy="453546"/>
          </a:xfrm>
          <a:prstGeom prst="leftBracket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2733625" y="4323811"/>
            <a:ext cx="665293" cy="347719"/>
          </a:xfrm>
          <a:prstGeom prst="borderCallout1">
            <a:avLst>
              <a:gd name="adj1" fmla="val 105709"/>
              <a:gd name="adj2" fmla="val 55304"/>
              <a:gd name="adj3" fmla="val 197956"/>
              <a:gd name="adj4" fmla="val 55501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1977" y="1375758"/>
            <a:ext cx="665293" cy="3326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1668" y="1360637"/>
            <a:ext cx="225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</a:t>
            </a:r>
            <a:r>
              <a:rPr lang="en-US" dirty="0" err="1"/>
              <a:t>Thrombomodulin</a:t>
            </a:r>
            <a:endParaRPr lang="en-US" dirty="0"/>
          </a:p>
        </p:txBody>
      </p:sp>
      <p:sp>
        <p:nvSpPr>
          <p:cNvPr id="14" name="Explosion 1 13"/>
          <p:cNvSpPr/>
          <p:nvPr/>
        </p:nvSpPr>
        <p:spPr>
          <a:xfrm>
            <a:off x="4321256" y="4913420"/>
            <a:ext cx="529210" cy="423310"/>
          </a:xfrm>
          <a:prstGeom prst="irregularSeal1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4670220" y="4914637"/>
            <a:ext cx="529210" cy="423310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4973823" y="4900736"/>
            <a:ext cx="529210" cy="423310"/>
          </a:xfrm>
          <a:prstGeom prst="irregularSeal1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1904414" y="1907331"/>
            <a:ext cx="529210" cy="423310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11449" y="1906113"/>
            <a:ext cx="225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--activated platelet</a:t>
            </a:r>
          </a:p>
        </p:txBody>
      </p:sp>
      <p:cxnSp>
        <p:nvCxnSpPr>
          <p:cNvPr id="24" name="Curved Connector 23"/>
          <p:cNvCxnSpPr/>
          <p:nvPr/>
        </p:nvCxnSpPr>
        <p:spPr>
          <a:xfrm flipV="1">
            <a:off x="4519016" y="4686648"/>
            <a:ext cx="951382" cy="227993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8209560" y="1815404"/>
            <a:ext cx="951382" cy="227993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86546" y="1710796"/>
            <a:ext cx="88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--fibrin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00645" y="3912149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18505" y="3924459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020219" y="3643314"/>
            <a:ext cx="692" cy="287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70994" y="3312027"/>
            <a:ext cx="123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Protein 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53934" y="3312675"/>
            <a:ext cx="161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Protein </a:t>
            </a:r>
            <a:r>
              <a:rPr lang="en-US" dirty="0" err="1"/>
              <a:t>Ca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817749" y="3532891"/>
            <a:ext cx="511725" cy="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092724" y="2708597"/>
            <a:ext cx="2071481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12655" y="2784188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935840" y="2709815"/>
            <a:ext cx="2071481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022441" y="2709815"/>
            <a:ext cx="2071481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717973" y="2785406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691852" y="2785405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677962" y="4081919"/>
            <a:ext cx="604812" cy="28724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31" idx="2"/>
          </p:cNvCxnSpPr>
          <p:nvPr/>
        </p:nvCxnSpPr>
        <p:spPr>
          <a:xfrm>
            <a:off x="6083841" y="4281482"/>
            <a:ext cx="354256" cy="2237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637920" y="4308693"/>
            <a:ext cx="1994681" cy="5001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933446" y="1482805"/>
            <a:ext cx="604812" cy="287246"/>
          </a:xfrm>
          <a:prstGeom prst="ellipse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463850" y="1408431"/>
            <a:ext cx="119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--platelet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4306135" y="4081918"/>
            <a:ext cx="849148" cy="120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4957409" y="4311976"/>
            <a:ext cx="564396" cy="125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684143" y="4202864"/>
            <a:ext cx="257044" cy="453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163008" y="1558394"/>
            <a:ext cx="849148" cy="120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8963183" y="1349176"/>
            <a:ext cx="149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--fibrinogen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4623662" y="3507426"/>
            <a:ext cx="876977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531026" y="3309351"/>
            <a:ext cx="178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</a:t>
            </a:r>
            <a:r>
              <a:rPr lang="en-US" dirty="0"/>
              <a:t> and </a:t>
            </a:r>
            <a:r>
              <a:rPr lang="en-US" dirty="0" err="1"/>
              <a:t>VIIIa</a:t>
            </a:r>
            <a:endParaRPr lang="en-US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5846500" y="3670041"/>
            <a:ext cx="684" cy="374016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4415569" y="1848076"/>
            <a:ext cx="1825965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050618" y="1923668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6152009" y="1845638"/>
            <a:ext cx="190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--endothelial cell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8268849" y="2329423"/>
            <a:ext cx="783446" cy="75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122252" y="2110643"/>
            <a:ext cx="107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--inhibits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781045" y="1330403"/>
            <a:ext cx="8452246" cy="11489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6684" y="6488668"/>
            <a:ext cx="2844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9225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31" grpId="0"/>
      <p:bldP spid="32" grpId="0"/>
      <p:bldP spid="37" grpId="0"/>
      <p:bldP spid="38" grpId="0"/>
      <p:bldP spid="51" grpId="0" animBg="1"/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546"/>
            <a:ext cx="8534400" cy="808038"/>
          </a:xfrm>
        </p:spPr>
        <p:txBody>
          <a:bodyPr/>
          <a:lstStyle/>
          <a:p>
            <a:pPr algn="ctr"/>
            <a:r>
              <a:rPr lang="en-US" sz="3600" dirty="0"/>
              <a:t>Fibrinogen structure and gene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62490" y="1935132"/>
            <a:ext cx="7696231" cy="347719"/>
          </a:xfrm>
          <a:prstGeom prst="round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FGA			FGB			FGG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7610" y="1466467"/>
            <a:ext cx="768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Chromosome 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66270" y="2418915"/>
            <a:ext cx="0" cy="5896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89121" y="2420133"/>
            <a:ext cx="0" cy="5896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617814" y="2421350"/>
            <a:ext cx="0" cy="5896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662842" y="3129471"/>
            <a:ext cx="1784195" cy="347719"/>
          </a:xfrm>
          <a:custGeom>
            <a:avLst/>
            <a:gdLst>
              <a:gd name="connsiteX0" fmla="*/ 0 w 1784195"/>
              <a:gd name="connsiteY0" fmla="*/ 0 h 347719"/>
              <a:gd name="connsiteX1" fmla="*/ 0 w 1784195"/>
              <a:gd name="connsiteY1" fmla="*/ 0 h 347719"/>
              <a:gd name="connsiteX2" fmla="*/ 181443 w 1784195"/>
              <a:gd name="connsiteY2" fmla="*/ 257010 h 347719"/>
              <a:gd name="connsiteX3" fmla="*/ 241925 w 1784195"/>
              <a:gd name="connsiteY3" fmla="*/ 287246 h 347719"/>
              <a:gd name="connsiteX4" fmla="*/ 332646 w 1784195"/>
              <a:gd name="connsiteY4" fmla="*/ 317483 h 347719"/>
              <a:gd name="connsiteX5" fmla="*/ 378007 w 1784195"/>
              <a:gd name="connsiteY5" fmla="*/ 347719 h 347719"/>
              <a:gd name="connsiteX6" fmla="*/ 816496 w 1784195"/>
              <a:gd name="connsiteY6" fmla="*/ 332601 h 347719"/>
              <a:gd name="connsiteX7" fmla="*/ 861857 w 1784195"/>
              <a:gd name="connsiteY7" fmla="*/ 302365 h 347719"/>
              <a:gd name="connsiteX8" fmla="*/ 922338 w 1784195"/>
              <a:gd name="connsiteY8" fmla="*/ 257010 h 347719"/>
              <a:gd name="connsiteX9" fmla="*/ 967699 w 1784195"/>
              <a:gd name="connsiteY9" fmla="*/ 226774 h 347719"/>
              <a:gd name="connsiteX10" fmla="*/ 1073541 w 1784195"/>
              <a:gd name="connsiteY10" fmla="*/ 151183 h 347719"/>
              <a:gd name="connsiteX11" fmla="*/ 1134022 w 1784195"/>
              <a:gd name="connsiteY11" fmla="*/ 60473 h 347719"/>
              <a:gd name="connsiteX12" fmla="*/ 1285225 w 1784195"/>
              <a:gd name="connsiteY12" fmla="*/ 15119 h 347719"/>
              <a:gd name="connsiteX13" fmla="*/ 1451548 w 1784195"/>
              <a:gd name="connsiteY13" fmla="*/ 30237 h 347719"/>
              <a:gd name="connsiteX14" fmla="*/ 1496909 w 1784195"/>
              <a:gd name="connsiteY14" fmla="*/ 60473 h 347719"/>
              <a:gd name="connsiteX15" fmla="*/ 1542270 w 1784195"/>
              <a:gd name="connsiteY15" fmla="*/ 75591 h 347719"/>
              <a:gd name="connsiteX16" fmla="*/ 1572511 w 1784195"/>
              <a:gd name="connsiteY16" fmla="*/ 120946 h 347719"/>
              <a:gd name="connsiteX17" fmla="*/ 1617872 w 1784195"/>
              <a:gd name="connsiteY17" fmla="*/ 166301 h 347719"/>
              <a:gd name="connsiteX18" fmla="*/ 1632992 w 1784195"/>
              <a:gd name="connsiteY18" fmla="*/ 211655 h 347719"/>
              <a:gd name="connsiteX19" fmla="*/ 1708593 w 1784195"/>
              <a:gd name="connsiteY19" fmla="*/ 287246 h 347719"/>
              <a:gd name="connsiteX20" fmla="*/ 1738834 w 1784195"/>
              <a:gd name="connsiteY20" fmla="*/ 317483 h 347719"/>
              <a:gd name="connsiteX21" fmla="*/ 1784195 w 1784195"/>
              <a:gd name="connsiteY21" fmla="*/ 347719 h 347719"/>
              <a:gd name="connsiteX22" fmla="*/ 1784195 w 1784195"/>
              <a:gd name="connsiteY22" fmla="*/ 347719 h 3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4195" h="347719">
                <a:moveTo>
                  <a:pt x="0" y="0"/>
                </a:moveTo>
                <a:lnTo>
                  <a:pt x="0" y="0"/>
                </a:lnTo>
                <a:cubicBezTo>
                  <a:pt x="26253" y="42000"/>
                  <a:pt x="142861" y="237722"/>
                  <a:pt x="181443" y="257010"/>
                </a:cubicBezTo>
                <a:cubicBezTo>
                  <a:pt x="201604" y="267089"/>
                  <a:pt x="220997" y="278876"/>
                  <a:pt x="241925" y="287246"/>
                </a:cubicBezTo>
                <a:cubicBezTo>
                  <a:pt x="271521" y="299083"/>
                  <a:pt x="306123" y="299803"/>
                  <a:pt x="332646" y="317483"/>
                </a:cubicBezTo>
                <a:lnTo>
                  <a:pt x="378007" y="347719"/>
                </a:lnTo>
                <a:cubicBezTo>
                  <a:pt x="524170" y="342680"/>
                  <a:pt x="670884" y="346250"/>
                  <a:pt x="816496" y="332601"/>
                </a:cubicBezTo>
                <a:cubicBezTo>
                  <a:pt x="834588" y="330905"/>
                  <a:pt x="847070" y="312926"/>
                  <a:pt x="861857" y="302365"/>
                </a:cubicBezTo>
                <a:cubicBezTo>
                  <a:pt x="882363" y="287720"/>
                  <a:pt x="901832" y="271655"/>
                  <a:pt x="922338" y="257010"/>
                </a:cubicBezTo>
                <a:cubicBezTo>
                  <a:pt x="937125" y="246449"/>
                  <a:pt x="952912" y="237335"/>
                  <a:pt x="967699" y="226774"/>
                </a:cubicBezTo>
                <a:cubicBezTo>
                  <a:pt x="1098982" y="133013"/>
                  <a:pt x="966639" y="222440"/>
                  <a:pt x="1073541" y="151183"/>
                </a:cubicBezTo>
                <a:cubicBezTo>
                  <a:pt x="1093701" y="120946"/>
                  <a:pt x="1099545" y="71964"/>
                  <a:pt x="1134022" y="60473"/>
                </a:cubicBezTo>
                <a:cubicBezTo>
                  <a:pt x="1244459" y="23667"/>
                  <a:pt x="1193819" y="37967"/>
                  <a:pt x="1285225" y="15119"/>
                </a:cubicBezTo>
                <a:cubicBezTo>
                  <a:pt x="1340666" y="20158"/>
                  <a:pt x="1397114" y="18574"/>
                  <a:pt x="1451548" y="30237"/>
                </a:cubicBezTo>
                <a:cubicBezTo>
                  <a:pt x="1469316" y="34044"/>
                  <a:pt x="1480655" y="52347"/>
                  <a:pt x="1496909" y="60473"/>
                </a:cubicBezTo>
                <a:cubicBezTo>
                  <a:pt x="1511165" y="67600"/>
                  <a:pt x="1527150" y="70552"/>
                  <a:pt x="1542270" y="75591"/>
                </a:cubicBezTo>
                <a:cubicBezTo>
                  <a:pt x="1552350" y="90709"/>
                  <a:pt x="1560877" y="106988"/>
                  <a:pt x="1572511" y="120946"/>
                </a:cubicBezTo>
                <a:cubicBezTo>
                  <a:pt x="1586201" y="137371"/>
                  <a:pt x="1606010" y="148511"/>
                  <a:pt x="1617872" y="166301"/>
                </a:cubicBezTo>
                <a:cubicBezTo>
                  <a:pt x="1626713" y="179560"/>
                  <a:pt x="1623430" y="198907"/>
                  <a:pt x="1632992" y="211655"/>
                </a:cubicBezTo>
                <a:cubicBezTo>
                  <a:pt x="1654376" y="240163"/>
                  <a:pt x="1683393" y="262049"/>
                  <a:pt x="1708593" y="287246"/>
                </a:cubicBezTo>
                <a:cubicBezTo>
                  <a:pt x="1718673" y="297325"/>
                  <a:pt x="1726973" y="309577"/>
                  <a:pt x="1738834" y="317483"/>
                </a:cubicBezTo>
                <a:lnTo>
                  <a:pt x="1784195" y="347719"/>
                </a:lnTo>
                <a:lnTo>
                  <a:pt x="1784195" y="347719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977611" y="3250417"/>
            <a:ext cx="2116841" cy="468665"/>
          </a:xfrm>
          <a:custGeom>
            <a:avLst/>
            <a:gdLst>
              <a:gd name="connsiteX0" fmla="*/ 0 w 2116841"/>
              <a:gd name="connsiteY0" fmla="*/ 120946 h 468665"/>
              <a:gd name="connsiteX1" fmla="*/ 0 w 2116841"/>
              <a:gd name="connsiteY1" fmla="*/ 120946 h 468665"/>
              <a:gd name="connsiteX2" fmla="*/ 226804 w 2116841"/>
              <a:gd name="connsiteY2" fmla="*/ 15119 h 468665"/>
              <a:gd name="connsiteX3" fmla="*/ 302405 w 2116841"/>
              <a:gd name="connsiteY3" fmla="*/ 0 h 468665"/>
              <a:gd name="connsiteX4" fmla="*/ 952578 w 2116841"/>
              <a:gd name="connsiteY4" fmla="*/ 15119 h 468665"/>
              <a:gd name="connsiteX5" fmla="*/ 1043300 w 2116841"/>
              <a:gd name="connsiteY5" fmla="*/ 60473 h 468665"/>
              <a:gd name="connsiteX6" fmla="*/ 1149142 w 2116841"/>
              <a:gd name="connsiteY6" fmla="*/ 120946 h 468665"/>
              <a:gd name="connsiteX7" fmla="*/ 1179383 w 2116841"/>
              <a:gd name="connsiteY7" fmla="*/ 151183 h 468665"/>
              <a:gd name="connsiteX8" fmla="*/ 1239864 w 2116841"/>
              <a:gd name="connsiteY8" fmla="*/ 166301 h 468665"/>
              <a:gd name="connsiteX9" fmla="*/ 1285225 w 2116841"/>
              <a:gd name="connsiteY9" fmla="*/ 181419 h 468665"/>
              <a:gd name="connsiteX10" fmla="*/ 1330586 w 2116841"/>
              <a:gd name="connsiteY10" fmla="*/ 211655 h 468665"/>
              <a:gd name="connsiteX11" fmla="*/ 1436428 w 2116841"/>
              <a:gd name="connsiteY11" fmla="*/ 241892 h 468665"/>
              <a:gd name="connsiteX12" fmla="*/ 1572510 w 2116841"/>
              <a:gd name="connsiteY12" fmla="*/ 302365 h 468665"/>
              <a:gd name="connsiteX13" fmla="*/ 1617871 w 2116841"/>
              <a:gd name="connsiteY13" fmla="*/ 317483 h 468665"/>
              <a:gd name="connsiteX14" fmla="*/ 1663232 w 2116841"/>
              <a:gd name="connsiteY14" fmla="*/ 332601 h 468665"/>
              <a:gd name="connsiteX15" fmla="*/ 1753954 w 2116841"/>
              <a:gd name="connsiteY15" fmla="*/ 393074 h 468665"/>
              <a:gd name="connsiteX16" fmla="*/ 1784195 w 2116841"/>
              <a:gd name="connsiteY16" fmla="*/ 438429 h 468665"/>
              <a:gd name="connsiteX17" fmla="*/ 1874916 w 2116841"/>
              <a:gd name="connsiteY17" fmla="*/ 468665 h 468665"/>
              <a:gd name="connsiteX18" fmla="*/ 2041240 w 2116841"/>
              <a:gd name="connsiteY18" fmla="*/ 453547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21" fmla="*/ 2116841 w 2116841"/>
              <a:gd name="connsiteY21" fmla="*/ 438429 h 46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16841" h="468665">
                <a:moveTo>
                  <a:pt x="0" y="120946"/>
                </a:moveTo>
                <a:lnTo>
                  <a:pt x="0" y="120946"/>
                </a:lnTo>
                <a:cubicBezTo>
                  <a:pt x="42696" y="99601"/>
                  <a:pt x="162841" y="34306"/>
                  <a:pt x="226804" y="15119"/>
                </a:cubicBezTo>
                <a:cubicBezTo>
                  <a:pt x="251420" y="7735"/>
                  <a:pt x="277205" y="5040"/>
                  <a:pt x="302405" y="0"/>
                </a:cubicBezTo>
                <a:cubicBezTo>
                  <a:pt x="519129" y="5040"/>
                  <a:pt x="736000" y="5704"/>
                  <a:pt x="952578" y="15119"/>
                </a:cubicBezTo>
                <a:cubicBezTo>
                  <a:pt x="990084" y="16750"/>
                  <a:pt x="1013288" y="43325"/>
                  <a:pt x="1043300" y="60473"/>
                </a:cubicBezTo>
                <a:cubicBezTo>
                  <a:pt x="1097617" y="91507"/>
                  <a:pt x="1103100" y="84117"/>
                  <a:pt x="1149142" y="120946"/>
                </a:cubicBezTo>
                <a:cubicBezTo>
                  <a:pt x="1160274" y="129850"/>
                  <a:pt x="1166633" y="144809"/>
                  <a:pt x="1179383" y="151183"/>
                </a:cubicBezTo>
                <a:cubicBezTo>
                  <a:pt x="1197970" y="160475"/>
                  <a:pt x="1219883" y="160593"/>
                  <a:pt x="1239864" y="166301"/>
                </a:cubicBezTo>
                <a:cubicBezTo>
                  <a:pt x="1255189" y="170679"/>
                  <a:pt x="1270969" y="174292"/>
                  <a:pt x="1285225" y="181419"/>
                </a:cubicBezTo>
                <a:cubicBezTo>
                  <a:pt x="1301479" y="189545"/>
                  <a:pt x="1314332" y="203529"/>
                  <a:pt x="1330586" y="211655"/>
                </a:cubicBezTo>
                <a:cubicBezTo>
                  <a:pt x="1352282" y="222502"/>
                  <a:pt x="1417044" y="237047"/>
                  <a:pt x="1436428" y="241892"/>
                </a:cubicBezTo>
                <a:cubicBezTo>
                  <a:pt x="1508312" y="289807"/>
                  <a:pt x="1464551" y="266383"/>
                  <a:pt x="1572510" y="302365"/>
                </a:cubicBezTo>
                <a:lnTo>
                  <a:pt x="1617871" y="317483"/>
                </a:lnTo>
                <a:lnTo>
                  <a:pt x="1663232" y="332601"/>
                </a:lnTo>
                <a:cubicBezTo>
                  <a:pt x="1693473" y="352759"/>
                  <a:pt x="1733792" y="362836"/>
                  <a:pt x="1753954" y="393074"/>
                </a:cubicBezTo>
                <a:cubicBezTo>
                  <a:pt x="1764034" y="408192"/>
                  <a:pt x="1768786" y="428799"/>
                  <a:pt x="1784195" y="438429"/>
                </a:cubicBezTo>
                <a:cubicBezTo>
                  <a:pt x="1811227" y="455321"/>
                  <a:pt x="1874916" y="468665"/>
                  <a:pt x="1874916" y="468665"/>
                </a:cubicBezTo>
                <a:cubicBezTo>
                  <a:pt x="1930357" y="463626"/>
                  <a:pt x="1986129" y="461419"/>
                  <a:pt x="2041240" y="453547"/>
                </a:cubicBezTo>
                <a:cubicBezTo>
                  <a:pt x="2169396" y="435242"/>
                  <a:pt x="2024347" y="438429"/>
                  <a:pt x="2116841" y="438429"/>
                </a:cubicBezTo>
                <a:lnTo>
                  <a:pt x="2116841" y="438429"/>
                </a:lnTo>
                <a:lnTo>
                  <a:pt x="2116841" y="438429"/>
                </a:lnTo>
              </a:path>
            </a:pathLst>
          </a:cu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759744" y="3114353"/>
            <a:ext cx="1844676" cy="362837"/>
          </a:xfrm>
          <a:custGeom>
            <a:avLst/>
            <a:gdLst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17" fmla="*/ 1844676 w 1844676"/>
              <a:gd name="connsiteY17" fmla="*/ 0 h 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44676" h="362837">
                <a:moveTo>
                  <a:pt x="0" y="181419"/>
                </a:moveTo>
                <a:lnTo>
                  <a:pt x="0" y="181419"/>
                </a:lnTo>
                <a:cubicBezTo>
                  <a:pt x="206644" y="191498"/>
                  <a:pt x="414355" y="188385"/>
                  <a:pt x="619932" y="211655"/>
                </a:cubicBezTo>
                <a:cubicBezTo>
                  <a:pt x="683279" y="218825"/>
                  <a:pt x="740524" y="253115"/>
                  <a:pt x="801375" y="272128"/>
                </a:cubicBezTo>
                <a:cubicBezTo>
                  <a:pt x="821210" y="278326"/>
                  <a:pt x="841696" y="282207"/>
                  <a:pt x="861857" y="287246"/>
                </a:cubicBezTo>
                <a:cubicBezTo>
                  <a:pt x="969652" y="341137"/>
                  <a:pt x="875616" y="302093"/>
                  <a:pt x="1028180" y="332601"/>
                </a:cubicBezTo>
                <a:cubicBezTo>
                  <a:pt x="1043809" y="335726"/>
                  <a:pt x="1058079" y="343854"/>
                  <a:pt x="1073541" y="347719"/>
                </a:cubicBezTo>
                <a:cubicBezTo>
                  <a:pt x="1098473" y="353951"/>
                  <a:pt x="1123942" y="357798"/>
                  <a:pt x="1149142" y="362837"/>
                </a:cubicBezTo>
                <a:cubicBezTo>
                  <a:pt x="1179383" y="357798"/>
                  <a:pt x="1209887" y="354142"/>
                  <a:pt x="1239864" y="347719"/>
                </a:cubicBezTo>
                <a:cubicBezTo>
                  <a:pt x="1280503" y="339012"/>
                  <a:pt x="1360826" y="317483"/>
                  <a:pt x="1360826" y="317483"/>
                </a:cubicBezTo>
                <a:cubicBezTo>
                  <a:pt x="1375946" y="307404"/>
                  <a:pt x="1392226" y="298878"/>
                  <a:pt x="1406187" y="287246"/>
                </a:cubicBezTo>
                <a:cubicBezTo>
                  <a:pt x="1422614" y="273559"/>
                  <a:pt x="1432856" y="252275"/>
                  <a:pt x="1451548" y="241892"/>
                </a:cubicBezTo>
                <a:cubicBezTo>
                  <a:pt x="1479414" y="226413"/>
                  <a:pt x="1542270" y="211655"/>
                  <a:pt x="1542270" y="211655"/>
                </a:cubicBezTo>
                <a:cubicBezTo>
                  <a:pt x="1562430" y="191497"/>
                  <a:pt x="1579551" y="167751"/>
                  <a:pt x="1602751" y="151182"/>
                </a:cubicBezTo>
                <a:cubicBezTo>
                  <a:pt x="1625408" y="135001"/>
                  <a:pt x="1732010" y="122083"/>
                  <a:pt x="1738834" y="120946"/>
                </a:cubicBezTo>
                <a:cubicBezTo>
                  <a:pt x="1748914" y="95749"/>
                  <a:pt x="1753300" y="67438"/>
                  <a:pt x="1769075" y="45355"/>
                </a:cubicBezTo>
                <a:cubicBezTo>
                  <a:pt x="1779214" y="31163"/>
                  <a:pt x="1825841" y="9416"/>
                  <a:pt x="1844676" y="0"/>
                </a:cubicBezTo>
                <a:lnTo>
                  <a:pt x="1844676" y="0"/>
                </a:lnTo>
              </a:path>
            </a:pathLst>
          </a:custGeom>
          <a:ln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67300" y="2917814"/>
            <a:ext cx="1481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Aα chain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2870" y="2948051"/>
            <a:ext cx="1663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Bβ chain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29164" y="2932933"/>
            <a:ext cx="170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γ</a:t>
            </a:r>
            <a:r>
              <a:rPr lang="en-US" dirty="0"/>
              <a:t> chain</a:t>
            </a:r>
          </a:p>
        </p:txBody>
      </p:sp>
      <p:sp>
        <p:nvSpPr>
          <p:cNvPr id="24" name="Freeform 23"/>
          <p:cNvSpPr/>
          <p:nvPr/>
        </p:nvSpPr>
        <p:spPr>
          <a:xfrm rot="19845329">
            <a:off x="3264033" y="4400619"/>
            <a:ext cx="2116841" cy="468665"/>
          </a:xfrm>
          <a:custGeom>
            <a:avLst/>
            <a:gdLst>
              <a:gd name="connsiteX0" fmla="*/ 0 w 2116841"/>
              <a:gd name="connsiteY0" fmla="*/ 120946 h 468665"/>
              <a:gd name="connsiteX1" fmla="*/ 0 w 2116841"/>
              <a:gd name="connsiteY1" fmla="*/ 120946 h 468665"/>
              <a:gd name="connsiteX2" fmla="*/ 226804 w 2116841"/>
              <a:gd name="connsiteY2" fmla="*/ 15119 h 468665"/>
              <a:gd name="connsiteX3" fmla="*/ 302405 w 2116841"/>
              <a:gd name="connsiteY3" fmla="*/ 0 h 468665"/>
              <a:gd name="connsiteX4" fmla="*/ 952578 w 2116841"/>
              <a:gd name="connsiteY4" fmla="*/ 15119 h 468665"/>
              <a:gd name="connsiteX5" fmla="*/ 1043300 w 2116841"/>
              <a:gd name="connsiteY5" fmla="*/ 60473 h 468665"/>
              <a:gd name="connsiteX6" fmla="*/ 1149142 w 2116841"/>
              <a:gd name="connsiteY6" fmla="*/ 120946 h 468665"/>
              <a:gd name="connsiteX7" fmla="*/ 1179383 w 2116841"/>
              <a:gd name="connsiteY7" fmla="*/ 151183 h 468665"/>
              <a:gd name="connsiteX8" fmla="*/ 1239864 w 2116841"/>
              <a:gd name="connsiteY8" fmla="*/ 166301 h 468665"/>
              <a:gd name="connsiteX9" fmla="*/ 1285225 w 2116841"/>
              <a:gd name="connsiteY9" fmla="*/ 181419 h 468665"/>
              <a:gd name="connsiteX10" fmla="*/ 1330586 w 2116841"/>
              <a:gd name="connsiteY10" fmla="*/ 211655 h 468665"/>
              <a:gd name="connsiteX11" fmla="*/ 1436428 w 2116841"/>
              <a:gd name="connsiteY11" fmla="*/ 241892 h 468665"/>
              <a:gd name="connsiteX12" fmla="*/ 1572510 w 2116841"/>
              <a:gd name="connsiteY12" fmla="*/ 302365 h 468665"/>
              <a:gd name="connsiteX13" fmla="*/ 1617871 w 2116841"/>
              <a:gd name="connsiteY13" fmla="*/ 317483 h 468665"/>
              <a:gd name="connsiteX14" fmla="*/ 1663232 w 2116841"/>
              <a:gd name="connsiteY14" fmla="*/ 332601 h 468665"/>
              <a:gd name="connsiteX15" fmla="*/ 1753954 w 2116841"/>
              <a:gd name="connsiteY15" fmla="*/ 393074 h 468665"/>
              <a:gd name="connsiteX16" fmla="*/ 1784195 w 2116841"/>
              <a:gd name="connsiteY16" fmla="*/ 438429 h 468665"/>
              <a:gd name="connsiteX17" fmla="*/ 1874916 w 2116841"/>
              <a:gd name="connsiteY17" fmla="*/ 468665 h 468665"/>
              <a:gd name="connsiteX18" fmla="*/ 2041240 w 2116841"/>
              <a:gd name="connsiteY18" fmla="*/ 453547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21" fmla="*/ 2116841 w 2116841"/>
              <a:gd name="connsiteY21" fmla="*/ 438429 h 46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16841" h="468665">
                <a:moveTo>
                  <a:pt x="0" y="120946"/>
                </a:moveTo>
                <a:lnTo>
                  <a:pt x="0" y="120946"/>
                </a:lnTo>
                <a:cubicBezTo>
                  <a:pt x="42696" y="99601"/>
                  <a:pt x="162841" y="34306"/>
                  <a:pt x="226804" y="15119"/>
                </a:cubicBezTo>
                <a:cubicBezTo>
                  <a:pt x="251420" y="7735"/>
                  <a:pt x="277205" y="5040"/>
                  <a:pt x="302405" y="0"/>
                </a:cubicBezTo>
                <a:cubicBezTo>
                  <a:pt x="519129" y="5040"/>
                  <a:pt x="736000" y="5704"/>
                  <a:pt x="952578" y="15119"/>
                </a:cubicBezTo>
                <a:cubicBezTo>
                  <a:pt x="990084" y="16750"/>
                  <a:pt x="1013288" y="43325"/>
                  <a:pt x="1043300" y="60473"/>
                </a:cubicBezTo>
                <a:cubicBezTo>
                  <a:pt x="1097617" y="91507"/>
                  <a:pt x="1103100" y="84117"/>
                  <a:pt x="1149142" y="120946"/>
                </a:cubicBezTo>
                <a:cubicBezTo>
                  <a:pt x="1160274" y="129850"/>
                  <a:pt x="1166633" y="144809"/>
                  <a:pt x="1179383" y="151183"/>
                </a:cubicBezTo>
                <a:cubicBezTo>
                  <a:pt x="1197970" y="160475"/>
                  <a:pt x="1219883" y="160593"/>
                  <a:pt x="1239864" y="166301"/>
                </a:cubicBezTo>
                <a:cubicBezTo>
                  <a:pt x="1255189" y="170679"/>
                  <a:pt x="1270969" y="174292"/>
                  <a:pt x="1285225" y="181419"/>
                </a:cubicBezTo>
                <a:cubicBezTo>
                  <a:pt x="1301479" y="189545"/>
                  <a:pt x="1314332" y="203529"/>
                  <a:pt x="1330586" y="211655"/>
                </a:cubicBezTo>
                <a:cubicBezTo>
                  <a:pt x="1352282" y="222502"/>
                  <a:pt x="1417044" y="237047"/>
                  <a:pt x="1436428" y="241892"/>
                </a:cubicBezTo>
                <a:cubicBezTo>
                  <a:pt x="1508312" y="289807"/>
                  <a:pt x="1464551" y="266383"/>
                  <a:pt x="1572510" y="302365"/>
                </a:cubicBezTo>
                <a:lnTo>
                  <a:pt x="1617871" y="317483"/>
                </a:lnTo>
                <a:lnTo>
                  <a:pt x="1663232" y="332601"/>
                </a:lnTo>
                <a:cubicBezTo>
                  <a:pt x="1693473" y="352759"/>
                  <a:pt x="1733792" y="362836"/>
                  <a:pt x="1753954" y="393074"/>
                </a:cubicBezTo>
                <a:cubicBezTo>
                  <a:pt x="1764034" y="408192"/>
                  <a:pt x="1768786" y="428799"/>
                  <a:pt x="1784195" y="438429"/>
                </a:cubicBezTo>
                <a:cubicBezTo>
                  <a:pt x="1811227" y="455321"/>
                  <a:pt x="1874916" y="468665"/>
                  <a:pt x="1874916" y="468665"/>
                </a:cubicBezTo>
                <a:cubicBezTo>
                  <a:pt x="1930357" y="463626"/>
                  <a:pt x="1986129" y="461419"/>
                  <a:pt x="2041240" y="453547"/>
                </a:cubicBezTo>
                <a:cubicBezTo>
                  <a:pt x="2169396" y="435242"/>
                  <a:pt x="2024347" y="438429"/>
                  <a:pt x="2116841" y="438429"/>
                </a:cubicBezTo>
                <a:lnTo>
                  <a:pt x="2116841" y="438429"/>
                </a:lnTo>
                <a:lnTo>
                  <a:pt x="2116841" y="438429"/>
                </a:lnTo>
              </a:path>
            </a:pathLst>
          </a:cu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94272" y="4551801"/>
            <a:ext cx="1844676" cy="362837"/>
          </a:xfrm>
          <a:custGeom>
            <a:avLst/>
            <a:gdLst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17" fmla="*/ 1844676 w 1844676"/>
              <a:gd name="connsiteY17" fmla="*/ 0 h 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44676" h="362837">
                <a:moveTo>
                  <a:pt x="0" y="181419"/>
                </a:moveTo>
                <a:lnTo>
                  <a:pt x="0" y="181419"/>
                </a:lnTo>
                <a:cubicBezTo>
                  <a:pt x="206644" y="191498"/>
                  <a:pt x="414355" y="188385"/>
                  <a:pt x="619932" y="211655"/>
                </a:cubicBezTo>
                <a:cubicBezTo>
                  <a:pt x="683279" y="218825"/>
                  <a:pt x="740524" y="253115"/>
                  <a:pt x="801375" y="272128"/>
                </a:cubicBezTo>
                <a:cubicBezTo>
                  <a:pt x="821210" y="278326"/>
                  <a:pt x="841696" y="282207"/>
                  <a:pt x="861857" y="287246"/>
                </a:cubicBezTo>
                <a:cubicBezTo>
                  <a:pt x="969652" y="341137"/>
                  <a:pt x="875616" y="302093"/>
                  <a:pt x="1028180" y="332601"/>
                </a:cubicBezTo>
                <a:cubicBezTo>
                  <a:pt x="1043809" y="335726"/>
                  <a:pt x="1058079" y="343854"/>
                  <a:pt x="1073541" y="347719"/>
                </a:cubicBezTo>
                <a:cubicBezTo>
                  <a:pt x="1098473" y="353951"/>
                  <a:pt x="1123942" y="357798"/>
                  <a:pt x="1149142" y="362837"/>
                </a:cubicBezTo>
                <a:cubicBezTo>
                  <a:pt x="1179383" y="357798"/>
                  <a:pt x="1209887" y="354142"/>
                  <a:pt x="1239864" y="347719"/>
                </a:cubicBezTo>
                <a:cubicBezTo>
                  <a:pt x="1280503" y="339012"/>
                  <a:pt x="1360826" y="317483"/>
                  <a:pt x="1360826" y="317483"/>
                </a:cubicBezTo>
                <a:cubicBezTo>
                  <a:pt x="1375946" y="307404"/>
                  <a:pt x="1392226" y="298878"/>
                  <a:pt x="1406187" y="287246"/>
                </a:cubicBezTo>
                <a:cubicBezTo>
                  <a:pt x="1422614" y="273559"/>
                  <a:pt x="1432856" y="252275"/>
                  <a:pt x="1451548" y="241892"/>
                </a:cubicBezTo>
                <a:cubicBezTo>
                  <a:pt x="1479414" y="226413"/>
                  <a:pt x="1542270" y="211655"/>
                  <a:pt x="1542270" y="211655"/>
                </a:cubicBezTo>
                <a:cubicBezTo>
                  <a:pt x="1562430" y="191497"/>
                  <a:pt x="1579551" y="167751"/>
                  <a:pt x="1602751" y="151182"/>
                </a:cubicBezTo>
                <a:cubicBezTo>
                  <a:pt x="1625408" y="135001"/>
                  <a:pt x="1732010" y="122083"/>
                  <a:pt x="1738834" y="120946"/>
                </a:cubicBezTo>
                <a:cubicBezTo>
                  <a:pt x="1748914" y="95749"/>
                  <a:pt x="1753300" y="67438"/>
                  <a:pt x="1769075" y="45355"/>
                </a:cubicBezTo>
                <a:cubicBezTo>
                  <a:pt x="1779214" y="31163"/>
                  <a:pt x="1825841" y="9416"/>
                  <a:pt x="1844676" y="0"/>
                </a:cubicBezTo>
                <a:lnTo>
                  <a:pt x="1844676" y="0"/>
                </a:lnTo>
              </a:path>
            </a:pathLst>
          </a:custGeom>
          <a:ln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702521" y="4733219"/>
            <a:ext cx="1784195" cy="347719"/>
          </a:xfrm>
          <a:custGeom>
            <a:avLst/>
            <a:gdLst>
              <a:gd name="connsiteX0" fmla="*/ 0 w 1784195"/>
              <a:gd name="connsiteY0" fmla="*/ 0 h 347719"/>
              <a:gd name="connsiteX1" fmla="*/ 0 w 1784195"/>
              <a:gd name="connsiteY1" fmla="*/ 0 h 347719"/>
              <a:gd name="connsiteX2" fmla="*/ 181443 w 1784195"/>
              <a:gd name="connsiteY2" fmla="*/ 257010 h 347719"/>
              <a:gd name="connsiteX3" fmla="*/ 241925 w 1784195"/>
              <a:gd name="connsiteY3" fmla="*/ 287246 h 347719"/>
              <a:gd name="connsiteX4" fmla="*/ 332646 w 1784195"/>
              <a:gd name="connsiteY4" fmla="*/ 317483 h 347719"/>
              <a:gd name="connsiteX5" fmla="*/ 378007 w 1784195"/>
              <a:gd name="connsiteY5" fmla="*/ 347719 h 347719"/>
              <a:gd name="connsiteX6" fmla="*/ 816496 w 1784195"/>
              <a:gd name="connsiteY6" fmla="*/ 332601 h 347719"/>
              <a:gd name="connsiteX7" fmla="*/ 861857 w 1784195"/>
              <a:gd name="connsiteY7" fmla="*/ 302365 h 347719"/>
              <a:gd name="connsiteX8" fmla="*/ 922338 w 1784195"/>
              <a:gd name="connsiteY8" fmla="*/ 257010 h 347719"/>
              <a:gd name="connsiteX9" fmla="*/ 967699 w 1784195"/>
              <a:gd name="connsiteY9" fmla="*/ 226774 h 347719"/>
              <a:gd name="connsiteX10" fmla="*/ 1073541 w 1784195"/>
              <a:gd name="connsiteY10" fmla="*/ 151183 h 347719"/>
              <a:gd name="connsiteX11" fmla="*/ 1134022 w 1784195"/>
              <a:gd name="connsiteY11" fmla="*/ 60473 h 347719"/>
              <a:gd name="connsiteX12" fmla="*/ 1285225 w 1784195"/>
              <a:gd name="connsiteY12" fmla="*/ 15119 h 347719"/>
              <a:gd name="connsiteX13" fmla="*/ 1451548 w 1784195"/>
              <a:gd name="connsiteY13" fmla="*/ 30237 h 347719"/>
              <a:gd name="connsiteX14" fmla="*/ 1496909 w 1784195"/>
              <a:gd name="connsiteY14" fmla="*/ 60473 h 347719"/>
              <a:gd name="connsiteX15" fmla="*/ 1542270 w 1784195"/>
              <a:gd name="connsiteY15" fmla="*/ 75591 h 347719"/>
              <a:gd name="connsiteX16" fmla="*/ 1572511 w 1784195"/>
              <a:gd name="connsiteY16" fmla="*/ 120946 h 347719"/>
              <a:gd name="connsiteX17" fmla="*/ 1617872 w 1784195"/>
              <a:gd name="connsiteY17" fmla="*/ 166301 h 347719"/>
              <a:gd name="connsiteX18" fmla="*/ 1632992 w 1784195"/>
              <a:gd name="connsiteY18" fmla="*/ 211655 h 347719"/>
              <a:gd name="connsiteX19" fmla="*/ 1708593 w 1784195"/>
              <a:gd name="connsiteY19" fmla="*/ 287246 h 347719"/>
              <a:gd name="connsiteX20" fmla="*/ 1738834 w 1784195"/>
              <a:gd name="connsiteY20" fmla="*/ 317483 h 347719"/>
              <a:gd name="connsiteX21" fmla="*/ 1784195 w 1784195"/>
              <a:gd name="connsiteY21" fmla="*/ 347719 h 347719"/>
              <a:gd name="connsiteX22" fmla="*/ 1784195 w 1784195"/>
              <a:gd name="connsiteY22" fmla="*/ 347719 h 3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4195" h="347719">
                <a:moveTo>
                  <a:pt x="0" y="0"/>
                </a:moveTo>
                <a:lnTo>
                  <a:pt x="0" y="0"/>
                </a:lnTo>
                <a:cubicBezTo>
                  <a:pt x="26253" y="42000"/>
                  <a:pt x="142861" y="237722"/>
                  <a:pt x="181443" y="257010"/>
                </a:cubicBezTo>
                <a:cubicBezTo>
                  <a:pt x="201604" y="267089"/>
                  <a:pt x="220997" y="278876"/>
                  <a:pt x="241925" y="287246"/>
                </a:cubicBezTo>
                <a:cubicBezTo>
                  <a:pt x="271521" y="299083"/>
                  <a:pt x="306123" y="299803"/>
                  <a:pt x="332646" y="317483"/>
                </a:cubicBezTo>
                <a:lnTo>
                  <a:pt x="378007" y="347719"/>
                </a:lnTo>
                <a:cubicBezTo>
                  <a:pt x="524170" y="342680"/>
                  <a:pt x="670884" y="346250"/>
                  <a:pt x="816496" y="332601"/>
                </a:cubicBezTo>
                <a:cubicBezTo>
                  <a:pt x="834588" y="330905"/>
                  <a:pt x="847070" y="312926"/>
                  <a:pt x="861857" y="302365"/>
                </a:cubicBezTo>
                <a:cubicBezTo>
                  <a:pt x="882363" y="287720"/>
                  <a:pt x="901832" y="271655"/>
                  <a:pt x="922338" y="257010"/>
                </a:cubicBezTo>
                <a:cubicBezTo>
                  <a:pt x="937125" y="246449"/>
                  <a:pt x="952912" y="237335"/>
                  <a:pt x="967699" y="226774"/>
                </a:cubicBezTo>
                <a:cubicBezTo>
                  <a:pt x="1098982" y="133013"/>
                  <a:pt x="966639" y="222440"/>
                  <a:pt x="1073541" y="151183"/>
                </a:cubicBezTo>
                <a:cubicBezTo>
                  <a:pt x="1093701" y="120946"/>
                  <a:pt x="1099545" y="71964"/>
                  <a:pt x="1134022" y="60473"/>
                </a:cubicBezTo>
                <a:cubicBezTo>
                  <a:pt x="1244459" y="23667"/>
                  <a:pt x="1193819" y="37967"/>
                  <a:pt x="1285225" y="15119"/>
                </a:cubicBezTo>
                <a:cubicBezTo>
                  <a:pt x="1340666" y="20158"/>
                  <a:pt x="1397114" y="18574"/>
                  <a:pt x="1451548" y="30237"/>
                </a:cubicBezTo>
                <a:cubicBezTo>
                  <a:pt x="1469316" y="34044"/>
                  <a:pt x="1480655" y="52347"/>
                  <a:pt x="1496909" y="60473"/>
                </a:cubicBezTo>
                <a:cubicBezTo>
                  <a:pt x="1511165" y="67600"/>
                  <a:pt x="1527150" y="70552"/>
                  <a:pt x="1542270" y="75591"/>
                </a:cubicBezTo>
                <a:cubicBezTo>
                  <a:pt x="1552350" y="90709"/>
                  <a:pt x="1560877" y="106988"/>
                  <a:pt x="1572511" y="120946"/>
                </a:cubicBezTo>
                <a:cubicBezTo>
                  <a:pt x="1586201" y="137371"/>
                  <a:pt x="1606010" y="148511"/>
                  <a:pt x="1617872" y="166301"/>
                </a:cubicBezTo>
                <a:cubicBezTo>
                  <a:pt x="1626713" y="179560"/>
                  <a:pt x="1623430" y="198907"/>
                  <a:pt x="1632992" y="211655"/>
                </a:cubicBezTo>
                <a:cubicBezTo>
                  <a:pt x="1654376" y="240163"/>
                  <a:pt x="1683393" y="262049"/>
                  <a:pt x="1708593" y="287246"/>
                </a:cubicBezTo>
                <a:cubicBezTo>
                  <a:pt x="1718673" y="297325"/>
                  <a:pt x="1726973" y="309577"/>
                  <a:pt x="1738834" y="317483"/>
                </a:cubicBezTo>
                <a:lnTo>
                  <a:pt x="1784195" y="347719"/>
                </a:lnTo>
                <a:lnTo>
                  <a:pt x="1784195" y="347719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0800000">
            <a:off x="5562318" y="4718101"/>
            <a:ext cx="1784195" cy="347719"/>
          </a:xfrm>
          <a:custGeom>
            <a:avLst/>
            <a:gdLst>
              <a:gd name="connsiteX0" fmla="*/ 0 w 1784195"/>
              <a:gd name="connsiteY0" fmla="*/ 0 h 347719"/>
              <a:gd name="connsiteX1" fmla="*/ 0 w 1784195"/>
              <a:gd name="connsiteY1" fmla="*/ 0 h 347719"/>
              <a:gd name="connsiteX2" fmla="*/ 181443 w 1784195"/>
              <a:gd name="connsiteY2" fmla="*/ 257010 h 347719"/>
              <a:gd name="connsiteX3" fmla="*/ 241925 w 1784195"/>
              <a:gd name="connsiteY3" fmla="*/ 287246 h 347719"/>
              <a:gd name="connsiteX4" fmla="*/ 332646 w 1784195"/>
              <a:gd name="connsiteY4" fmla="*/ 317483 h 347719"/>
              <a:gd name="connsiteX5" fmla="*/ 378007 w 1784195"/>
              <a:gd name="connsiteY5" fmla="*/ 347719 h 347719"/>
              <a:gd name="connsiteX6" fmla="*/ 816496 w 1784195"/>
              <a:gd name="connsiteY6" fmla="*/ 332601 h 347719"/>
              <a:gd name="connsiteX7" fmla="*/ 861857 w 1784195"/>
              <a:gd name="connsiteY7" fmla="*/ 302365 h 347719"/>
              <a:gd name="connsiteX8" fmla="*/ 922338 w 1784195"/>
              <a:gd name="connsiteY8" fmla="*/ 257010 h 347719"/>
              <a:gd name="connsiteX9" fmla="*/ 967699 w 1784195"/>
              <a:gd name="connsiteY9" fmla="*/ 226774 h 347719"/>
              <a:gd name="connsiteX10" fmla="*/ 1073541 w 1784195"/>
              <a:gd name="connsiteY10" fmla="*/ 151183 h 347719"/>
              <a:gd name="connsiteX11" fmla="*/ 1134022 w 1784195"/>
              <a:gd name="connsiteY11" fmla="*/ 60473 h 347719"/>
              <a:gd name="connsiteX12" fmla="*/ 1285225 w 1784195"/>
              <a:gd name="connsiteY12" fmla="*/ 15119 h 347719"/>
              <a:gd name="connsiteX13" fmla="*/ 1451548 w 1784195"/>
              <a:gd name="connsiteY13" fmla="*/ 30237 h 347719"/>
              <a:gd name="connsiteX14" fmla="*/ 1496909 w 1784195"/>
              <a:gd name="connsiteY14" fmla="*/ 60473 h 347719"/>
              <a:gd name="connsiteX15" fmla="*/ 1542270 w 1784195"/>
              <a:gd name="connsiteY15" fmla="*/ 75591 h 347719"/>
              <a:gd name="connsiteX16" fmla="*/ 1572511 w 1784195"/>
              <a:gd name="connsiteY16" fmla="*/ 120946 h 347719"/>
              <a:gd name="connsiteX17" fmla="*/ 1617872 w 1784195"/>
              <a:gd name="connsiteY17" fmla="*/ 166301 h 347719"/>
              <a:gd name="connsiteX18" fmla="*/ 1632992 w 1784195"/>
              <a:gd name="connsiteY18" fmla="*/ 211655 h 347719"/>
              <a:gd name="connsiteX19" fmla="*/ 1708593 w 1784195"/>
              <a:gd name="connsiteY19" fmla="*/ 287246 h 347719"/>
              <a:gd name="connsiteX20" fmla="*/ 1738834 w 1784195"/>
              <a:gd name="connsiteY20" fmla="*/ 317483 h 347719"/>
              <a:gd name="connsiteX21" fmla="*/ 1784195 w 1784195"/>
              <a:gd name="connsiteY21" fmla="*/ 347719 h 347719"/>
              <a:gd name="connsiteX22" fmla="*/ 1784195 w 1784195"/>
              <a:gd name="connsiteY22" fmla="*/ 347719 h 3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4195" h="347719">
                <a:moveTo>
                  <a:pt x="0" y="0"/>
                </a:moveTo>
                <a:lnTo>
                  <a:pt x="0" y="0"/>
                </a:lnTo>
                <a:cubicBezTo>
                  <a:pt x="26253" y="42000"/>
                  <a:pt x="142861" y="237722"/>
                  <a:pt x="181443" y="257010"/>
                </a:cubicBezTo>
                <a:cubicBezTo>
                  <a:pt x="201604" y="267089"/>
                  <a:pt x="220997" y="278876"/>
                  <a:pt x="241925" y="287246"/>
                </a:cubicBezTo>
                <a:cubicBezTo>
                  <a:pt x="271521" y="299083"/>
                  <a:pt x="306123" y="299803"/>
                  <a:pt x="332646" y="317483"/>
                </a:cubicBezTo>
                <a:lnTo>
                  <a:pt x="378007" y="347719"/>
                </a:lnTo>
                <a:cubicBezTo>
                  <a:pt x="524170" y="342680"/>
                  <a:pt x="670884" y="346250"/>
                  <a:pt x="816496" y="332601"/>
                </a:cubicBezTo>
                <a:cubicBezTo>
                  <a:pt x="834588" y="330905"/>
                  <a:pt x="847070" y="312926"/>
                  <a:pt x="861857" y="302365"/>
                </a:cubicBezTo>
                <a:cubicBezTo>
                  <a:pt x="882363" y="287720"/>
                  <a:pt x="901832" y="271655"/>
                  <a:pt x="922338" y="257010"/>
                </a:cubicBezTo>
                <a:cubicBezTo>
                  <a:pt x="937125" y="246449"/>
                  <a:pt x="952912" y="237335"/>
                  <a:pt x="967699" y="226774"/>
                </a:cubicBezTo>
                <a:cubicBezTo>
                  <a:pt x="1098982" y="133013"/>
                  <a:pt x="966639" y="222440"/>
                  <a:pt x="1073541" y="151183"/>
                </a:cubicBezTo>
                <a:cubicBezTo>
                  <a:pt x="1093701" y="120946"/>
                  <a:pt x="1099545" y="71964"/>
                  <a:pt x="1134022" y="60473"/>
                </a:cubicBezTo>
                <a:cubicBezTo>
                  <a:pt x="1244459" y="23667"/>
                  <a:pt x="1193819" y="37967"/>
                  <a:pt x="1285225" y="15119"/>
                </a:cubicBezTo>
                <a:cubicBezTo>
                  <a:pt x="1340666" y="20158"/>
                  <a:pt x="1397114" y="18574"/>
                  <a:pt x="1451548" y="30237"/>
                </a:cubicBezTo>
                <a:cubicBezTo>
                  <a:pt x="1469316" y="34044"/>
                  <a:pt x="1480655" y="52347"/>
                  <a:pt x="1496909" y="60473"/>
                </a:cubicBezTo>
                <a:cubicBezTo>
                  <a:pt x="1511165" y="67600"/>
                  <a:pt x="1527150" y="70552"/>
                  <a:pt x="1542270" y="75591"/>
                </a:cubicBezTo>
                <a:cubicBezTo>
                  <a:pt x="1552350" y="90709"/>
                  <a:pt x="1560877" y="106988"/>
                  <a:pt x="1572511" y="120946"/>
                </a:cubicBezTo>
                <a:cubicBezTo>
                  <a:pt x="1586201" y="137371"/>
                  <a:pt x="1606010" y="148511"/>
                  <a:pt x="1617872" y="166301"/>
                </a:cubicBezTo>
                <a:cubicBezTo>
                  <a:pt x="1626713" y="179560"/>
                  <a:pt x="1623430" y="198907"/>
                  <a:pt x="1632992" y="211655"/>
                </a:cubicBezTo>
                <a:cubicBezTo>
                  <a:pt x="1654376" y="240163"/>
                  <a:pt x="1683393" y="262049"/>
                  <a:pt x="1708593" y="287246"/>
                </a:cubicBezTo>
                <a:cubicBezTo>
                  <a:pt x="1718673" y="297325"/>
                  <a:pt x="1726973" y="309577"/>
                  <a:pt x="1738834" y="317483"/>
                </a:cubicBezTo>
                <a:lnTo>
                  <a:pt x="1784195" y="347719"/>
                </a:lnTo>
                <a:lnTo>
                  <a:pt x="1784195" y="347719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875427">
            <a:off x="5563516" y="4492544"/>
            <a:ext cx="2116841" cy="468665"/>
          </a:xfrm>
          <a:custGeom>
            <a:avLst/>
            <a:gdLst>
              <a:gd name="connsiteX0" fmla="*/ 0 w 2116841"/>
              <a:gd name="connsiteY0" fmla="*/ 120946 h 468665"/>
              <a:gd name="connsiteX1" fmla="*/ 0 w 2116841"/>
              <a:gd name="connsiteY1" fmla="*/ 120946 h 468665"/>
              <a:gd name="connsiteX2" fmla="*/ 226804 w 2116841"/>
              <a:gd name="connsiteY2" fmla="*/ 15119 h 468665"/>
              <a:gd name="connsiteX3" fmla="*/ 302405 w 2116841"/>
              <a:gd name="connsiteY3" fmla="*/ 0 h 468665"/>
              <a:gd name="connsiteX4" fmla="*/ 952578 w 2116841"/>
              <a:gd name="connsiteY4" fmla="*/ 15119 h 468665"/>
              <a:gd name="connsiteX5" fmla="*/ 1043300 w 2116841"/>
              <a:gd name="connsiteY5" fmla="*/ 60473 h 468665"/>
              <a:gd name="connsiteX6" fmla="*/ 1149142 w 2116841"/>
              <a:gd name="connsiteY6" fmla="*/ 120946 h 468665"/>
              <a:gd name="connsiteX7" fmla="*/ 1179383 w 2116841"/>
              <a:gd name="connsiteY7" fmla="*/ 151183 h 468665"/>
              <a:gd name="connsiteX8" fmla="*/ 1239864 w 2116841"/>
              <a:gd name="connsiteY8" fmla="*/ 166301 h 468665"/>
              <a:gd name="connsiteX9" fmla="*/ 1285225 w 2116841"/>
              <a:gd name="connsiteY9" fmla="*/ 181419 h 468665"/>
              <a:gd name="connsiteX10" fmla="*/ 1330586 w 2116841"/>
              <a:gd name="connsiteY10" fmla="*/ 211655 h 468665"/>
              <a:gd name="connsiteX11" fmla="*/ 1436428 w 2116841"/>
              <a:gd name="connsiteY11" fmla="*/ 241892 h 468665"/>
              <a:gd name="connsiteX12" fmla="*/ 1572510 w 2116841"/>
              <a:gd name="connsiteY12" fmla="*/ 302365 h 468665"/>
              <a:gd name="connsiteX13" fmla="*/ 1617871 w 2116841"/>
              <a:gd name="connsiteY13" fmla="*/ 317483 h 468665"/>
              <a:gd name="connsiteX14" fmla="*/ 1663232 w 2116841"/>
              <a:gd name="connsiteY14" fmla="*/ 332601 h 468665"/>
              <a:gd name="connsiteX15" fmla="*/ 1753954 w 2116841"/>
              <a:gd name="connsiteY15" fmla="*/ 393074 h 468665"/>
              <a:gd name="connsiteX16" fmla="*/ 1784195 w 2116841"/>
              <a:gd name="connsiteY16" fmla="*/ 438429 h 468665"/>
              <a:gd name="connsiteX17" fmla="*/ 1874916 w 2116841"/>
              <a:gd name="connsiteY17" fmla="*/ 468665 h 468665"/>
              <a:gd name="connsiteX18" fmla="*/ 2041240 w 2116841"/>
              <a:gd name="connsiteY18" fmla="*/ 453547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21" fmla="*/ 2116841 w 2116841"/>
              <a:gd name="connsiteY21" fmla="*/ 438429 h 46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116841" h="468665">
                <a:moveTo>
                  <a:pt x="0" y="120946"/>
                </a:moveTo>
                <a:lnTo>
                  <a:pt x="0" y="120946"/>
                </a:lnTo>
                <a:cubicBezTo>
                  <a:pt x="42696" y="99601"/>
                  <a:pt x="162841" y="34306"/>
                  <a:pt x="226804" y="15119"/>
                </a:cubicBezTo>
                <a:cubicBezTo>
                  <a:pt x="251420" y="7735"/>
                  <a:pt x="277205" y="5040"/>
                  <a:pt x="302405" y="0"/>
                </a:cubicBezTo>
                <a:cubicBezTo>
                  <a:pt x="519129" y="5040"/>
                  <a:pt x="736000" y="5704"/>
                  <a:pt x="952578" y="15119"/>
                </a:cubicBezTo>
                <a:cubicBezTo>
                  <a:pt x="990084" y="16750"/>
                  <a:pt x="1013288" y="43325"/>
                  <a:pt x="1043300" y="60473"/>
                </a:cubicBezTo>
                <a:cubicBezTo>
                  <a:pt x="1097617" y="91507"/>
                  <a:pt x="1103100" y="84117"/>
                  <a:pt x="1149142" y="120946"/>
                </a:cubicBezTo>
                <a:cubicBezTo>
                  <a:pt x="1160274" y="129850"/>
                  <a:pt x="1166633" y="144809"/>
                  <a:pt x="1179383" y="151183"/>
                </a:cubicBezTo>
                <a:cubicBezTo>
                  <a:pt x="1197970" y="160475"/>
                  <a:pt x="1219883" y="160593"/>
                  <a:pt x="1239864" y="166301"/>
                </a:cubicBezTo>
                <a:cubicBezTo>
                  <a:pt x="1255189" y="170679"/>
                  <a:pt x="1270969" y="174292"/>
                  <a:pt x="1285225" y="181419"/>
                </a:cubicBezTo>
                <a:cubicBezTo>
                  <a:pt x="1301479" y="189545"/>
                  <a:pt x="1314332" y="203529"/>
                  <a:pt x="1330586" y="211655"/>
                </a:cubicBezTo>
                <a:cubicBezTo>
                  <a:pt x="1352282" y="222502"/>
                  <a:pt x="1417044" y="237047"/>
                  <a:pt x="1436428" y="241892"/>
                </a:cubicBezTo>
                <a:cubicBezTo>
                  <a:pt x="1508312" y="289807"/>
                  <a:pt x="1464551" y="266383"/>
                  <a:pt x="1572510" y="302365"/>
                </a:cubicBezTo>
                <a:lnTo>
                  <a:pt x="1617871" y="317483"/>
                </a:lnTo>
                <a:lnTo>
                  <a:pt x="1663232" y="332601"/>
                </a:lnTo>
                <a:cubicBezTo>
                  <a:pt x="1693473" y="352759"/>
                  <a:pt x="1733792" y="362836"/>
                  <a:pt x="1753954" y="393074"/>
                </a:cubicBezTo>
                <a:cubicBezTo>
                  <a:pt x="1764034" y="408192"/>
                  <a:pt x="1768786" y="428799"/>
                  <a:pt x="1784195" y="438429"/>
                </a:cubicBezTo>
                <a:cubicBezTo>
                  <a:pt x="1811227" y="455321"/>
                  <a:pt x="1874916" y="468665"/>
                  <a:pt x="1874916" y="468665"/>
                </a:cubicBezTo>
                <a:cubicBezTo>
                  <a:pt x="1930357" y="463626"/>
                  <a:pt x="1986129" y="461419"/>
                  <a:pt x="2041240" y="453547"/>
                </a:cubicBezTo>
                <a:cubicBezTo>
                  <a:pt x="2169396" y="435242"/>
                  <a:pt x="2024347" y="438429"/>
                  <a:pt x="2116841" y="438429"/>
                </a:cubicBezTo>
                <a:lnTo>
                  <a:pt x="2116841" y="438429"/>
                </a:lnTo>
                <a:lnTo>
                  <a:pt x="2116841" y="438429"/>
                </a:lnTo>
              </a:path>
            </a:pathLst>
          </a:cu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0800000">
            <a:off x="5879842" y="4521565"/>
            <a:ext cx="1844676" cy="362837"/>
          </a:xfrm>
          <a:custGeom>
            <a:avLst/>
            <a:gdLst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17" fmla="*/ 1844676 w 1844676"/>
              <a:gd name="connsiteY17" fmla="*/ 0 h 3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44676" h="362837">
                <a:moveTo>
                  <a:pt x="0" y="181419"/>
                </a:moveTo>
                <a:lnTo>
                  <a:pt x="0" y="181419"/>
                </a:lnTo>
                <a:cubicBezTo>
                  <a:pt x="206644" y="191498"/>
                  <a:pt x="414355" y="188385"/>
                  <a:pt x="619932" y="211655"/>
                </a:cubicBezTo>
                <a:cubicBezTo>
                  <a:pt x="683279" y="218825"/>
                  <a:pt x="740524" y="253115"/>
                  <a:pt x="801375" y="272128"/>
                </a:cubicBezTo>
                <a:cubicBezTo>
                  <a:pt x="821210" y="278326"/>
                  <a:pt x="841696" y="282207"/>
                  <a:pt x="861857" y="287246"/>
                </a:cubicBezTo>
                <a:cubicBezTo>
                  <a:pt x="969652" y="341137"/>
                  <a:pt x="875616" y="302093"/>
                  <a:pt x="1028180" y="332601"/>
                </a:cubicBezTo>
                <a:cubicBezTo>
                  <a:pt x="1043809" y="335726"/>
                  <a:pt x="1058079" y="343854"/>
                  <a:pt x="1073541" y="347719"/>
                </a:cubicBezTo>
                <a:cubicBezTo>
                  <a:pt x="1098473" y="353951"/>
                  <a:pt x="1123942" y="357798"/>
                  <a:pt x="1149142" y="362837"/>
                </a:cubicBezTo>
                <a:cubicBezTo>
                  <a:pt x="1179383" y="357798"/>
                  <a:pt x="1209887" y="354142"/>
                  <a:pt x="1239864" y="347719"/>
                </a:cubicBezTo>
                <a:cubicBezTo>
                  <a:pt x="1280503" y="339012"/>
                  <a:pt x="1360826" y="317483"/>
                  <a:pt x="1360826" y="317483"/>
                </a:cubicBezTo>
                <a:cubicBezTo>
                  <a:pt x="1375946" y="307404"/>
                  <a:pt x="1392226" y="298878"/>
                  <a:pt x="1406187" y="287246"/>
                </a:cubicBezTo>
                <a:cubicBezTo>
                  <a:pt x="1422614" y="273559"/>
                  <a:pt x="1432856" y="252275"/>
                  <a:pt x="1451548" y="241892"/>
                </a:cubicBezTo>
                <a:cubicBezTo>
                  <a:pt x="1479414" y="226413"/>
                  <a:pt x="1542270" y="211655"/>
                  <a:pt x="1542270" y="211655"/>
                </a:cubicBezTo>
                <a:cubicBezTo>
                  <a:pt x="1562430" y="191497"/>
                  <a:pt x="1579551" y="167751"/>
                  <a:pt x="1602751" y="151182"/>
                </a:cubicBezTo>
                <a:cubicBezTo>
                  <a:pt x="1625408" y="135001"/>
                  <a:pt x="1732010" y="122083"/>
                  <a:pt x="1738834" y="120946"/>
                </a:cubicBezTo>
                <a:cubicBezTo>
                  <a:pt x="1748914" y="95749"/>
                  <a:pt x="1753300" y="67438"/>
                  <a:pt x="1769075" y="45355"/>
                </a:cubicBezTo>
                <a:cubicBezTo>
                  <a:pt x="1779214" y="31163"/>
                  <a:pt x="1825841" y="9416"/>
                  <a:pt x="1844676" y="0"/>
                </a:cubicBezTo>
                <a:lnTo>
                  <a:pt x="1844676" y="0"/>
                </a:lnTo>
              </a:path>
            </a:pathLst>
          </a:custGeom>
          <a:ln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409917" y="4837829"/>
            <a:ext cx="241925" cy="1511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reeform 33"/>
          <p:cNvSpPr/>
          <p:nvPr/>
        </p:nvSpPr>
        <p:spPr>
          <a:xfrm rot="20735947">
            <a:off x="3220204" y="5806363"/>
            <a:ext cx="1875215" cy="468903"/>
          </a:xfrm>
          <a:custGeom>
            <a:avLst/>
            <a:gdLst>
              <a:gd name="connsiteX0" fmla="*/ 0 w 2116841"/>
              <a:gd name="connsiteY0" fmla="*/ 120946 h 468665"/>
              <a:gd name="connsiteX1" fmla="*/ 0 w 2116841"/>
              <a:gd name="connsiteY1" fmla="*/ 120946 h 468665"/>
              <a:gd name="connsiteX2" fmla="*/ 226804 w 2116841"/>
              <a:gd name="connsiteY2" fmla="*/ 15119 h 468665"/>
              <a:gd name="connsiteX3" fmla="*/ 302405 w 2116841"/>
              <a:gd name="connsiteY3" fmla="*/ 0 h 468665"/>
              <a:gd name="connsiteX4" fmla="*/ 952578 w 2116841"/>
              <a:gd name="connsiteY4" fmla="*/ 15119 h 468665"/>
              <a:gd name="connsiteX5" fmla="*/ 1043300 w 2116841"/>
              <a:gd name="connsiteY5" fmla="*/ 60473 h 468665"/>
              <a:gd name="connsiteX6" fmla="*/ 1149142 w 2116841"/>
              <a:gd name="connsiteY6" fmla="*/ 120946 h 468665"/>
              <a:gd name="connsiteX7" fmla="*/ 1179383 w 2116841"/>
              <a:gd name="connsiteY7" fmla="*/ 151183 h 468665"/>
              <a:gd name="connsiteX8" fmla="*/ 1239864 w 2116841"/>
              <a:gd name="connsiteY8" fmla="*/ 166301 h 468665"/>
              <a:gd name="connsiteX9" fmla="*/ 1285225 w 2116841"/>
              <a:gd name="connsiteY9" fmla="*/ 181419 h 468665"/>
              <a:gd name="connsiteX10" fmla="*/ 1330586 w 2116841"/>
              <a:gd name="connsiteY10" fmla="*/ 211655 h 468665"/>
              <a:gd name="connsiteX11" fmla="*/ 1436428 w 2116841"/>
              <a:gd name="connsiteY11" fmla="*/ 241892 h 468665"/>
              <a:gd name="connsiteX12" fmla="*/ 1572510 w 2116841"/>
              <a:gd name="connsiteY12" fmla="*/ 302365 h 468665"/>
              <a:gd name="connsiteX13" fmla="*/ 1617871 w 2116841"/>
              <a:gd name="connsiteY13" fmla="*/ 317483 h 468665"/>
              <a:gd name="connsiteX14" fmla="*/ 1663232 w 2116841"/>
              <a:gd name="connsiteY14" fmla="*/ 332601 h 468665"/>
              <a:gd name="connsiteX15" fmla="*/ 1753954 w 2116841"/>
              <a:gd name="connsiteY15" fmla="*/ 393074 h 468665"/>
              <a:gd name="connsiteX16" fmla="*/ 1784195 w 2116841"/>
              <a:gd name="connsiteY16" fmla="*/ 438429 h 468665"/>
              <a:gd name="connsiteX17" fmla="*/ 1874916 w 2116841"/>
              <a:gd name="connsiteY17" fmla="*/ 468665 h 468665"/>
              <a:gd name="connsiteX18" fmla="*/ 2041240 w 2116841"/>
              <a:gd name="connsiteY18" fmla="*/ 453547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21" fmla="*/ 2116841 w 2116841"/>
              <a:gd name="connsiteY21" fmla="*/ 438429 h 468665"/>
              <a:gd name="connsiteX0" fmla="*/ 0 w 2116841"/>
              <a:gd name="connsiteY0" fmla="*/ 120946 h 468665"/>
              <a:gd name="connsiteX1" fmla="*/ 0 w 2116841"/>
              <a:gd name="connsiteY1" fmla="*/ 120946 h 468665"/>
              <a:gd name="connsiteX2" fmla="*/ 226804 w 2116841"/>
              <a:gd name="connsiteY2" fmla="*/ 15119 h 468665"/>
              <a:gd name="connsiteX3" fmla="*/ 302405 w 2116841"/>
              <a:gd name="connsiteY3" fmla="*/ 0 h 468665"/>
              <a:gd name="connsiteX4" fmla="*/ 952578 w 2116841"/>
              <a:gd name="connsiteY4" fmla="*/ 15119 h 468665"/>
              <a:gd name="connsiteX5" fmla="*/ 1043300 w 2116841"/>
              <a:gd name="connsiteY5" fmla="*/ 60473 h 468665"/>
              <a:gd name="connsiteX6" fmla="*/ 1149142 w 2116841"/>
              <a:gd name="connsiteY6" fmla="*/ 120946 h 468665"/>
              <a:gd name="connsiteX7" fmla="*/ 1179383 w 2116841"/>
              <a:gd name="connsiteY7" fmla="*/ 151183 h 468665"/>
              <a:gd name="connsiteX8" fmla="*/ 1239864 w 2116841"/>
              <a:gd name="connsiteY8" fmla="*/ 166301 h 468665"/>
              <a:gd name="connsiteX9" fmla="*/ 1285225 w 2116841"/>
              <a:gd name="connsiteY9" fmla="*/ 181419 h 468665"/>
              <a:gd name="connsiteX10" fmla="*/ 1330586 w 2116841"/>
              <a:gd name="connsiteY10" fmla="*/ 211655 h 468665"/>
              <a:gd name="connsiteX11" fmla="*/ 1436428 w 2116841"/>
              <a:gd name="connsiteY11" fmla="*/ 241892 h 468665"/>
              <a:gd name="connsiteX12" fmla="*/ 1572510 w 2116841"/>
              <a:gd name="connsiteY12" fmla="*/ 302365 h 468665"/>
              <a:gd name="connsiteX13" fmla="*/ 1617871 w 2116841"/>
              <a:gd name="connsiteY13" fmla="*/ 317483 h 468665"/>
              <a:gd name="connsiteX14" fmla="*/ 1663232 w 2116841"/>
              <a:gd name="connsiteY14" fmla="*/ 332601 h 468665"/>
              <a:gd name="connsiteX15" fmla="*/ 1753954 w 2116841"/>
              <a:gd name="connsiteY15" fmla="*/ 393074 h 468665"/>
              <a:gd name="connsiteX16" fmla="*/ 1784195 w 2116841"/>
              <a:gd name="connsiteY16" fmla="*/ 438429 h 468665"/>
              <a:gd name="connsiteX17" fmla="*/ 1874916 w 2116841"/>
              <a:gd name="connsiteY17" fmla="*/ 468665 h 468665"/>
              <a:gd name="connsiteX18" fmla="*/ 2041240 w 2116841"/>
              <a:gd name="connsiteY18" fmla="*/ 453547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21" fmla="*/ 1805508 w 2116841"/>
              <a:gd name="connsiteY21" fmla="*/ 437379 h 468665"/>
              <a:gd name="connsiteX0" fmla="*/ 0 w 2143579"/>
              <a:gd name="connsiteY0" fmla="*/ 120946 h 468665"/>
              <a:gd name="connsiteX1" fmla="*/ 0 w 2143579"/>
              <a:gd name="connsiteY1" fmla="*/ 120946 h 468665"/>
              <a:gd name="connsiteX2" fmla="*/ 226804 w 2143579"/>
              <a:gd name="connsiteY2" fmla="*/ 15119 h 468665"/>
              <a:gd name="connsiteX3" fmla="*/ 302405 w 2143579"/>
              <a:gd name="connsiteY3" fmla="*/ 0 h 468665"/>
              <a:gd name="connsiteX4" fmla="*/ 952578 w 2143579"/>
              <a:gd name="connsiteY4" fmla="*/ 15119 h 468665"/>
              <a:gd name="connsiteX5" fmla="*/ 1043300 w 2143579"/>
              <a:gd name="connsiteY5" fmla="*/ 60473 h 468665"/>
              <a:gd name="connsiteX6" fmla="*/ 1149142 w 2143579"/>
              <a:gd name="connsiteY6" fmla="*/ 120946 h 468665"/>
              <a:gd name="connsiteX7" fmla="*/ 1179383 w 2143579"/>
              <a:gd name="connsiteY7" fmla="*/ 151183 h 468665"/>
              <a:gd name="connsiteX8" fmla="*/ 1239864 w 2143579"/>
              <a:gd name="connsiteY8" fmla="*/ 166301 h 468665"/>
              <a:gd name="connsiteX9" fmla="*/ 1285225 w 2143579"/>
              <a:gd name="connsiteY9" fmla="*/ 181419 h 468665"/>
              <a:gd name="connsiteX10" fmla="*/ 1330586 w 2143579"/>
              <a:gd name="connsiteY10" fmla="*/ 211655 h 468665"/>
              <a:gd name="connsiteX11" fmla="*/ 1436428 w 2143579"/>
              <a:gd name="connsiteY11" fmla="*/ 241892 h 468665"/>
              <a:gd name="connsiteX12" fmla="*/ 1572510 w 2143579"/>
              <a:gd name="connsiteY12" fmla="*/ 302365 h 468665"/>
              <a:gd name="connsiteX13" fmla="*/ 1617871 w 2143579"/>
              <a:gd name="connsiteY13" fmla="*/ 317483 h 468665"/>
              <a:gd name="connsiteX14" fmla="*/ 1663232 w 2143579"/>
              <a:gd name="connsiteY14" fmla="*/ 332601 h 468665"/>
              <a:gd name="connsiteX15" fmla="*/ 1753954 w 2143579"/>
              <a:gd name="connsiteY15" fmla="*/ 393074 h 468665"/>
              <a:gd name="connsiteX16" fmla="*/ 1784195 w 2143579"/>
              <a:gd name="connsiteY16" fmla="*/ 438429 h 468665"/>
              <a:gd name="connsiteX17" fmla="*/ 1874916 w 2143579"/>
              <a:gd name="connsiteY17" fmla="*/ 468665 h 468665"/>
              <a:gd name="connsiteX18" fmla="*/ 2041240 w 2143579"/>
              <a:gd name="connsiteY18" fmla="*/ 453547 h 468665"/>
              <a:gd name="connsiteX19" fmla="*/ 2116841 w 2143579"/>
              <a:gd name="connsiteY19" fmla="*/ 438429 h 468665"/>
              <a:gd name="connsiteX20" fmla="*/ 1812892 w 2143579"/>
              <a:gd name="connsiteY20" fmla="*/ 424187 h 468665"/>
              <a:gd name="connsiteX21" fmla="*/ 1805508 w 2143579"/>
              <a:gd name="connsiteY21" fmla="*/ 437379 h 468665"/>
              <a:gd name="connsiteX0" fmla="*/ 0 w 2143579"/>
              <a:gd name="connsiteY0" fmla="*/ 120946 h 468665"/>
              <a:gd name="connsiteX1" fmla="*/ 0 w 2143579"/>
              <a:gd name="connsiteY1" fmla="*/ 120946 h 468665"/>
              <a:gd name="connsiteX2" fmla="*/ 226804 w 2143579"/>
              <a:gd name="connsiteY2" fmla="*/ 15119 h 468665"/>
              <a:gd name="connsiteX3" fmla="*/ 302405 w 2143579"/>
              <a:gd name="connsiteY3" fmla="*/ 0 h 468665"/>
              <a:gd name="connsiteX4" fmla="*/ 952578 w 2143579"/>
              <a:gd name="connsiteY4" fmla="*/ 15119 h 468665"/>
              <a:gd name="connsiteX5" fmla="*/ 1043300 w 2143579"/>
              <a:gd name="connsiteY5" fmla="*/ 60473 h 468665"/>
              <a:gd name="connsiteX6" fmla="*/ 1149142 w 2143579"/>
              <a:gd name="connsiteY6" fmla="*/ 120946 h 468665"/>
              <a:gd name="connsiteX7" fmla="*/ 1179383 w 2143579"/>
              <a:gd name="connsiteY7" fmla="*/ 151183 h 468665"/>
              <a:gd name="connsiteX8" fmla="*/ 1239864 w 2143579"/>
              <a:gd name="connsiteY8" fmla="*/ 166301 h 468665"/>
              <a:gd name="connsiteX9" fmla="*/ 1285225 w 2143579"/>
              <a:gd name="connsiteY9" fmla="*/ 181419 h 468665"/>
              <a:gd name="connsiteX10" fmla="*/ 1330586 w 2143579"/>
              <a:gd name="connsiteY10" fmla="*/ 211655 h 468665"/>
              <a:gd name="connsiteX11" fmla="*/ 1436428 w 2143579"/>
              <a:gd name="connsiteY11" fmla="*/ 241892 h 468665"/>
              <a:gd name="connsiteX12" fmla="*/ 1572510 w 2143579"/>
              <a:gd name="connsiteY12" fmla="*/ 302365 h 468665"/>
              <a:gd name="connsiteX13" fmla="*/ 1617871 w 2143579"/>
              <a:gd name="connsiteY13" fmla="*/ 317483 h 468665"/>
              <a:gd name="connsiteX14" fmla="*/ 1663232 w 2143579"/>
              <a:gd name="connsiteY14" fmla="*/ 332601 h 468665"/>
              <a:gd name="connsiteX15" fmla="*/ 1753954 w 2143579"/>
              <a:gd name="connsiteY15" fmla="*/ 393074 h 468665"/>
              <a:gd name="connsiteX16" fmla="*/ 1784195 w 2143579"/>
              <a:gd name="connsiteY16" fmla="*/ 438429 h 468665"/>
              <a:gd name="connsiteX17" fmla="*/ 1874916 w 2143579"/>
              <a:gd name="connsiteY17" fmla="*/ 468665 h 468665"/>
              <a:gd name="connsiteX18" fmla="*/ 2041240 w 2143579"/>
              <a:gd name="connsiteY18" fmla="*/ 453547 h 468665"/>
              <a:gd name="connsiteX19" fmla="*/ 2116841 w 2143579"/>
              <a:gd name="connsiteY19" fmla="*/ 438429 h 468665"/>
              <a:gd name="connsiteX20" fmla="*/ 1812892 w 2143579"/>
              <a:gd name="connsiteY20" fmla="*/ 424187 h 468665"/>
              <a:gd name="connsiteX0" fmla="*/ 0 w 2041861"/>
              <a:gd name="connsiteY0" fmla="*/ 120946 h 468665"/>
              <a:gd name="connsiteX1" fmla="*/ 0 w 2041861"/>
              <a:gd name="connsiteY1" fmla="*/ 120946 h 468665"/>
              <a:gd name="connsiteX2" fmla="*/ 226804 w 2041861"/>
              <a:gd name="connsiteY2" fmla="*/ 15119 h 468665"/>
              <a:gd name="connsiteX3" fmla="*/ 302405 w 2041861"/>
              <a:gd name="connsiteY3" fmla="*/ 0 h 468665"/>
              <a:gd name="connsiteX4" fmla="*/ 952578 w 2041861"/>
              <a:gd name="connsiteY4" fmla="*/ 15119 h 468665"/>
              <a:gd name="connsiteX5" fmla="*/ 1043300 w 2041861"/>
              <a:gd name="connsiteY5" fmla="*/ 60473 h 468665"/>
              <a:gd name="connsiteX6" fmla="*/ 1149142 w 2041861"/>
              <a:gd name="connsiteY6" fmla="*/ 120946 h 468665"/>
              <a:gd name="connsiteX7" fmla="*/ 1179383 w 2041861"/>
              <a:gd name="connsiteY7" fmla="*/ 151183 h 468665"/>
              <a:gd name="connsiteX8" fmla="*/ 1239864 w 2041861"/>
              <a:gd name="connsiteY8" fmla="*/ 166301 h 468665"/>
              <a:gd name="connsiteX9" fmla="*/ 1285225 w 2041861"/>
              <a:gd name="connsiteY9" fmla="*/ 181419 h 468665"/>
              <a:gd name="connsiteX10" fmla="*/ 1330586 w 2041861"/>
              <a:gd name="connsiteY10" fmla="*/ 211655 h 468665"/>
              <a:gd name="connsiteX11" fmla="*/ 1436428 w 2041861"/>
              <a:gd name="connsiteY11" fmla="*/ 241892 h 468665"/>
              <a:gd name="connsiteX12" fmla="*/ 1572510 w 2041861"/>
              <a:gd name="connsiteY12" fmla="*/ 302365 h 468665"/>
              <a:gd name="connsiteX13" fmla="*/ 1617871 w 2041861"/>
              <a:gd name="connsiteY13" fmla="*/ 317483 h 468665"/>
              <a:gd name="connsiteX14" fmla="*/ 1663232 w 2041861"/>
              <a:gd name="connsiteY14" fmla="*/ 332601 h 468665"/>
              <a:gd name="connsiteX15" fmla="*/ 1753954 w 2041861"/>
              <a:gd name="connsiteY15" fmla="*/ 393074 h 468665"/>
              <a:gd name="connsiteX16" fmla="*/ 1784195 w 2041861"/>
              <a:gd name="connsiteY16" fmla="*/ 438429 h 468665"/>
              <a:gd name="connsiteX17" fmla="*/ 1874916 w 2041861"/>
              <a:gd name="connsiteY17" fmla="*/ 468665 h 468665"/>
              <a:gd name="connsiteX18" fmla="*/ 2041240 w 2041861"/>
              <a:gd name="connsiteY18" fmla="*/ 453547 h 468665"/>
              <a:gd name="connsiteX19" fmla="*/ 1812892 w 2041861"/>
              <a:gd name="connsiteY19" fmla="*/ 424187 h 468665"/>
              <a:gd name="connsiteX0" fmla="*/ 0 w 1875215"/>
              <a:gd name="connsiteY0" fmla="*/ 120946 h 468903"/>
              <a:gd name="connsiteX1" fmla="*/ 0 w 1875215"/>
              <a:gd name="connsiteY1" fmla="*/ 120946 h 468903"/>
              <a:gd name="connsiteX2" fmla="*/ 226804 w 1875215"/>
              <a:gd name="connsiteY2" fmla="*/ 15119 h 468903"/>
              <a:gd name="connsiteX3" fmla="*/ 302405 w 1875215"/>
              <a:gd name="connsiteY3" fmla="*/ 0 h 468903"/>
              <a:gd name="connsiteX4" fmla="*/ 952578 w 1875215"/>
              <a:gd name="connsiteY4" fmla="*/ 15119 h 468903"/>
              <a:gd name="connsiteX5" fmla="*/ 1043300 w 1875215"/>
              <a:gd name="connsiteY5" fmla="*/ 60473 h 468903"/>
              <a:gd name="connsiteX6" fmla="*/ 1149142 w 1875215"/>
              <a:gd name="connsiteY6" fmla="*/ 120946 h 468903"/>
              <a:gd name="connsiteX7" fmla="*/ 1179383 w 1875215"/>
              <a:gd name="connsiteY7" fmla="*/ 151183 h 468903"/>
              <a:gd name="connsiteX8" fmla="*/ 1239864 w 1875215"/>
              <a:gd name="connsiteY8" fmla="*/ 166301 h 468903"/>
              <a:gd name="connsiteX9" fmla="*/ 1285225 w 1875215"/>
              <a:gd name="connsiteY9" fmla="*/ 181419 h 468903"/>
              <a:gd name="connsiteX10" fmla="*/ 1330586 w 1875215"/>
              <a:gd name="connsiteY10" fmla="*/ 211655 h 468903"/>
              <a:gd name="connsiteX11" fmla="*/ 1436428 w 1875215"/>
              <a:gd name="connsiteY11" fmla="*/ 241892 h 468903"/>
              <a:gd name="connsiteX12" fmla="*/ 1572510 w 1875215"/>
              <a:gd name="connsiteY12" fmla="*/ 302365 h 468903"/>
              <a:gd name="connsiteX13" fmla="*/ 1617871 w 1875215"/>
              <a:gd name="connsiteY13" fmla="*/ 317483 h 468903"/>
              <a:gd name="connsiteX14" fmla="*/ 1663232 w 1875215"/>
              <a:gd name="connsiteY14" fmla="*/ 332601 h 468903"/>
              <a:gd name="connsiteX15" fmla="*/ 1753954 w 1875215"/>
              <a:gd name="connsiteY15" fmla="*/ 393074 h 468903"/>
              <a:gd name="connsiteX16" fmla="*/ 1784195 w 1875215"/>
              <a:gd name="connsiteY16" fmla="*/ 438429 h 468903"/>
              <a:gd name="connsiteX17" fmla="*/ 1874916 w 1875215"/>
              <a:gd name="connsiteY17" fmla="*/ 468665 h 468903"/>
              <a:gd name="connsiteX18" fmla="*/ 1812892 w 1875215"/>
              <a:gd name="connsiteY18" fmla="*/ 424187 h 4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5215" h="468903">
                <a:moveTo>
                  <a:pt x="0" y="120946"/>
                </a:moveTo>
                <a:lnTo>
                  <a:pt x="0" y="120946"/>
                </a:lnTo>
                <a:cubicBezTo>
                  <a:pt x="42696" y="99601"/>
                  <a:pt x="162841" y="34306"/>
                  <a:pt x="226804" y="15119"/>
                </a:cubicBezTo>
                <a:cubicBezTo>
                  <a:pt x="251420" y="7735"/>
                  <a:pt x="277205" y="5040"/>
                  <a:pt x="302405" y="0"/>
                </a:cubicBezTo>
                <a:cubicBezTo>
                  <a:pt x="519129" y="5040"/>
                  <a:pt x="736000" y="5704"/>
                  <a:pt x="952578" y="15119"/>
                </a:cubicBezTo>
                <a:cubicBezTo>
                  <a:pt x="990084" y="16750"/>
                  <a:pt x="1013288" y="43325"/>
                  <a:pt x="1043300" y="60473"/>
                </a:cubicBezTo>
                <a:cubicBezTo>
                  <a:pt x="1097617" y="91507"/>
                  <a:pt x="1103100" y="84117"/>
                  <a:pt x="1149142" y="120946"/>
                </a:cubicBezTo>
                <a:cubicBezTo>
                  <a:pt x="1160274" y="129850"/>
                  <a:pt x="1166633" y="144809"/>
                  <a:pt x="1179383" y="151183"/>
                </a:cubicBezTo>
                <a:cubicBezTo>
                  <a:pt x="1197970" y="160475"/>
                  <a:pt x="1219883" y="160593"/>
                  <a:pt x="1239864" y="166301"/>
                </a:cubicBezTo>
                <a:cubicBezTo>
                  <a:pt x="1255189" y="170679"/>
                  <a:pt x="1270969" y="174292"/>
                  <a:pt x="1285225" y="181419"/>
                </a:cubicBezTo>
                <a:cubicBezTo>
                  <a:pt x="1301479" y="189545"/>
                  <a:pt x="1314332" y="203529"/>
                  <a:pt x="1330586" y="211655"/>
                </a:cubicBezTo>
                <a:cubicBezTo>
                  <a:pt x="1352282" y="222502"/>
                  <a:pt x="1417044" y="237047"/>
                  <a:pt x="1436428" y="241892"/>
                </a:cubicBezTo>
                <a:cubicBezTo>
                  <a:pt x="1508312" y="289807"/>
                  <a:pt x="1464551" y="266383"/>
                  <a:pt x="1572510" y="302365"/>
                </a:cubicBezTo>
                <a:lnTo>
                  <a:pt x="1617871" y="317483"/>
                </a:lnTo>
                <a:lnTo>
                  <a:pt x="1663232" y="332601"/>
                </a:lnTo>
                <a:cubicBezTo>
                  <a:pt x="1693473" y="352759"/>
                  <a:pt x="1733792" y="362836"/>
                  <a:pt x="1753954" y="393074"/>
                </a:cubicBezTo>
                <a:cubicBezTo>
                  <a:pt x="1764034" y="408192"/>
                  <a:pt x="1768786" y="428799"/>
                  <a:pt x="1784195" y="438429"/>
                </a:cubicBezTo>
                <a:cubicBezTo>
                  <a:pt x="1811227" y="455321"/>
                  <a:pt x="1870133" y="471039"/>
                  <a:pt x="1874916" y="468665"/>
                </a:cubicBezTo>
                <a:cubicBezTo>
                  <a:pt x="1879699" y="466291"/>
                  <a:pt x="1825814" y="433453"/>
                  <a:pt x="1812892" y="424187"/>
                </a:cubicBezTo>
              </a:path>
            </a:pathLst>
          </a:cu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522272" y="6019484"/>
            <a:ext cx="1602751" cy="211655"/>
          </a:xfrm>
          <a:custGeom>
            <a:avLst/>
            <a:gdLst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17" fmla="*/ 1844676 w 1844676"/>
              <a:gd name="connsiteY17" fmla="*/ 0 h 362837"/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0" fmla="*/ 0 w 1769075"/>
              <a:gd name="connsiteY0" fmla="*/ 136064 h 317482"/>
              <a:gd name="connsiteX1" fmla="*/ 0 w 1769075"/>
              <a:gd name="connsiteY1" fmla="*/ 136064 h 317482"/>
              <a:gd name="connsiteX2" fmla="*/ 619932 w 1769075"/>
              <a:gd name="connsiteY2" fmla="*/ 166300 h 317482"/>
              <a:gd name="connsiteX3" fmla="*/ 801375 w 1769075"/>
              <a:gd name="connsiteY3" fmla="*/ 226773 h 317482"/>
              <a:gd name="connsiteX4" fmla="*/ 861857 w 1769075"/>
              <a:gd name="connsiteY4" fmla="*/ 241891 h 317482"/>
              <a:gd name="connsiteX5" fmla="*/ 1028180 w 1769075"/>
              <a:gd name="connsiteY5" fmla="*/ 287246 h 317482"/>
              <a:gd name="connsiteX6" fmla="*/ 1073541 w 1769075"/>
              <a:gd name="connsiteY6" fmla="*/ 302364 h 317482"/>
              <a:gd name="connsiteX7" fmla="*/ 1149142 w 1769075"/>
              <a:gd name="connsiteY7" fmla="*/ 317482 h 317482"/>
              <a:gd name="connsiteX8" fmla="*/ 1239864 w 1769075"/>
              <a:gd name="connsiteY8" fmla="*/ 302364 h 317482"/>
              <a:gd name="connsiteX9" fmla="*/ 1360826 w 1769075"/>
              <a:gd name="connsiteY9" fmla="*/ 272128 h 317482"/>
              <a:gd name="connsiteX10" fmla="*/ 1406187 w 1769075"/>
              <a:gd name="connsiteY10" fmla="*/ 241891 h 317482"/>
              <a:gd name="connsiteX11" fmla="*/ 1451548 w 1769075"/>
              <a:gd name="connsiteY11" fmla="*/ 196537 h 317482"/>
              <a:gd name="connsiteX12" fmla="*/ 1542270 w 1769075"/>
              <a:gd name="connsiteY12" fmla="*/ 166300 h 317482"/>
              <a:gd name="connsiteX13" fmla="*/ 1602751 w 1769075"/>
              <a:gd name="connsiteY13" fmla="*/ 105827 h 317482"/>
              <a:gd name="connsiteX14" fmla="*/ 1738834 w 1769075"/>
              <a:gd name="connsiteY14" fmla="*/ 75591 h 317482"/>
              <a:gd name="connsiteX15" fmla="*/ 1769075 w 1769075"/>
              <a:gd name="connsiteY15" fmla="*/ 0 h 317482"/>
              <a:gd name="connsiteX0" fmla="*/ 0 w 1738834"/>
              <a:gd name="connsiteY0" fmla="*/ 60473 h 241891"/>
              <a:gd name="connsiteX1" fmla="*/ 0 w 1738834"/>
              <a:gd name="connsiteY1" fmla="*/ 60473 h 241891"/>
              <a:gd name="connsiteX2" fmla="*/ 619932 w 1738834"/>
              <a:gd name="connsiteY2" fmla="*/ 90709 h 241891"/>
              <a:gd name="connsiteX3" fmla="*/ 801375 w 1738834"/>
              <a:gd name="connsiteY3" fmla="*/ 151182 h 241891"/>
              <a:gd name="connsiteX4" fmla="*/ 861857 w 1738834"/>
              <a:gd name="connsiteY4" fmla="*/ 166300 h 241891"/>
              <a:gd name="connsiteX5" fmla="*/ 1028180 w 1738834"/>
              <a:gd name="connsiteY5" fmla="*/ 211655 h 241891"/>
              <a:gd name="connsiteX6" fmla="*/ 1073541 w 1738834"/>
              <a:gd name="connsiteY6" fmla="*/ 226773 h 241891"/>
              <a:gd name="connsiteX7" fmla="*/ 1149142 w 1738834"/>
              <a:gd name="connsiteY7" fmla="*/ 241891 h 241891"/>
              <a:gd name="connsiteX8" fmla="*/ 1239864 w 1738834"/>
              <a:gd name="connsiteY8" fmla="*/ 226773 h 241891"/>
              <a:gd name="connsiteX9" fmla="*/ 1360826 w 1738834"/>
              <a:gd name="connsiteY9" fmla="*/ 196537 h 241891"/>
              <a:gd name="connsiteX10" fmla="*/ 1406187 w 1738834"/>
              <a:gd name="connsiteY10" fmla="*/ 166300 h 241891"/>
              <a:gd name="connsiteX11" fmla="*/ 1451548 w 1738834"/>
              <a:gd name="connsiteY11" fmla="*/ 120946 h 241891"/>
              <a:gd name="connsiteX12" fmla="*/ 1542270 w 1738834"/>
              <a:gd name="connsiteY12" fmla="*/ 90709 h 241891"/>
              <a:gd name="connsiteX13" fmla="*/ 1602751 w 1738834"/>
              <a:gd name="connsiteY13" fmla="*/ 30236 h 241891"/>
              <a:gd name="connsiteX14" fmla="*/ 1738834 w 1738834"/>
              <a:gd name="connsiteY14" fmla="*/ 0 h 241891"/>
              <a:gd name="connsiteX0" fmla="*/ 0 w 1602751"/>
              <a:gd name="connsiteY0" fmla="*/ 30237 h 211655"/>
              <a:gd name="connsiteX1" fmla="*/ 0 w 1602751"/>
              <a:gd name="connsiteY1" fmla="*/ 30237 h 211655"/>
              <a:gd name="connsiteX2" fmla="*/ 619932 w 1602751"/>
              <a:gd name="connsiteY2" fmla="*/ 60473 h 211655"/>
              <a:gd name="connsiteX3" fmla="*/ 801375 w 1602751"/>
              <a:gd name="connsiteY3" fmla="*/ 120946 h 211655"/>
              <a:gd name="connsiteX4" fmla="*/ 861857 w 1602751"/>
              <a:gd name="connsiteY4" fmla="*/ 136064 h 211655"/>
              <a:gd name="connsiteX5" fmla="*/ 1028180 w 1602751"/>
              <a:gd name="connsiteY5" fmla="*/ 181419 h 211655"/>
              <a:gd name="connsiteX6" fmla="*/ 1073541 w 1602751"/>
              <a:gd name="connsiteY6" fmla="*/ 196537 h 211655"/>
              <a:gd name="connsiteX7" fmla="*/ 1149142 w 1602751"/>
              <a:gd name="connsiteY7" fmla="*/ 211655 h 211655"/>
              <a:gd name="connsiteX8" fmla="*/ 1239864 w 1602751"/>
              <a:gd name="connsiteY8" fmla="*/ 196537 h 211655"/>
              <a:gd name="connsiteX9" fmla="*/ 1360826 w 1602751"/>
              <a:gd name="connsiteY9" fmla="*/ 166301 h 211655"/>
              <a:gd name="connsiteX10" fmla="*/ 1406187 w 1602751"/>
              <a:gd name="connsiteY10" fmla="*/ 136064 h 211655"/>
              <a:gd name="connsiteX11" fmla="*/ 1451548 w 1602751"/>
              <a:gd name="connsiteY11" fmla="*/ 90710 h 211655"/>
              <a:gd name="connsiteX12" fmla="*/ 1542270 w 1602751"/>
              <a:gd name="connsiteY12" fmla="*/ 60473 h 211655"/>
              <a:gd name="connsiteX13" fmla="*/ 1602751 w 1602751"/>
              <a:gd name="connsiteY13" fmla="*/ 0 h 21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2751" h="211655">
                <a:moveTo>
                  <a:pt x="0" y="30237"/>
                </a:moveTo>
                <a:lnTo>
                  <a:pt x="0" y="30237"/>
                </a:lnTo>
                <a:cubicBezTo>
                  <a:pt x="206644" y="40316"/>
                  <a:pt x="414355" y="37203"/>
                  <a:pt x="619932" y="60473"/>
                </a:cubicBezTo>
                <a:cubicBezTo>
                  <a:pt x="683279" y="67643"/>
                  <a:pt x="740524" y="101933"/>
                  <a:pt x="801375" y="120946"/>
                </a:cubicBezTo>
                <a:cubicBezTo>
                  <a:pt x="821210" y="127144"/>
                  <a:pt x="841696" y="131025"/>
                  <a:pt x="861857" y="136064"/>
                </a:cubicBezTo>
                <a:cubicBezTo>
                  <a:pt x="969652" y="189955"/>
                  <a:pt x="875616" y="150911"/>
                  <a:pt x="1028180" y="181419"/>
                </a:cubicBezTo>
                <a:cubicBezTo>
                  <a:pt x="1043809" y="184544"/>
                  <a:pt x="1058079" y="192672"/>
                  <a:pt x="1073541" y="196537"/>
                </a:cubicBezTo>
                <a:cubicBezTo>
                  <a:pt x="1098473" y="202769"/>
                  <a:pt x="1123942" y="206616"/>
                  <a:pt x="1149142" y="211655"/>
                </a:cubicBezTo>
                <a:cubicBezTo>
                  <a:pt x="1179383" y="206616"/>
                  <a:pt x="1209887" y="202960"/>
                  <a:pt x="1239864" y="196537"/>
                </a:cubicBezTo>
                <a:cubicBezTo>
                  <a:pt x="1280503" y="187830"/>
                  <a:pt x="1360826" y="166301"/>
                  <a:pt x="1360826" y="166301"/>
                </a:cubicBezTo>
                <a:cubicBezTo>
                  <a:pt x="1375946" y="156222"/>
                  <a:pt x="1392226" y="147696"/>
                  <a:pt x="1406187" y="136064"/>
                </a:cubicBezTo>
                <a:cubicBezTo>
                  <a:pt x="1422614" y="122377"/>
                  <a:pt x="1432856" y="101093"/>
                  <a:pt x="1451548" y="90710"/>
                </a:cubicBezTo>
                <a:cubicBezTo>
                  <a:pt x="1479414" y="75231"/>
                  <a:pt x="1542270" y="60473"/>
                  <a:pt x="1542270" y="60473"/>
                </a:cubicBezTo>
                <a:cubicBezTo>
                  <a:pt x="1562430" y="40315"/>
                  <a:pt x="1579551" y="16569"/>
                  <a:pt x="1602751" y="0"/>
                </a:cubicBezTo>
              </a:path>
            </a:pathLst>
          </a:custGeom>
          <a:ln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492033" y="6019485"/>
            <a:ext cx="1784195" cy="347719"/>
          </a:xfrm>
          <a:custGeom>
            <a:avLst/>
            <a:gdLst>
              <a:gd name="connsiteX0" fmla="*/ 0 w 1784195"/>
              <a:gd name="connsiteY0" fmla="*/ 0 h 347719"/>
              <a:gd name="connsiteX1" fmla="*/ 0 w 1784195"/>
              <a:gd name="connsiteY1" fmla="*/ 0 h 347719"/>
              <a:gd name="connsiteX2" fmla="*/ 181443 w 1784195"/>
              <a:gd name="connsiteY2" fmla="*/ 257010 h 347719"/>
              <a:gd name="connsiteX3" fmla="*/ 241925 w 1784195"/>
              <a:gd name="connsiteY3" fmla="*/ 287246 h 347719"/>
              <a:gd name="connsiteX4" fmla="*/ 332646 w 1784195"/>
              <a:gd name="connsiteY4" fmla="*/ 317483 h 347719"/>
              <a:gd name="connsiteX5" fmla="*/ 378007 w 1784195"/>
              <a:gd name="connsiteY5" fmla="*/ 347719 h 347719"/>
              <a:gd name="connsiteX6" fmla="*/ 816496 w 1784195"/>
              <a:gd name="connsiteY6" fmla="*/ 332601 h 347719"/>
              <a:gd name="connsiteX7" fmla="*/ 861857 w 1784195"/>
              <a:gd name="connsiteY7" fmla="*/ 302365 h 347719"/>
              <a:gd name="connsiteX8" fmla="*/ 922338 w 1784195"/>
              <a:gd name="connsiteY8" fmla="*/ 257010 h 347719"/>
              <a:gd name="connsiteX9" fmla="*/ 967699 w 1784195"/>
              <a:gd name="connsiteY9" fmla="*/ 226774 h 347719"/>
              <a:gd name="connsiteX10" fmla="*/ 1073541 w 1784195"/>
              <a:gd name="connsiteY10" fmla="*/ 151183 h 347719"/>
              <a:gd name="connsiteX11" fmla="*/ 1134022 w 1784195"/>
              <a:gd name="connsiteY11" fmla="*/ 60473 h 347719"/>
              <a:gd name="connsiteX12" fmla="*/ 1285225 w 1784195"/>
              <a:gd name="connsiteY12" fmla="*/ 15119 h 347719"/>
              <a:gd name="connsiteX13" fmla="*/ 1451548 w 1784195"/>
              <a:gd name="connsiteY13" fmla="*/ 30237 h 347719"/>
              <a:gd name="connsiteX14" fmla="*/ 1496909 w 1784195"/>
              <a:gd name="connsiteY14" fmla="*/ 60473 h 347719"/>
              <a:gd name="connsiteX15" fmla="*/ 1542270 w 1784195"/>
              <a:gd name="connsiteY15" fmla="*/ 75591 h 347719"/>
              <a:gd name="connsiteX16" fmla="*/ 1572511 w 1784195"/>
              <a:gd name="connsiteY16" fmla="*/ 120946 h 347719"/>
              <a:gd name="connsiteX17" fmla="*/ 1617872 w 1784195"/>
              <a:gd name="connsiteY17" fmla="*/ 166301 h 347719"/>
              <a:gd name="connsiteX18" fmla="*/ 1632992 w 1784195"/>
              <a:gd name="connsiteY18" fmla="*/ 211655 h 347719"/>
              <a:gd name="connsiteX19" fmla="*/ 1708593 w 1784195"/>
              <a:gd name="connsiteY19" fmla="*/ 287246 h 347719"/>
              <a:gd name="connsiteX20" fmla="*/ 1738834 w 1784195"/>
              <a:gd name="connsiteY20" fmla="*/ 317483 h 347719"/>
              <a:gd name="connsiteX21" fmla="*/ 1784195 w 1784195"/>
              <a:gd name="connsiteY21" fmla="*/ 347719 h 347719"/>
              <a:gd name="connsiteX22" fmla="*/ 1784195 w 1784195"/>
              <a:gd name="connsiteY22" fmla="*/ 347719 h 3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4195" h="347719">
                <a:moveTo>
                  <a:pt x="0" y="0"/>
                </a:moveTo>
                <a:lnTo>
                  <a:pt x="0" y="0"/>
                </a:lnTo>
                <a:cubicBezTo>
                  <a:pt x="26253" y="42000"/>
                  <a:pt x="142861" y="237722"/>
                  <a:pt x="181443" y="257010"/>
                </a:cubicBezTo>
                <a:cubicBezTo>
                  <a:pt x="201604" y="267089"/>
                  <a:pt x="220997" y="278876"/>
                  <a:pt x="241925" y="287246"/>
                </a:cubicBezTo>
                <a:cubicBezTo>
                  <a:pt x="271521" y="299083"/>
                  <a:pt x="306123" y="299803"/>
                  <a:pt x="332646" y="317483"/>
                </a:cubicBezTo>
                <a:lnTo>
                  <a:pt x="378007" y="347719"/>
                </a:lnTo>
                <a:cubicBezTo>
                  <a:pt x="524170" y="342680"/>
                  <a:pt x="670884" y="346250"/>
                  <a:pt x="816496" y="332601"/>
                </a:cubicBezTo>
                <a:cubicBezTo>
                  <a:pt x="834588" y="330905"/>
                  <a:pt x="847070" y="312926"/>
                  <a:pt x="861857" y="302365"/>
                </a:cubicBezTo>
                <a:cubicBezTo>
                  <a:pt x="882363" y="287720"/>
                  <a:pt x="901832" y="271655"/>
                  <a:pt x="922338" y="257010"/>
                </a:cubicBezTo>
                <a:cubicBezTo>
                  <a:pt x="937125" y="246449"/>
                  <a:pt x="952912" y="237335"/>
                  <a:pt x="967699" y="226774"/>
                </a:cubicBezTo>
                <a:cubicBezTo>
                  <a:pt x="1098982" y="133013"/>
                  <a:pt x="966639" y="222440"/>
                  <a:pt x="1073541" y="151183"/>
                </a:cubicBezTo>
                <a:cubicBezTo>
                  <a:pt x="1093701" y="120946"/>
                  <a:pt x="1099545" y="71964"/>
                  <a:pt x="1134022" y="60473"/>
                </a:cubicBezTo>
                <a:cubicBezTo>
                  <a:pt x="1244459" y="23667"/>
                  <a:pt x="1193819" y="37967"/>
                  <a:pt x="1285225" y="15119"/>
                </a:cubicBezTo>
                <a:cubicBezTo>
                  <a:pt x="1340666" y="20158"/>
                  <a:pt x="1397114" y="18574"/>
                  <a:pt x="1451548" y="30237"/>
                </a:cubicBezTo>
                <a:cubicBezTo>
                  <a:pt x="1469316" y="34044"/>
                  <a:pt x="1480655" y="52347"/>
                  <a:pt x="1496909" y="60473"/>
                </a:cubicBezTo>
                <a:cubicBezTo>
                  <a:pt x="1511165" y="67600"/>
                  <a:pt x="1527150" y="70552"/>
                  <a:pt x="1542270" y="75591"/>
                </a:cubicBezTo>
                <a:cubicBezTo>
                  <a:pt x="1552350" y="90709"/>
                  <a:pt x="1560877" y="106988"/>
                  <a:pt x="1572511" y="120946"/>
                </a:cubicBezTo>
                <a:cubicBezTo>
                  <a:pt x="1586201" y="137371"/>
                  <a:pt x="1606010" y="148511"/>
                  <a:pt x="1617872" y="166301"/>
                </a:cubicBezTo>
                <a:cubicBezTo>
                  <a:pt x="1626713" y="179560"/>
                  <a:pt x="1623430" y="198907"/>
                  <a:pt x="1632992" y="211655"/>
                </a:cubicBezTo>
                <a:cubicBezTo>
                  <a:pt x="1654376" y="240163"/>
                  <a:pt x="1683393" y="262049"/>
                  <a:pt x="1708593" y="287246"/>
                </a:cubicBezTo>
                <a:cubicBezTo>
                  <a:pt x="1718673" y="297325"/>
                  <a:pt x="1726973" y="309577"/>
                  <a:pt x="1738834" y="317483"/>
                </a:cubicBezTo>
                <a:lnTo>
                  <a:pt x="1784195" y="347719"/>
                </a:lnTo>
                <a:lnTo>
                  <a:pt x="1784195" y="347719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0800000">
            <a:off x="5397191" y="6034604"/>
            <a:ext cx="1784195" cy="347719"/>
          </a:xfrm>
          <a:custGeom>
            <a:avLst/>
            <a:gdLst>
              <a:gd name="connsiteX0" fmla="*/ 0 w 1784195"/>
              <a:gd name="connsiteY0" fmla="*/ 0 h 347719"/>
              <a:gd name="connsiteX1" fmla="*/ 0 w 1784195"/>
              <a:gd name="connsiteY1" fmla="*/ 0 h 347719"/>
              <a:gd name="connsiteX2" fmla="*/ 181443 w 1784195"/>
              <a:gd name="connsiteY2" fmla="*/ 257010 h 347719"/>
              <a:gd name="connsiteX3" fmla="*/ 241925 w 1784195"/>
              <a:gd name="connsiteY3" fmla="*/ 287246 h 347719"/>
              <a:gd name="connsiteX4" fmla="*/ 332646 w 1784195"/>
              <a:gd name="connsiteY4" fmla="*/ 317483 h 347719"/>
              <a:gd name="connsiteX5" fmla="*/ 378007 w 1784195"/>
              <a:gd name="connsiteY5" fmla="*/ 347719 h 347719"/>
              <a:gd name="connsiteX6" fmla="*/ 816496 w 1784195"/>
              <a:gd name="connsiteY6" fmla="*/ 332601 h 347719"/>
              <a:gd name="connsiteX7" fmla="*/ 861857 w 1784195"/>
              <a:gd name="connsiteY7" fmla="*/ 302365 h 347719"/>
              <a:gd name="connsiteX8" fmla="*/ 922338 w 1784195"/>
              <a:gd name="connsiteY8" fmla="*/ 257010 h 347719"/>
              <a:gd name="connsiteX9" fmla="*/ 967699 w 1784195"/>
              <a:gd name="connsiteY9" fmla="*/ 226774 h 347719"/>
              <a:gd name="connsiteX10" fmla="*/ 1073541 w 1784195"/>
              <a:gd name="connsiteY10" fmla="*/ 151183 h 347719"/>
              <a:gd name="connsiteX11" fmla="*/ 1134022 w 1784195"/>
              <a:gd name="connsiteY11" fmla="*/ 60473 h 347719"/>
              <a:gd name="connsiteX12" fmla="*/ 1285225 w 1784195"/>
              <a:gd name="connsiteY12" fmla="*/ 15119 h 347719"/>
              <a:gd name="connsiteX13" fmla="*/ 1451548 w 1784195"/>
              <a:gd name="connsiteY13" fmla="*/ 30237 h 347719"/>
              <a:gd name="connsiteX14" fmla="*/ 1496909 w 1784195"/>
              <a:gd name="connsiteY14" fmla="*/ 60473 h 347719"/>
              <a:gd name="connsiteX15" fmla="*/ 1542270 w 1784195"/>
              <a:gd name="connsiteY15" fmla="*/ 75591 h 347719"/>
              <a:gd name="connsiteX16" fmla="*/ 1572511 w 1784195"/>
              <a:gd name="connsiteY16" fmla="*/ 120946 h 347719"/>
              <a:gd name="connsiteX17" fmla="*/ 1617872 w 1784195"/>
              <a:gd name="connsiteY17" fmla="*/ 166301 h 347719"/>
              <a:gd name="connsiteX18" fmla="*/ 1632992 w 1784195"/>
              <a:gd name="connsiteY18" fmla="*/ 211655 h 347719"/>
              <a:gd name="connsiteX19" fmla="*/ 1708593 w 1784195"/>
              <a:gd name="connsiteY19" fmla="*/ 287246 h 347719"/>
              <a:gd name="connsiteX20" fmla="*/ 1738834 w 1784195"/>
              <a:gd name="connsiteY20" fmla="*/ 317483 h 347719"/>
              <a:gd name="connsiteX21" fmla="*/ 1784195 w 1784195"/>
              <a:gd name="connsiteY21" fmla="*/ 347719 h 347719"/>
              <a:gd name="connsiteX22" fmla="*/ 1784195 w 1784195"/>
              <a:gd name="connsiteY22" fmla="*/ 347719 h 3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4195" h="347719">
                <a:moveTo>
                  <a:pt x="0" y="0"/>
                </a:moveTo>
                <a:lnTo>
                  <a:pt x="0" y="0"/>
                </a:lnTo>
                <a:cubicBezTo>
                  <a:pt x="26253" y="42000"/>
                  <a:pt x="142861" y="237722"/>
                  <a:pt x="181443" y="257010"/>
                </a:cubicBezTo>
                <a:cubicBezTo>
                  <a:pt x="201604" y="267089"/>
                  <a:pt x="220997" y="278876"/>
                  <a:pt x="241925" y="287246"/>
                </a:cubicBezTo>
                <a:cubicBezTo>
                  <a:pt x="271521" y="299083"/>
                  <a:pt x="306123" y="299803"/>
                  <a:pt x="332646" y="317483"/>
                </a:cubicBezTo>
                <a:lnTo>
                  <a:pt x="378007" y="347719"/>
                </a:lnTo>
                <a:cubicBezTo>
                  <a:pt x="524170" y="342680"/>
                  <a:pt x="670884" y="346250"/>
                  <a:pt x="816496" y="332601"/>
                </a:cubicBezTo>
                <a:cubicBezTo>
                  <a:pt x="834588" y="330905"/>
                  <a:pt x="847070" y="312926"/>
                  <a:pt x="861857" y="302365"/>
                </a:cubicBezTo>
                <a:cubicBezTo>
                  <a:pt x="882363" y="287720"/>
                  <a:pt x="901832" y="271655"/>
                  <a:pt x="922338" y="257010"/>
                </a:cubicBezTo>
                <a:cubicBezTo>
                  <a:pt x="937125" y="246449"/>
                  <a:pt x="952912" y="237335"/>
                  <a:pt x="967699" y="226774"/>
                </a:cubicBezTo>
                <a:cubicBezTo>
                  <a:pt x="1098982" y="133013"/>
                  <a:pt x="966639" y="222440"/>
                  <a:pt x="1073541" y="151183"/>
                </a:cubicBezTo>
                <a:cubicBezTo>
                  <a:pt x="1093701" y="120946"/>
                  <a:pt x="1099545" y="71964"/>
                  <a:pt x="1134022" y="60473"/>
                </a:cubicBezTo>
                <a:cubicBezTo>
                  <a:pt x="1244459" y="23667"/>
                  <a:pt x="1193819" y="37967"/>
                  <a:pt x="1285225" y="15119"/>
                </a:cubicBezTo>
                <a:cubicBezTo>
                  <a:pt x="1340666" y="20158"/>
                  <a:pt x="1397114" y="18574"/>
                  <a:pt x="1451548" y="30237"/>
                </a:cubicBezTo>
                <a:cubicBezTo>
                  <a:pt x="1469316" y="34044"/>
                  <a:pt x="1480655" y="52347"/>
                  <a:pt x="1496909" y="60473"/>
                </a:cubicBezTo>
                <a:cubicBezTo>
                  <a:pt x="1511165" y="67600"/>
                  <a:pt x="1527150" y="70552"/>
                  <a:pt x="1542270" y="75591"/>
                </a:cubicBezTo>
                <a:cubicBezTo>
                  <a:pt x="1552350" y="90709"/>
                  <a:pt x="1560877" y="106988"/>
                  <a:pt x="1572511" y="120946"/>
                </a:cubicBezTo>
                <a:cubicBezTo>
                  <a:pt x="1586201" y="137371"/>
                  <a:pt x="1606010" y="148511"/>
                  <a:pt x="1617872" y="166301"/>
                </a:cubicBezTo>
                <a:cubicBezTo>
                  <a:pt x="1626713" y="179560"/>
                  <a:pt x="1623430" y="198907"/>
                  <a:pt x="1632992" y="211655"/>
                </a:cubicBezTo>
                <a:cubicBezTo>
                  <a:pt x="1654376" y="240163"/>
                  <a:pt x="1683393" y="262049"/>
                  <a:pt x="1708593" y="287246"/>
                </a:cubicBezTo>
                <a:cubicBezTo>
                  <a:pt x="1718673" y="297325"/>
                  <a:pt x="1726973" y="309577"/>
                  <a:pt x="1738834" y="317483"/>
                </a:cubicBezTo>
                <a:lnTo>
                  <a:pt x="1784195" y="347719"/>
                </a:lnTo>
                <a:lnTo>
                  <a:pt x="1784195" y="347719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259911" y="6154331"/>
            <a:ext cx="241925" cy="1511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 rot="10800000">
            <a:off x="5926401" y="5822948"/>
            <a:ext cx="1738834" cy="241891"/>
          </a:xfrm>
          <a:custGeom>
            <a:avLst/>
            <a:gdLst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17" fmla="*/ 1844676 w 1844676"/>
              <a:gd name="connsiteY17" fmla="*/ 0 h 362837"/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0" fmla="*/ 0 w 1769075"/>
              <a:gd name="connsiteY0" fmla="*/ 136064 h 317482"/>
              <a:gd name="connsiteX1" fmla="*/ 0 w 1769075"/>
              <a:gd name="connsiteY1" fmla="*/ 136064 h 317482"/>
              <a:gd name="connsiteX2" fmla="*/ 619932 w 1769075"/>
              <a:gd name="connsiteY2" fmla="*/ 166300 h 317482"/>
              <a:gd name="connsiteX3" fmla="*/ 801375 w 1769075"/>
              <a:gd name="connsiteY3" fmla="*/ 226773 h 317482"/>
              <a:gd name="connsiteX4" fmla="*/ 861857 w 1769075"/>
              <a:gd name="connsiteY4" fmla="*/ 241891 h 317482"/>
              <a:gd name="connsiteX5" fmla="*/ 1028180 w 1769075"/>
              <a:gd name="connsiteY5" fmla="*/ 287246 h 317482"/>
              <a:gd name="connsiteX6" fmla="*/ 1073541 w 1769075"/>
              <a:gd name="connsiteY6" fmla="*/ 302364 h 317482"/>
              <a:gd name="connsiteX7" fmla="*/ 1149142 w 1769075"/>
              <a:gd name="connsiteY7" fmla="*/ 317482 h 317482"/>
              <a:gd name="connsiteX8" fmla="*/ 1239864 w 1769075"/>
              <a:gd name="connsiteY8" fmla="*/ 302364 h 317482"/>
              <a:gd name="connsiteX9" fmla="*/ 1360826 w 1769075"/>
              <a:gd name="connsiteY9" fmla="*/ 272128 h 317482"/>
              <a:gd name="connsiteX10" fmla="*/ 1406187 w 1769075"/>
              <a:gd name="connsiteY10" fmla="*/ 241891 h 317482"/>
              <a:gd name="connsiteX11" fmla="*/ 1451548 w 1769075"/>
              <a:gd name="connsiteY11" fmla="*/ 196537 h 317482"/>
              <a:gd name="connsiteX12" fmla="*/ 1542270 w 1769075"/>
              <a:gd name="connsiteY12" fmla="*/ 166300 h 317482"/>
              <a:gd name="connsiteX13" fmla="*/ 1602751 w 1769075"/>
              <a:gd name="connsiteY13" fmla="*/ 105827 h 317482"/>
              <a:gd name="connsiteX14" fmla="*/ 1738834 w 1769075"/>
              <a:gd name="connsiteY14" fmla="*/ 75591 h 317482"/>
              <a:gd name="connsiteX15" fmla="*/ 1769075 w 1769075"/>
              <a:gd name="connsiteY15" fmla="*/ 0 h 317482"/>
              <a:gd name="connsiteX0" fmla="*/ 0 w 1738834"/>
              <a:gd name="connsiteY0" fmla="*/ 60473 h 241891"/>
              <a:gd name="connsiteX1" fmla="*/ 0 w 1738834"/>
              <a:gd name="connsiteY1" fmla="*/ 60473 h 241891"/>
              <a:gd name="connsiteX2" fmla="*/ 619932 w 1738834"/>
              <a:gd name="connsiteY2" fmla="*/ 90709 h 241891"/>
              <a:gd name="connsiteX3" fmla="*/ 801375 w 1738834"/>
              <a:gd name="connsiteY3" fmla="*/ 151182 h 241891"/>
              <a:gd name="connsiteX4" fmla="*/ 861857 w 1738834"/>
              <a:gd name="connsiteY4" fmla="*/ 166300 h 241891"/>
              <a:gd name="connsiteX5" fmla="*/ 1028180 w 1738834"/>
              <a:gd name="connsiteY5" fmla="*/ 211655 h 241891"/>
              <a:gd name="connsiteX6" fmla="*/ 1073541 w 1738834"/>
              <a:gd name="connsiteY6" fmla="*/ 226773 h 241891"/>
              <a:gd name="connsiteX7" fmla="*/ 1149142 w 1738834"/>
              <a:gd name="connsiteY7" fmla="*/ 241891 h 241891"/>
              <a:gd name="connsiteX8" fmla="*/ 1239864 w 1738834"/>
              <a:gd name="connsiteY8" fmla="*/ 226773 h 241891"/>
              <a:gd name="connsiteX9" fmla="*/ 1360826 w 1738834"/>
              <a:gd name="connsiteY9" fmla="*/ 196537 h 241891"/>
              <a:gd name="connsiteX10" fmla="*/ 1406187 w 1738834"/>
              <a:gd name="connsiteY10" fmla="*/ 166300 h 241891"/>
              <a:gd name="connsiteX11" fmla="*/ 1451548 w 1738834"/>
              <a:gd name="connsiteY11" fmla="*/ 120946 h 241891"/>
              <a:gd name="connsiteX12" fmla="*/ 1542270 w 1738834"/>
              <a:gd name="connsiteY12" fmla="*/ 90709 h 241891"/>
              <a:gd name="connsiteX13" fmla="*/ 1602751 w 1738834"/>
              <a:gd name="connsiteY13" fmla="*/ 30236 h 241891"/>
              <a:gd name="connsiteX14" fmla="*/ 1738834 w 1738834"/>
              <a:gd name="connsiteY14" fmla="*/ 0 h 24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8834" h="241891">
                <a:moveTo>
                  <a:pt x="0" y="60473"/>
                </a:moveTo>
                <a:lnTo>
                  <a:pt x="0" y="60473"/>
                </a:lnTo>
                <a:cubicBezTo>
                  <a:pt x="206644" y="70552"/>
                  <a:pt x="414355" y="67439"/>
                  <a:pt x="619932" y="90709"/>
                </a:cubicBezTo>
                <a:cubicBezTo>
                  <a:pt x="683279" y="97879"/>
                  <a:pt x="740524" y="132169"/>
                  <a:pt x="801375" y="151182"/>
                </a:cubicBezTo>
                <a:cubicBezTo>
                  <a:pt x="821210" y="157380"/>
                  <a:pt x="841696" y="161261"/>
                  <a:pt x="861857" y="166300"/>
                </a:cubicBezTo>
                <a:cubicBezTo>
                  <a:pt x="969652" y="220191"/>
                  <a:pt x="875616" y="181147"/>
                  <a:pt x="1028180" y="211655"/>
                </a:cubicBezTo>
                <a:cubicBezTo>
                  <a:pt x="1043809" y="214780"/>
                  <a:pt x="1058079" y="222908"/>
                  <a:pt x="1073541" y="226773"/>
                </a:cubicBezTo>
                <a:cubicBezTo>
                  <a:pt x="1098473" y="233005"/>
                  <a:pt x="1123942" y="236852"/>
                  <a:pt x="1149142" y="241891"/>
                </a:cubicBezTo>
                <a:cubicBezTo>
                  <a:pt x="1179383" y="236852"/>
                  <a:pt x="1209887" y="233196"/>
                  <a:pt x="1239864" y="226773"/>
                </a:cubicBezTo>
                <a:cubicBezTo>
                  <a:pt x="1280503" y="218066"/>
                  <a:pt x="1360826" y="196537"/>
                  <a:pt x="1360826" y="196537"/>
                </a:cubicBezTo>
                <a:cubicBezTo>
                  <a:pt x="1375946" y="186458"/>
                  <a:pt x="1392226" y="177932"/>
                  <a:pt x="1406187" y="166300"/>
                </a:cubicBezTo>
                <a:cubicBezTo>
                  <a:pt x="1422614" y="152613"/>
                  <a:pt x="1432856" y="131329"/>
                  <a:pt x="1451548" y="120946"/>
                </a:cubicBezTo>
                <a:cubicBezTo>
                  <a:pt x="1479414" y="105467"/>
                  <a:pt x="1542270" y="90709"/>
                  <a:pt x="1542270" y="90709"/>
                </a:cubicBezTo>
                <a:cubicBezTo>
                  <a:pt x="1562430" y="70551"/>
                  <a:pt x="1579551" y="46805"/>
                  <a:pt x="1602751" y="30236"/>
                </a:cubicBezTo>
                <a:cubicBezTo>
                  <a:pt x="1625408" y="14055"/>
                  <a:pt x="1732010" y="1137"/>
                  <a:pt x="1738834" y="0"/>
                </a:cubicBezTo>
              </a:path>
            </a:pathLst>
          </a:custGeom>
          <a:ln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816624" y="5909656"/>
            <a:ext cx="1890037" cy="456906"/>
          </a:xfrm>
          <a:custGeom>
            <a:avLst/>
            <a:gdLst>
              <a:gd name="connsiteX0" fmla="*/ 0 w 2116841"/>
              <a:gd name="connsiteY0" fmla="*/ 120946 h 468665"/>
              <a:gd name="connsiteX1" fmla="*/ 0 w 2116841"/>
              <a:gd name="connsiteY1" fmla="*/ 120946 h 468665"/>
              <a:gd name="connsiteX2" fmla="*/ 226804 w 2116841"/>
              <a:gd name="connsiteY2" fmla="*/ 15119 h 468665"/>
              <a:gd name="connsiteX3" fmla="*/ 302405 w 2116841"/>
              <a:gd name="connsiteY3" fmla="*/ 0 h 468665"/>
              <a:gd name="connsiteX4" fmla="*/ 952578 w 2116841"/>
              <a:gd name="connsiteY4" fmla="*/ 15119 h 468665"/>
              <a:gd name="connsiteX5" fmla="*/ 1043300 w 2116841"/>
              <a:gd name="connsiteY5" fmla="*/ 60473 h 468665"/>
              <a:gd name="connsiteX6" fmla="*/ 1149142 w 2116841"/>
              <a:gd name="connsiteY6" fmla="*/ 120946 h 468665"/>
              <a:gd name="connsiteX7" fmla="*/ 1179383 w 2116841"/>
              <a:gd name="connsiteY7" fmla="*/ 151183 h 468665"/>
              <a:gd name="connsiteX8" fmla="*/ 1239864 w 2116841"/>
              <a:gd name="connsiteY8" fmla="*/ 166301 h 468665"/>
              <a:gd name="connsiteX9" fmla="*/ 1285225 w 2116841"/>
              <a:gd name="connsiteY9" fmla="*/ 181419 h 468665"/>
              <a:gd name="connsiteX10" fmla="*/ 1330586 w 2116841"/>
              <a:gd name="connsiteY10" fmla="*/ 211655 h 468665"/>
              <a:gd name="connsiteX11" fmla="*/ 1436428 w 2116841"/>
              <a:gd name="connsiteY11" fmla="*/ 241892 h 468665"/>
              <a:gd name="connsiteX12" fmla="*/ 1572510 w 2116841"/>
              <a:gd name="connsiteY12" fmla="*/ 302365 h 468665"/>
              <a:gd name="connsiteX13" fmla="*/ 1617871 w 2116841"/>
              <a:gd name="connsiteY13" fmla="*/ 317483 h 468665"/>
              <a:gd name="connsiteX14" fmla="*/ 1663232 w 2116841"/>
              <a:gd name="connsiteY14" fmla="*/ 332601 h 468665"/>
              <a:gd name="connsiteX15" fmla="*/ 1753954 w 2116841"/>
              <a:gd name="connsiteY15" fmla="*/ 393074 h 468665"/>
              <a:gd name="connsiteX16" fmla="*/ 1784195 w 2116841"/>
              <a:gd name="connsiteY16" fmla="*/ 438429 h 468665"/>
              <a:gd name="connsiteX17" fmla="*/ 1874916 w 2116841"/>
              <a:gd name="connsiteY17" fmla="*/ 468665 h 468665"/>
              <a:gd name="connsiteX18" fmla="*/ 2041240 w 2116841"/>
              <a:gd name="connsiteY18" fmla="*/ 453547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21" fmla="*/ 2116841 w 2116841"/>
              <a:gd name="connsiteY21" fmla="*/ 438429 h 468665"/>
              <a:gd name="connsiteX0" fmla="*/ 0 w 2116841"/>
              <a:gd name="connsiteY0" fmla="*/ 120946 h 468665"/>
              <a:gd name="connsiteX1" fmla="*/ 226804 w 2116841"/>
              <a:gd name="connsiteY1" fmla="*/ 15119 h 468665"/>
              <a:gd name="connsiteX2" fmla="*/ 302405 w 2116841"/>
              <a:gd name="connsiteY2" fmla="*/ 0 h 468665"/>
              <a:gd name="connsiteX3" fmla="*/ 952578 w 2116841"/>
              <a:gd name="connsiteY3" fmla="*/ 15119 h 468665"/>
              <a:gd name="connsiteX4" fmla="*/ 1043300 w 2116841"/>
              <a:gd name="connsiteY4" fmla="*/ 60473 h 468665"/>
              <a:gd name="connsiteX5" fmla="*/ 1149142 w 2116841"/>
              <a:gd name="connsiteY5" fmla="*/ 120946 h 468665"/>
              <a:gd name="connsiteX6" fmla="*/ 1179383 w 2116841"/>
              <a:gd name="connsiteY6" fmla="*/ 151183 h 468665"/>
              <a:gd name="connsiteX7" fmla="*/ 1239864 w 2116841"/>
              <a:gd name="connsiteY7" fmla="*/ 166301 h 468665"/>
              <a:gd name="connsiteX8" fmla="*/ 1285225 w 2116841"/>
              <a:gd name="connsiteY8" fmla="*/ 181419 h 468665"/>
              <a:gd name="connsiteX9" fmla="*/ 1330586 w 2116841"/>
              <a:gd name="connsiteY9" fmla="*/ 211655 h 468665"/>
              <a:gd name="connsiteX10" fmla="*/ 1436428 w 2116841"/>
              <a:gd name="connsiteY10" fmla="*/ 241892 h 468665"/>
              <a:gd name="connsiteX11" fmla="*/ 1572510 w 2116841"/>
              <a:gd name="connsiteY11" fmla="*/ 302365 h 468665"/>
              <a:gd name="connsiteX12" fmla="*/ 1617871 w 2116841"/>
              <a:gd name="connsiteY12" fmla="*/ 317483 h 468665"/>
              <a:gd name="connsiteX13" fmla="*/ 1663232 w 2116841"/>
              <a:gd name="connsiteY13" fmla="*/ 332601 h 468665"/>
              <a:gd name="connsiteX14" fmla="*/ 1753954 w 2116841"/>
              <a:gd name="connsiteY14" fmla="*/ 393074 h 468665"/>
              <a:gd name="connsiteX15" fmla="*/ 1784195 w 2116841"/>
              <a:gd name="connsiteY15" fmla="*/ 438429 h 468665"/>
              <a:gd name="connsiteX16" fmla="*/ 1874916 w 2116841"/>
              <a:gd name="connsiteY16" fmla="*/ 468665 h 468665"/>
              <a:gd name="connsiteX17" fmla="*/ 2041240 w 2116841"/>
              <a:gd name="connsiteY17" fmla="*/ 453547 h 468665"/>
              <a:gd name="connsiteX18" fmla="*/ 2116841 w 2116841"/>
              <a:gd name="connsiteY18" fmla="*/ 438429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0" fmla="*/ 0 w 1890037"/>
              <a:gd name="connsiteY0" fmla="*/ 15119 h 468665"/>
              <a:gd name="connsiteX1" fmla="*/ 75601 w 1890037"/>
              <a:gd name="connsiteY1" fmla="*/ 0 h 468665"/>
              <a:gd name="connsiteX2" fmla="*/ 725774 w 1890037"/>
              <a:gd name="connsiteY2" fmla="*/ 15119 h 468665"/>
              <a:gd name="connsiteX3" fmla="*/ 816496 w 1890037"/>
              <a:gd name="connsiteY3" fmla="*/ 60473 h 468665"/>
              <a:gd name="connsiteX4" fmla="*/ 922338 w 1890037"/>
              <a:gd name="connsiteY4" fmla="*/ 120946 h 468665"/>
              <a:gd name="connsiteX5" fmla="*/ 952579 w 1890037"/>
              <a:gd name="connsiteY5" fmla="*/ 151183 h 468665"/>
              <a:gd name="connsiteX6" fmla="*/ 1013060 w 1890037"/>
              <a:gd name="connsiteY6" fmla="*/ 166301 h 468665"/>
              <a:gd name="connsiteX7" fmla="*/ 1058421 w 1890037"/>
              <a:gd name="connsiteY7" fmla="*/ 181419 h 468665"/>
              <a:gd name="connsiteX8" fmla="*/ 1103782 w 1890037"/>
              <a:gd name="connsiteY8" fmla="*/ 211655 h 468665"/>
              <a:gd name="connsiteX9" fmla="*/ 1209624 w 1890037"/>
              <a:gd name="connsiteY9" fmla="*/ 241892 h 468665"/>
              <a:gd name="connsiteX10" fmla="*/ 1345706 w 1890037"/>
              <a:gd name="connsiteY10" fmla="*/ 302365 h 468665"/>
              <a:gd name="connsiteX11" fmla="*/ 1391067 w 1890037"/>
              <a:gd name="connsiteY11" fmla="*/ 317483 h 468665"/>
              <a:gd name="connsiteX12" fmla="*/ 1436428 w 1890037"/>
              <a:gd name="connsiteY12" fmla="*/ 332601 h 468665"/>
              <a:gd name="connsiteX13" fmla="*/ 1527150 w 1890037"/>
              <a:gd name="connsiteY13" fmla="*/ 393074 h 468665"/>
              <a:gd name="connsiteX14" fmla="*/ 1557391 w 1890037"/>
              <a:gd name="connsiteY14" fmla="*/ 438429 h 468665"/>
              <a:gd name="connsiteX15" fmla="*/ 1648112 w 1890037"/>
              <a:gd name="connsiteY15" fmla="*/ 468665 h 468665"/>
              <a:gd name="connsiteX16" fmla="*/ 1814436 w 1890037"/>
              <a:gd name="connsiteY16" fmla="*/ 453547 h 468665"/>
              <a:gd name="connsiteX17" fmla="*/ 1890037 w 1890037"/>
              <a:gd name="connsiteY17" fmla="*/ 438429 h 468665"/>
              <a:gd name="connsiteX18" fmla="*/ 1890037 w 1890037"/>
              <a:gd name="connsiteY18" fmla="*/ 438429 h 468665"/>
              <a:gd name="connsiteX19" fmla="*/ 1890037 w 1890037"/>
              <a:gd name="connsiteY19" fmla="*/ 438429 h 468665"/>
              <a:gd name="connsiteX0" fmla="*/ 0 w 1890037"/>
              <a:gd name="connsiteY0" fmla="*/ 3360 h 456906"/>
              <a:gd name="connsiteX1" fmla="*/ 725774 w 1890037"/>
              <a:gd name="connsiteY1" fmla="*/ 3360 h 456906"/>
              <a:gd name="connsiteX2" fmla="*/ 816496 w 1890037"/>
              <a:gd name="connsiteY2" fmla="*/ 48714 h 456906"/>
              <a:gd name="connsiteX3" fmla="*/ 922338 w 1890037"/>
              <a:gd name="connsiteY3" fmla="*/ 109187 h 456906"/>
              <a:gd name="connsiteX4" fmla="*/ 952579 w 1890037"/>
              <a:gd name="connsiteY4" fmla="*/ 139424 h 456906"/>
              <a:gd name="connsiteX5" fmla="*/ 1013060 w 1890037"/>
              <a:gd name="connsiteY5" fmla="*/ 154542 h 456906"/>
              <a:gd name="connsiteX6" fmla="*/ 1058421 w 1890037"/>
              <a:gd name="connsiteY6" fmla="*/ 169660 h 456906"/>
              <a:gd name="connsiteX7" fmla="*/ 1103782 w 1890037"/>
              <a:gd name="connsiteY7" fmla="*/ 199896 h 456906"/>
              <a:gd name="connsiteX8" fmla="*/ 1209624 w 1890037"/>
              <a:gd name="connsiteY8" fmla="*/ 230133 h 456906"/>
              <a:gd name="connsiteX9" fmla="*/ 1345706 w 1890037"/>
              <a:gd name="connsiteY9" fmla="*/ 290606 h 456906"/>
              <a:gd name="connsiteX10" fmla="*/ 1391067 w 1890037"/>
              <a:gd name="connsiteY10" fmla="*/ 305724 h 456906"/>
              <a:gd name="connsiteX11" fmla="*/ 1436428 w 1890037"/>
              <a:gd name="connsiteY11" fmla="*/ 320842 h 456906"/>
              <a:gd name="connsiteX12" fmla="*/ 1527150 w 1890037"/>
              <a:gd name="connsiteY12" fmla="*/ 381315 h 456906"/>
              <a:gd name="connsiteX13" fmla="*/ 1557391 w 1890037"/>
              <a:gd name="connsiteY13" fmla="*/ 426670 h 456906"/>
              <a:gd name="connsiteX14" fmla="*/ 1648112 w 1890037"/>
              <a:gd name="connsiteY14" fmla="*/ 456906 h 456906"/>
              <a:gd name="connsiteX15" fmla="*/ 1814436 w 1890037"/>
              <a:gd name="connsiteY15" fmla="*/ 441788 h 456906"/>
              <a:gd name="connsiteX16" fmla="*/ 1890037 w 1890037"/>
              <a:gd name="connsiteY16" fmla="*/ 426670 h 456906"/>
              <a:gd name="connsiteX17" fmla="*/ 1890037 w 1890037"/>
              <a:gd name="connsiteY17" fmla="*/ 426670 h 456906"/>
              <a:gd name="connsiteX18" fmla="*/ 1890037 w 1890037"/>
              <a:gd name="connsiteY18" fmla="*/ 426670 h 45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90037" h="456906">
                <a:moveTo>
                  <a:pt x="0" y="3360"/>
                </a:moveTo>
                <a:cubicBezTo>
                  <a:pt x="151203" y="3360"/>
                  <a:pt x="589691" y="-4199"/>
                  <a:pt x="725774" y="3360"/>
                </a:cubicBezTo>
                <a:cubicBezTo>
                  <a:pt x="861857" y="10919"/>
                  <a:pt x="786484" y="31566"/>
                  <a:pt x="816496" y="48714"/>
                </a:cubicBezTo>
                <a:cubicBezTo>
                  <a:pt x="870813" y="79748"/>
                  <a:pt x="876296" y="72358"/>
                  <a:pt x="922338" y="109187"/>
                </a:cubicBezTo>
                <a:cubicBezTo>
                  <a:pt x="933470" y="118091"/>
                  <a:pt x="939829" y="133050"/>
                  <a:pt x="952579" y="139424"/>
                </a:cubicBezTo>
                <a:cubicBezTo>
                  <a:pt x="971166" y="148716"/>
                  <a:pt x="993079" y="148834"/>
                  <a:pt x="1013060" y="154542"/>
                </a:cubicBezTo>
                <a:cubicBezTo>
                  <a:pt x="1028385" y="158920"/>
                  <a:pt x="1044165" y="162533"/>
                  <a:pt x="1058421" y="169660"/>
                </a:cubicBezTo>
                <a:cubicBezTo>
                  <a:pt x="1074675" y="177786"/>
                  <a:pt x="1087528" y="191770"/>
                  <a:pt x="1103782" y="199896"/>
                </a:cubicBezTo>
                <a:cubicBezTo>
                  <a:pt x="1125478" y="210743"/>
                  <a:pt x="1190240" y="225288"/>
                  <a:pt x="1209624" y="230133"/>
                </a:cubicBezTo>
                <a:cubicBezTo>
                  <a:pt x="1281508" y="278048"/>
                  <a:pt x="1237747" y="254624"/>
                  <a:pt x="1345706" y="290606"/>
                </a:cubicBezTo>
                <a:lnTo>
                  <a:pt x="1391067" y="305724"/>
                </a:lnTo>
                <a:lnTo>
                  <a:pt x="1436428" y="320842"/>
                </a:lnTo>
                <a:cubicBezTo>
                  <a:pt x="1466669" y="341000"/>
                  <a:pt x="1506988" y="351077"/>
                  <a:pt x="1527150" y="381315"/>
                </a:cubicBezTo>
                <a:cubicBezTo>
                  <a:pt x="1537230" y="396433"/>
                  <a:pt x="1541982" y="417040"/>
                  <a:pt x="1557391" y="426670"/>
                </a:cubicBezTo>
                <a:cubicBezTo>
                  <a:pt x="1584423" y="443562"/>
                  <a:pt x="1648112" y="456906"/>
                  <a:pt x="1648112" y="456906"/>
                </a:cubicBezTo>
                <a:cubicBezTo>
                  <a:pt x="1703553" y="451867"/>
                  <a:pt x="1759325" y="449660"/>
                  <a:pt x="1814436" y="441788"/>
                </a:cubicBezTo>
                <a:cubicBezTo>
                  <a:pt x="1942592" y="423483"/>
                  <a:pt x="1797543" y="426670"/>
                  <a:pt x="1890037" y="426670"/>
                </a:cubicBezTo>
                <a:lnTo>
                  <a:pt x="1890037" y="426670"/>
                </a:lnTo>
                <a:lnTo>
                  <a:pt x="1890037" y="426670"/>
                </a:lnTo>
              </a:path>
            </a:pathLst>
          </a:cu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031910" y="5533269"/>
            <a:ext cx="302406" cy="22677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01837" y="5549604"/>
            <a:ext cx="346569" cy="134845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63179" y="3719082"/>
            <a:ext cx="2147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Thrombin binding site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986548" y="4036563"/>
            <a:ext cx="120962" cy="22677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910084" y="4006327"/>
            <a:ext cx="134886" cy="27334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161811" y="4505228"/>
            <a:ext cx="134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08369" y="5836849"/>
            <a:ext cx="134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025728" y="5383301"/>
            <a:ext cx="20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Fibrinopeptide</a:t>
            </a:r>
            <a:r>
              <a:rPr lang="en-US" dirty="0"/>
              <a:t> A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5878647" y="5623977"/>
            <a:ext cx="2071481" cy="347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731897" y="5518148"/>
            <a:ext cx="451215" cy="78028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534470" y="5370622"/>
            <a:ext cx="404656" cy="102173"/>
          </a:xfrm>
          <a:prstGeom prst="line">
            <a:avLst/>
          </a:prstGeom>
          <a:ln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691520" y="5354283"/>
            <a:ext cx="20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Fibrinopeptide</a:t>
            </a:r>
            <a:r>
              <a:rPr lang="en-US" dirty="0"/>
              <a:t> B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3519880" y="5578621"/>
            <a:ext cx="116426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-1" y="6501087"/>
            <a:ext cx="291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7505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6" grpId="0"/>
      <p:bldP spid="53" grpId="0"/>
      <p:bldP spid="54" grpId="0"/>
      <p:bldP spid="55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57319"/>
            <a:ext cx="8534400" cy="808038"/>
          </a:xfrm>
        </p:spPr>
        <p:txBody>
          <a:bodyPr/>
          <a:lstStyle/>
          <a:p>
            <a:pPr algn="ctr"/>
            <a:r>
              <a:rPr lang="en-US" sz="3600" dirty="0"/>
              <a:t>Fibrin-platelet interaction</a:t>
            </a:r>
          </a:p>
        </p:txBody>
      </p:sp>
      <p:sp>
        <p:nvSpPr>
          <p:cNvPr id="34" name="Freeform 33"/>
          <p:cNvSpPr/>
          <p:nvPr/>
        </p:nvSpPr>
        <p:spPr>
          <a:xfrm rot="20735947">
            <a:off x="3310924" y="4339897"/>
            <a:ext cx="1875215" cy="468903"/>
          </a:xfrm>
          <a:custGeom>
            <a:avLst/>
            <a:gdLst>
              <a:gd name="connsiteX0" fmla="*/ 0 w 2116841"/>
              <a:gd name="connsiteY0" fmla="*/ 120946 h 468665"/>
              <a:gd name="connsiteX1" fmla="*/ 0 w 2116841"/>
              <a:gd name="connsiteY1" fmla="*/ 120946 h 468665"/>
              <a:gd name="connsiteX2" fmla="*/ 226804 w 2116841"/>
              <a:gd name="connsiteY2" fmla="*/ 15119 h 468665"/>
              <a:gd name="connsiteX3" fmla="*/ 302405 w 2116841"/>
              <a:gd name="connsiteY3" fmla="*/ 0 h 468665"/>
              <a:gd name="connsiteX4" fmla="*/ 952578 w 2116841"/>
              <a:gd name="connsiteY4" fmla="*/ 15119 h 468665"/>
              <a:gd name="connsiteX5" fmla="*/ 1043300 w 2116841"/>
              <a:gd name="connsiteY5" fmla="*/ 60473 h 468665"/>
              <a:gd name="connsiteX6" fmla="*/ 1149142 w 2116841"/>
              <a:gd name="connsiteY6" fmla="*/ 120946 h 468665"/>
              <a:gd name="connsiteX7" fmla="*/ 1179383 w 2116841"/>
              <a:gd name="connsiteY7" fmla="*/ 151183 h 468665"/>
              <a:gd name="connsiteX8" fmla="*/ 1239864 w 2116841"/>
              <a:gd name="connsiteY8" fmla="*/ 166301 h 468665"/>
              <a:gd name="connsiteX9" fmla="*/ 1285225 w 2116841"/>
              <a:gd name="connsiteY9" fmla="*/ 181419 h 468665"/>
              <a:gd name="connsiteX10" fmla="*/ 1330586 w 2116841"/>
              <a:gd name="connsiteY10" fmla="*/ 211655 h 468665"/>
              <a:gd name="connsiteX11" fmla="*/ 1436428 w 2116841"/>
              <a:gd name="connsiteY11" fmla="*/ 241892 h 468665"/>
              <a:gd name="connsiteX12" fmla="*/ 1572510 w 2116841"/>
              <a:gd name="connsiteY12" fmla="*/ 302365 h 468665"/>
              <a:gd name="connsiteX13" fmla="*/ 1617871 w 2116841"/>
              <a:gd name="connsiteY13" fmla="*/ 317483 h 468665"/>
              <a:gd name="connsiteX14" fmla="*/ 1663232 w 2116841"/>
              <a:gd name="connsiteY14" fmla="*/ 332601 h 468665"/>
              <a:gd name="connsiteX15" fmla="*/ 1753954 w 2116841"/>
              <a:gd name="connsiteY15" fmla="*/ 393074 h 468665"/>
              <a:gd name="connsiteX16" fmla="*/ 1784195 w 2116841"/>
              <a:gd name="connsiteY16" fmla="*/ 438429 h 468665"/>
              <a:gd name="connsiteX17" fmla="*/ 1874916 w 2116841"/>
              <a:gd name="connsiteY17" fmla="*/ 468665 h 468665"/>
              <a:gd name="connsiteX18" fmla="*/ 2041240 w 2116841"/>
              <a:gd name="connsiteY18" fmla="*/ 453547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21" fmla="*/ 2116841 w 2116841"/>
              <a:gd name="connsiteY21" fmla="*/ 438429 h 468665"/>
              <a:gd name="connsiteX0" fmla="*/ 0 w 2116841"/>
              <a:gd name="connsiteY0" fmla="*/ 120946 h 468665"/>
              <a:gd name="connsiteX1" fmla="*/ 0 w 2116841"/>
              <a:gd name="connsiteY1" fmla="*/ 120946 h 468665"/>
              <a:gd name="connsiteX2" fmla="*/ 226804 w 2116841"/>
              <a:gd name="connsiteY2" fmla="*/ 15119 h 468665"/>
              <a:gd name="connsiteX3" fmla="*/ 302405 w 2116841"/>
              <a:gd name="connsiteY3" fmla="*/ 0 h 468665"/>
              <a:gd name="connsiteX4" fmla="*/ 952578 w 2116841"/>
              <a:gd name="connsiteY4" fmla="*/ 15119 h 468665"/>
              <a:gd name="connsiteX5" fmla="*/ 1043300 w 2116841"/>
              <a:gd name="connsiteY5" fmla="*/ 60473 h 468665"/>
              <a:gd name="connsiteX6" fmla="*/ 1149142 w 2116841"/>
              <a:gd name="connsiteY6" fmla="*/ 120946 h 468665"/>
              <a:gd name="connsiteX7" fmla="*/ 1179383 w 2116841"/>
              <a:gd name="connsiteY7" fmla="*/ 151183 h 468665"/>
              <a:gd name="connsiteX8" fmla="*/ 1239864 w 2116841"/>
              <a:gd name="connsiteY8" fmla="*/ 166301 h 468665"/>
              <a:gd name="connsiteX9" fmla="*/ 1285225 w 2116841"/>
              <a:gd name="connsiteY9" fmla="*/ 181419 h 468665"/>
              <a:gd name="connsiteX10" fmla="*/ 1330586 w 2116841"/>
              <a:gd name="connsiteY10" fmla="*/ 211655 h 468665"/>
              <a:gd name="connsiteX11" fmla="*/ 1436428 w 2116841"/>
              <a:gd name="connsiteY11" fmla="*/ 241892 h 468665"/>
              <a:gd name="connsiteX12" fmla="*/ 1572510 w 2116841"/>
              <a:gd name="connsiteY12" fmla="*/ 302365 h 468665"/>
              <a:gd name="connsiteX13" fmla="*/ 1617871 w 2116841"/>
              <a:gd name="connsiteY13" fmla="*/ 317483 h 468665"/>
              <a:gd name="connsiteX14" fmla="*/ 1663232 w 2116841"/>
              <a:gd name="connsiteY14" fmla="*/ 332601 h 468665"/>
              <a:gd name="connsiteX15" fmla="*/ 1753954 w 2116841"/>
              <a:gd name="connsiteY15" fmla="*/ 393074 h 468665"/>
              <a:gd name="connsiteX16" fmla="*/ 1784195 w 2116841"/>
              <a:gd name="connsiteY16" fmla="*/ 438429 h 468665"/>
              <a:gd name="connsiteX17" fmla="*/ 1874916 w 2116841"/>
              <a:gd name="connsiteY17" fmla="*/ 468665 h 468665"/>
              <a:gd name="connsiteX18" fmla="*/ 2041240 w 2116841"/>
              <a:gd name="connsiteY18" fmla="*/ 453547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21" fmla="*/ 1805508 w 2116841"/>
              <a:gd name="connsiteY21" fmla="*/ 437379 h 468665"/>
              <a:gd name="connsiteX0" fmla="*/ 0 w 2143579"/>
              <a:gd name="connsiteY0" fmla="*/ 120946 h 468665"/>
              <a:gd name="connsiteX1" fmla="*/ 0 w 2143579"/>
              <a:gd name="connsiteY1" fmla="*/ 120946 h 468665"/>
              <a:gd name="connsiteX2" fmla="*/ 226804 w 2143579"/>
              <a:gd name="connsiteY2" fmla="*/ 15119 h 468665"/>
              <a:gd name="connsiteX3" fmla="*/ 302405 w 2143579"/>
              <a:gd name="connsiteY3" fmla="*/ 0 h 468665"/>
              <a:gd name="connsiteX4" fmla="*/ 952578 w 2143579"/>
              <a:gd name="connsiteY4" fmla="*/ 15119 h 468665"/>
              <a:gd name="connsiteX5" fmla="*/ 1043300 w 2143579"/>
              <a:gd name="connsiteY5" fmla="*/ 60473 h 468665"/>
              <a:gd name="connsiteX6" fmla="*/ 1149142 w 2143579"/>
              <a:gd name="connsiteY6" fmla="*/ 120946 h 468665"/>
              <a:gd name="connsiteX7" fmla="*/ 1179383 w 2143579"/>
              <a:gd name="connsiteY7" fmla="*/ 151183 h 468665"/>
              <a:gd name="connsiteX8" fmla="*/ 1239864 w 2143579"/>
              <a:gd name="connsiteY8" fmla="*/ 166301 h 468665"/>
              <a:gd name="connsiteX9" fmla="*/ 1285225 w 2143579"/>
              <a:gd name="connsiteY9" fmla="*/ 181419 h 468665"/>
              <a:gd name="connsiteX10" fmla="*/ 1330586 w 2143579"/>
              <a:gd name="connsiteY10" fmla="*/ 211655 h 468665"/>
              <a:gd name="connsiteX11" fmla="*/ 1436428 w 2143579"/>
              <a:gd name="connsiteY11" fmla="*/ 241892 h 468665"/>
              <a:gd name="connsiteX12" fmla="*/ 1572510 w 2143579"/>
              <a:gd name="connsiteY12" fmla="*/ 302365 h 468665"/>
              <a:gd name="connsiteX13" fmla="*/ 1617871 w 2143579"/>
              <a:gd name="connsiteY13" fmla="*/ 317483 h 468665"/>
              <a:gd name="connsiteX14" fmla="*/ 1663232 w 2143579"/>
              <a:gd name="connsiteY14" fmla="*/ 332601 h 468665"/>
              <a:gd name="connsiteX15" fmla="*/ 1753954 w 2143579"/>
              <a:gd name="connsiteY15" fmla="*/ 393074 h 468665"/>
              <a:gd name="connsiteX16" fmla="*/ 1784195 w 2143579"/>
              <a:gd name="connsiteY16" fmla="*/ 438429 h 468665"/>
              <a:gd name="connsiteX17" fmla="*/ 1874916 w 2143579"/>
              <a:gd name="connsiteY17" fmla="*/ 468665 h 468665"/>
              <a:gd name="connsiteX18" fmla="*/ 2041240 w 2143579"/>
              <a:gd name="connsiteY18" fmla="*/ 453547 h 468665"/>
              <a:gd name="connsiteX19" fmla="*/ 2116841 w 2143579"/>
              <a:gd name="connsiteY19" fmla="*/ 438429 h 468665"/>
              <a:gd name="connsiteX20" fmla="*/ 1812892 w 2143579"/>
              <a:gd name="connsiteY20" fmla="*/ 424187 h 468665"/>
              <a:gd name="connsiteX21" fmla="*/ 1805508 w 2143579"/>
              <a:gd name="connsiteY21" fmla="*/ 437379 h 468665"/>
              <a:gd name="connsiteX0" fmla="*/ 0 w 2143579"/>
              <a:gd name="connsiteY0" fmla="*/ 120946 h 468665"/>
              <a:gd name="connsiteX1" fmla="*/ 0 w 2143579"/>
              <a:gd name="connsiteY1" fmla="*/ 120946 h 468665"/>
              <a:gd name="connsiteX2" fmla="*/ 226804 w 2143579"/>
              <a:gd name="connsiteY2" fmla="*/ 15119 h 468665"/>
              <a:gd name="connsiteX3" fmla="*/ 302405 w 2143579"/>
              <a:gd name="connsiteY3" fmla="*/ 0 h 468665"/>
              <a:gd name="connsiteX4" fmla="*/ 952578 w 2143579"/>
              <a:gd name="connsiteY4" fmla="*/ 15119 h 468665"/>
              <a:gd name="connsiteX5" fmla="*/ 1043300 w 2143579"/>
              <a:gd name="connsiteY5" fmla="*/ 60473 h 468665"/>
              <a:gd name="connsiteX6" fmla="*/ 1149142 w 2143579"/>
              <a:gd name="connsiteY6" fmla="*/ 120946 h 468665"/>
              <a:gd name="connsiteX7" fmla="*/ 1179383 w 2143579"/>
              <a:gd name="connsiteY7" fmla="*/ 151183 h 468665"/>
              <a:gd name="connsiteX8" fmla="*/ 1239864 w 2143579"/>
              <a:gd name="connsiteY8" fmla="*/ 166301 h 468665"/>
              <a:gd name="connsiteX9" fmla="*/ 1285225 w 2143579"/>
              <a:gd name="connsiteY9" fmla="*/ 181419 h 468665"/>
              <a:gd name="connsiteX10" fmla="*/ 1330586 w 2143579"/>
              <a:gd name="connsiteY10" fmla="*/ 211655 h 468665"/>
              <a:gd name="connsiteX11" fmla="*/ 1436428 w 2143579"/>
              <a:gd name="connsiteY11" fmla="*/ 241892 h 468665"/>
              <a:gd name="connsiteX12" fmla="*/ 1572510 w 2143579"/>
              <a:gd name="connsiteY12" fmla="*/ 302365 h 468665"/>
              <a:gd name="connsiteX13" fmla="*/ 1617871 w 2143579"/>
              <a:gd name="connsiteY13" fmla="*/ 317483 h 468665"/>
              <a:gd name="connsiteX14" fmla="*/ 1663232 w 2143579"/>
              <a:gd name="connsiteY14" fmla="*/ 332601 h 468665"/>
              <a:gd name="connsiteX15" fmla="*/ 1753954 w 2143579"/>
              <a:gd name="connsiteY15" fmla="*/ 393074 h 468665"/>
              <a:gd name="connsiteX16" fmla="*/ 1784195 w 2143579"/>
              <a:gd name="connsiteY16" fmla="*/ 438429 h 468665"/>
              <a:gd name="connsiteX17" fmla="*/ 1874916 w 2143579"/>
              <a:gd name="connsiteY17" fmla="*/ 468665 h 468665"/>
              <a:gd name="connsiteX18" fmla="*/ 2041240 w 2143579"/>
              <a:gd name="connsiteY18" fmla="*/ 453547 h 468665"/>
              <a:gd name="connsiteX19" fmla="*/ 2116841 w 2143579"/>
              <a:gd name="connsiteY19" fmla="*/ 438429 h 468665"/>
              <a:gd name="connsiteX20" fmla="*/ 1812892 w 2143579"/>
              <a:gd name="connsiteY20" fmla="*/ 424187 h 468665"/>
              <a:gd name="connsiteX0" fmla="*/ 0 w 2041861"/>
              <a:gd name="connsiteY0" fmla="*/ 120946 h 468665"/>
              <a:gd name="connsiteX1" fmla="*/ 0 w 2041861"/>
              <a:gd name="connsiteY1" fmla="*/ 120946 h 468665"/>
              <a:gd name="connsiteX2" fmla="*/ 226804 w 2041861"/>
              <a:gd name="connsiteY2" fmla="*/ 15119 h 468665"/>
              <a:gd name="connsiteX3" fmla="*/ 302405 w 2041861"/>
              <a:gd name="connsiteY3" fmla="*/ 0 h 468665"/>
              <a:gd name="connsiteX4" fmla="*/ 952578 w 2041861"/>
              <a:gd name="connsiteY4" fmla="*/ 15119 h 468665"/>
              <a:gd name="connsiteX5" fmla="*/ 1043300 w 2041861"/>
              <a:gd name="connsiteY5" fmla="*/ 60473 h 468665"/>
              <a:gd name="connsiteX6" fmla="*/ 1149142 w 2041861"/>
              <a:gd name="connsiteY6" fmla="*/ 120946 h 468665"/>
              <a:gd name="connsiteX7" fmla="*/ 1179383 w 2041861"/>
              <a:gd name="connsiteY7" fmla="*/ 151183 h 468665"/>
              <a:gd name="connsiteX8" fmla="*/ 1239864 w 2041861"/>
              <a:gd name="connsiteY8" fmla="*/ 166301 h 468665"/>
              <a:gd name="connsiteX9" fmla="*/ 1285225 w 2041861"/>
              <a:gd name="connsiteY9" fmla="*/ 181419 h 468665"/>
              <a:gd name="connsiteX10" fmla="*/ 1330586 w 2041861"/>
              <a:gd name="connsiteY10" fmla="*/ 211655 h 468665"/>
              <a:gd name="connsiteX11" fmla="*/ 1436428 w 2041861"/>
              <a:gd name="connsiteY11" fmla="*/ 241892 h 468665"/>
              <a:gd name="connsiteX12" fmla="*/ 1572510 w 2041861"/>
              <a:gd name="connsiteY12" fmla="*/ 302365 h 468665"/>
              <a:gd name="connsiteX13" fmla="*/ 1617871 w 2041861"/>
              <a:gd name="connsiteY13" fmla="*/ 317483 h 468665"/>
              <a:gd name="connsiteX14" fmla="*/ 1663232 w 2041861"/>
              <a:gd name="connsiteY14" fmla="*/ 332601 h 468665"/>
              <a:gd name="connsiteX15" fmla="*/ 1753954 w 2041861"/>
              <a:gd name="connsiteY15" fmla="*/ 393074 h 468665"/>
              <a:gd name="connsiteX16" fmla="*/ 1784195 w 2041861"/>
              <a:gd name="connsiteY16" fmla="*/ 438429 h 468665"/>
              <a:gd name="connsiteX17" fmla="*/ 1874916 w 2041861"/>
              <a:gd name="connsiteY17" fmla="*/ 468665 h 468665"/>
              <a:gd name="connsiteX18" fmla="*/ 2041240 w 2041861"/>
              <a:gd name="connsiteY18" fmla="*/ 453547 h 468665"/>
              <a:gd name="connsiteX19" fmla="*/ 1812892 w 2041861"/>
              <a:gd name="connsiteY19" fmla="*/ 424187 h 468665"/>
              <a:gd name="connsiteX0" fmla="*/ 0 w 1875215"/>
              <a:gd name="connsiteY0" fmla="*/ 120946 h 468903"/>
              <a:gd name="connsiteX1" fmla="*/ 0 w 1875215"/>
              <a:gd name="connsiteY1" fmla="*/ 120946 h 468903"/>
              <a:gd name="connsiteX2" fmla="*/ 226804 w 1875215"/>
              <a:gd name="connsiteY2" fmla="*/ 15119 h 468903"/>
              <a:gd name="connsiteX3" fmla="*/ 302405 w 1875215"/>
              <a:gd name="connsiteY3" fmla="*/ 0 h 468903"/>
              <a:gd name="connsiteX4" fmla="*/ 952578 w 1875215"/>
              <a:gd name="connsiteY4" fmla="*/ 15119 h 468903"/>
              <a:gd name="connsiteX5" fmla="*/ 1043300 w 1875215"/>
              <a:gd name="connsiteY5" fmla="*/ 60473 h 468903"/>
              <a:gd name="connsiteX6" fmla="*/ 1149142 w 1875215"/>
              <a:gd name="connsiteY6" fmla="*/ 120946 h 468903"/>
              <a:gd name="connsiteX7" fmla="*/ 1179383 w 1875215"/>
              <a:gd name="connsiteY7" fmla="*/ 151183 h 468903"/>
              <a:gd name="connsiteX8" fmla="*/ 1239864 w 1875215"/>
              <a:gd name="connsiteY8" fmla="*/ 166301 h 468903"/>
              <a:gd name="connsiteX9" fmla="*/ 1285225 w 1875215"/>
              <a:gd name="connsiteY9" fmla="*/ 181419 h 468903"/>
              <a:gd name="connsiteX10" fmla="*/ 1330586 w 1875215"/>
              <a:gd name="connsiteY10" fmla="*/ 211655 h 468903"/>
              <a:gd name="connsiteX11" fmla="*/ 1436428 w 1875215"/>
              <a:gd name="connsiteY11" fmla="*/ 241892 h 468903"/>
              <a:gd name="connsiteX12" fmla="*/ 1572510 w 1875215"/>
              <a:gd name="connsiteY12" fmla="*/ 302365 h 468903"/>
              <a:gd name="connsiteX13" fmla="*/ 1617871 w 1875215"/>
              <a:gd name="connsiteY13" fmla="*/ 317483 h 468903"/>
              <a:gd name="connsiteX14" fmla="*/ 1663232 w 1875215"/>
              <a:gd name="connsiteY14" fmla="*/ 332601 h 468903"/>
              <a:gd name="connsiteX15" fmla="*/ 1753954 w 1875215"/>
              <a:gd name="connsiteY15" fmla="*/ 393074 h 468903"/>
              <a:gd name="connsiteX16" fmla="*/ 1784195 w 1875215"/>
              <a:gd name="connsiteY16" fmla="*/ 438429 h 468903"/>
              <a:gd name="connsiteX17" fmla="*/ 1874916 w 1875215"/>
              <a:gd name="connsiteY17" fmla="*/ 468665 h 468903"/>
              <a:gd name="connsiteX18" fmla="*/ 1812892 w 1875215"/>
              <a:gd name="connsiteY18" fmla="*/ 424187 h 4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5215" h="468903">
                <a:moveTo>
                  <a:pt x="0" y="120946"/>
                </a:moveTo>
                <a:lnTo>
                  <a:pt x="0" y="120946"/>
                </a:lnTo>
                <a:cubicBezTo>
                  <a:pt x="42696" y="99601"/>
                  <a:pt x="162841" y="34306"/>
                  <a:pt x="226804" y="15119"/>
                </a:cubicBezTo>
                <a:cubicBezTo>
                  <a:pt x="251420" y="7735"/>
                  <a:pt x="277205" y="5040"/>
                  <a:pt x="302405" y="0"/>
                </a:cubicBezTo>
                <a:cubicBezTo>
                  <a:pt x="519129" y="5040"/>
                  <a:pt x="736000" y="5704"/>
                  <a:pt x="952578" y="15119"/>
                </a:cubicBezTo>
                <a:cubicBezTo>
                  <a:pt x="990084" y="16750"/>
                  <a:pt x="1013288" y="43325"/>
                  <a:pt x="1043300" y="60473"/>
                </a:cubicBezTo>
                <a:cubicBezTo>
                  <a:pt x="1097617" y="91507"/>
                  <a:pt x="1103100" y="84117"/>
                  <a:pt x="1149142" y="120946"/>
                </a:cubicBezTo>
                <a:cubicBezTo>
                  <a:pt x="1160274" y="129850"/>
                  <a:pt x="1166633" y="144809"/>
                  <a:pt x="1179383" y="151183"/>
                </a:cubicBezTo>
                <a:cubicBezTo>
                  <a:pt x="1197970" y="160475"/>
                  <a:pt x="1219883" y="160593"/>
                  <a:pt x="1239864" y="166301"/>
                </a:cubicBezTo>
                <a:cubicBezTo>
                  <a:pt x="1255189" y="170679"/>
                  <a:pt x="1270969" y="174292"/>
                  <a:pt x="1285225" y="181419"/>
                </a:cubicBezTo>
                <a:cubicBezTo>
                  <a:pt x="1301479" y="189545"/>
                  <a:pt x="1314332" y="203529"/>
                  <a:pt x="1330586" y="211655"/>
                </a:cubicBezTo>
                <a:cubicBezTo>
                  <a:pt x="1352282" y="222502"/>
                  <a:pt x="1417044" y="237047"/>
                  <a:pt x="1436428" y="241892"/>
                </a:cubicBezTo>
                <a:cubicBezTo>
                  <a:pt x="1508312" y="289807"/>
                  <a:pt x="1464551" y="266383"/>
                  <a:pt x="1572510" y="302365"/>
                </a:cubicBezTo>
                <a:lnTo>
                  <a:pt x="1617871" y="317483"/>
                </a:lnTo>
                <a:lnTo>
                  <a:pt x="1663232" y="332601"/>
                </a:lnTo>
                <a:cubicBezTo>
                  <a:pt x="1693473" y="352759"/>
                  <a:pt x="1733792" y="362836"/>
                  <a:pt x="1753954" y="393074"/>
                </a:cubicBezTo>
                <a:cubicBezTo>
                  <a:pt x="1764034" y="408192"/>
                  <a:pt x="1768786" y="428799"/>
                  <a:pt x="1784195" y="438429"/>
                </a:cubicBezTo>
                <a:cubicBezTo>
                  <a:pt x="1811227" y="455321"/>
                  <a:pt x="1870133" y="471039"/>
                  <a:pt x="1874916" y="468665"/>
                </a:cubicBezTo>
                <a:cubicBezTo>
                  <a:pt x="1879699" y="466291"/>
                  <a:pt x="1825814" y="433453"/>
                  <a:pt x="1812892" y="424187"/>
                </a:cubicBezTo>
              </a:path>
            </a:pathLst>
          </a:cu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552512" y="4537899"/>
            <a:ext cx="1602751" cy="211655"/>
          </a:xfrm>
          <a:custGeom>
            <a:avLst/>
            <a:gdLst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17" fmla="*/ 1844676 w 1844676"/>
              <a:gd name="connsiteY17" fmla="*/ 0 h 362837"/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0" fmla="*/ 0 w 1769075"/>
              <a:gd name="connsiteY0" fmla="*/ 136064 h 317482"/>
              <a:gd name="connsiteX1" fmla="*/ 0 w 1769075"/>
              <a:gd name="connsiteY1" fmla="*/ 136064 h 317482"/>
              <a:gd name="connsiteX2" fmla="*/ 619932 w 1769075"/>
              <a:gd name="connsiteY2" fmla="*/ 166300 h 317482"/>
              <a:gd name="connsiteX3" fmla="*/ 801375 w 1769075"/>
              <a:gd name="connsiteY3" fmla="*/ 226773 h 317482"/>
              <a:gd name="connsiteX4" fmla="*/ 861857 w 1769075"/>
              <a:gd name="connsiteY4" fmla="*/ 241891 h 317482"/>
              <a:gd name="connsiteX5" fmla="*/ 1028180 w 1769075"/>
              <a:gd name="connsiteY5" fmla="*/ 287246 h 317482"/>
              <a:gd name="connsiteX6" fmla="*/ 1073541 w 1769075"/>
              <a:gd name="connsiteY6" fmla="*/ 302364 h 317482"/>
              <a:gd name="connsiteX7" fmla="*/ 1149142 w 1769075"/>
              <a:gd name="connsiteY7" fmla="*/ 317482 h 317482"/>
              <a:gd name="connsiteX8" fmla="*/ 1239864 w 1769075"/>
              <a:gd name="connsiteY8" fmla="*/ 302364 h 317482"/>
              <a:gd name="connsiteX9" fmla="*/ 1360826 w 1769075"/>
              <a:gd name="connsiteY9" fmla="*/ 272128 h 317482"/>
              <a:gd name="connsiteX10" fmla="*/ 1406187 w 1769075"/>
              <a:gd name="connsiteY10" fmla="*/ 241891 h 317482"/>
              <a:gd name="connsiteX11" fmla="*/ 1451548 w 1769075"/>
              <a:gd name="connsiteY11" fmla="*/ 196537 h 317482"/>
              <a:gd name="connsiteX12" fmla="*/ 1542270 w 1769075"/>
              <a:gd name="connsiteY12" fmla="*/ 166300 h 317482"/>
              <a:gd name="connsiteX13" fmla="*/ 1602751 w 1769075"/>
              <a:gd name="connsiteY13" fmla="*/ 105827 h 317482"/>
              <a:gd name="connsiteX14" fmla="*/ 1738834 w 1769075"/>
              <a:gd name="connsiteY14" fmla="*/ 75591 h 317482"/>
              <a:gd name="connsiteX15" fmla="*/ 1769075 w 1769075"/>
              <a:gd name="connsiteY15" fmla="*/ 0 h 317482"/>
              <a:gd name="connsiteX0" fmla="*/ 0 w 1738834"/>
              <a:gd name="connsiteY0" fmla="*/ 60473 h 241891"/>
              <a:gd name="connsiteX1" fmla="*/ 0 w 1738834"/>
              <a:gd name="connsiteY1" fmla="*/ 60473 h 241891"/>
              <a:gd name="connsiteX2" fmla="*/ 619932 w 1738834"/>
              <a:gd name="connsiteY2" fmla="*/ 90709 h 241891"/>
              <a:gd name="connsiteX3" fmla="*/ 801375 w 1738834"/>
              <a:gd name="connsiteY3" fmla="*/ 151182 h 241891"/>
              <a:gd name="connsiteX4" fmla="*/ 861857 w 1738834"/>
              <a:gd name="connsiteY4" fmla="*/ 166300 h 241891"/>
              <a:gd name="connsiteX5" fmla="*/ 1028180 w 1738834"/>
              <a:gd name="connsiteY5" fmla="*/ 211655 h 241891"/>
              <a:gd name="connsiteX6" fmla="*/ 1073541 w 1738834"/>
              <a:gd name="connsiteY6" fmla="*/ 226773 h 241891"/>
              <a:gd name="connsiteX7" fmla="*/ 1149142 w 1738834"/>
              <a:gd name="connsiteY7" fmla="*/ 241891 h 241891"/>
              <a:gd name="connsiteX8" fmla="*/ 1239864 w 1738834"/>
              <a:gd name="connsiteY8" fmla="*/ 226773 h 241891"/>
              <a:gd name="connsiteX9" fmla="*/ 1360826 w 1738834"/>
              <a:gd name="connsiteY9" fmla="*/ 196537 h 241891"/>
              <a:gd name="connsiteX10" fmla="*/ 1406187 w 1738834"/>
              <a:gd name="connsiteY10" fmla="*/ 166300 h 241891"/>
              <a:gd name="connsiteX11" fmla="*/ 1451548 w 1738834"/>
              <a:gd name="connsiteY11" fmla="*/ 120946 h 241891"/>
              <a:gd name="connsiteX12" fmla="*/ 1542270 w 1738834"/>
              <a:gd name="connsiteY12" fmla="*/ 90709 h 241891"/>
              <a:gd name="connsiteX13" fmla="*/ 1602751 w 1738834"/>
              <a:gd name="connsiteY13" fmla="*/ 30236 h 241891"/>
              <a:gd name="connsiteX14" fmla="*/ 1738834 w 1738834"/>
              <a:gd name="connsiteY14" fmla="*/ 0 h 241891"/>
              <a:gd name="connsiteX0" fmla="*/ 0 w 1602751"/>
              <a:gd name="connsiteY0" fmla="*/ 30237 h 211655"/>
              <a:gd name="connsiteX1" fmla="*/ 0 w 1602751"/>
              <a:gd name="connsiteY1" fmla="*/ 30237 h 211655"/>
              <a:gd name="connsiteX2" fmla="*/ 619932 w 1602751"/>
              <a:gd name="connsiteY2" fmla="*/ 60473 h 211655"/>
              <a:gd name="connsiteX3" fmla="*/ 801375 w 1602751"/>
              <a:gd name="connsiteY3" fmla="*/ 120946 h 211655"/>
              <a:gd name="connsiteX4" fmla="*/ 861857 w 1602751"/>
              <a:gd name="connsiteY4" fmla="*/ 136064 h 211655"/>
              <a:gd name="connsiteX5" fmla="*/ 1028180 w 1602751"/>
              <a:gd name="connsiteY5" fmla="*/ 181419 h 211655"/>
              <a:gd name="connsiteX6" fmla="*/ 1073541 w 1602751"/>
              <a:gd name="connsiteY6" fmla="*/ 196537 h 211655"/>
              <a:gd name="connsiteX7" fmla="*/ 1149142 w 1602751"/>
              <a:gd name="connsiteY7" fmla="*/ 211655 h 211655"/>
              <a:gd name="connsiteX8" fmla="*/ 1239864 w 1602751"/>
              <a:gd name="connsiteY8" fmla="*/ 196537 h 211655"/>
              <a:gd name="connsiteX9" fmla="*/ 1360826 w 1602751"/>
              <a:gd name="connsiteY9" fmla="*/ 166301 h 211655"/>
              <a:gd name="connsiteX10" fmla="*/ 1406187 w 1602751"/>
              <a:gd name="connsiteY10" fmla="*/ 136064 h 211655"/>
              <a:gd name="connsiteX11" fmla="*/ 1451548 w 1602751"/>
              <a:gd name="connsiteY11" fmla="*/ 90710 h 211655"/>
              <a:gd name="connsiteX12" fmla="*/ 1542270 w 1602751"/>
              <a:gd name="connsiteY12" fmla="*/ 60473 h 211655"/>
              <a:gd name="connsiteX13" fmla="*/ 1602751 w 1602751"/>
              <a:gd name="connsiteY13" fmla="*/ 0 h 211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02751" h="211655">
                <a:moveTo>
                  <a:pt x="0" y="30237"/>
                </a:moveTo>
                <a:lnTo>
                  <a:pt x="0" y="30237"/>
                </a:lnTo>
                <a:cubicBezTo>
                  <a:pt x="206644" y="40316"/>
                  <a:pt x="414355" y="37203"/>
                  <a:pt x="619932" y="60473"/>
                </a:cubicBezTo>
                <a:cubicBezTo>
                  <a:pt x="683279" y="67643"/>
                  <a:pt x="740524" y="101933"/>
                  <a:pt x="801375" y="120946"/>
                </a:cubicBezTo>
                <a:cubicBezTo>
                  <a:pt x="821210" y="127144"/>
                  <a:pt x="841696" y="131025"/>
                  <a:pt x="861857" y="136064"/>
                </a:cubicBezTo>
                <a:cubicBezTo>
                  <a:pt x="969652" y="189955"/>
                  <a:pt x="875616" y="150911"/>
                  <a:pt x="1028180" y="181419"/>
                </a:cubicBezTo>
                <a:cubicBezTo>
                  <a:pt x="1043809" y="184544"/>
                  <a:pt x="1058079" y="192672"/>
                  <a:pt x="1073541" y="196537"/>
                </a:cubicBezTo>
                <a:cubicBezTo>
                  <a:pt x="1098473" y="202769"/>
                  <a:pt x="1123942" y="206616"/>
                  <a:pt x="1149142" y="211655"/>
                </a:cubicBezTo>
                <a:cubicBezTo>
                  <a:pt x="1179383" y="206616"/>
                  <a:pt x="1209887" y="202960"/>
                  <a:pt x="1239864" y="196537"/>
                </a:cubicBezTo>
                <a:cubicBezTo>
                  <a:pt x="1280503" y="187830"/>
                  <a:pt x="1360826" y="166301"/>
                  <a:pt x="1360826" y="166301"/>
                </a:cubicBezTo>
                <a:cubicBezTo>
                  <a:pt x="1375946" y="156222"/>
                  <a:pt x="1392226" y="147696"/>
                  <a:pt x="1406187" y="136064"/>
                </a:cubicBezTo>
                <a:cubicBezTo>
                  <a:pt x="1422614" y="122377"/>
                  <a:pt x="1432856" y="101093"/>
                  <a:pt x="1451548" y="90710"/>
                </a:cubicBezTo>
                <a:cubicBezTo>
                  <a:pt x="1479414" y="75231"/>
                  <a:pt x="1542270" y="60473"/>
                  <a:pt x="1542270" y="60473"/>
                </a:cubicBezTo>
                <a:cubicBezTo>
                  <a:pt x="1562430" y="40315"/>
                  <a:pt x="1579551" y="16569"/>
                  <a:pt x="1602751" y="0"/>
                </a:cubicBezTo>
              </a:path>
            </a:pathLst>
          </a:custGeom>
          <a:ln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507152" y="4568136"/>
            <a:ext cx="1784195" cy="347719"/>
          </a:xfrm>
          <a:custGeom>
            <a:avLst/>
            <a:gdLst>
              <a:gd name="connsiteX0" fmla="*/ 0 w 1784195"/>
              <a:gd name="connsiteY0" fmla="*/ 0 h 347719"/>
              <a:gd name="connsiteX1" fmla="*/ 0 w 1784195"/>
              <a:gd name="connsiteY1" fmla="*/ 0 h 347719"/>
              <a:gd name="connsiteX2" fmla="*/ 181443 w 1784195"/>
              <a:gd name="connsiteY2" fmla="*/ 257010 h 347719"/>
              <a:gd name="connsiteX3" fmla="*/ 241925 w 1784195"/>
              <a:gd name="connsiteY3" fmla="*/ 287246 h 347719"/>
              <a:gd name="connsiteX4" fmla="*/ 332646 w 1784195"/>
              <a:gd name="connsiteY4" fmla="*/ 317483 h 347719"/>
              <a:gd name="connsiteX5" fmla="*/ 378007 w 1784195"/>
              <a:gd name="connsiteY5" fmla="*/ 347719 h 347719"/>
              <a:gd name="connsiteX6" fmla="*/ 816496 w 1784195"/>
              <a:gd name="connsiteY6" fmla="*/ 332601 h 347719"/>
              <a:gd name="connsiteX7" fmla="*/ 861857 w 1784195"/>
              <a:gd name="connsiteY7" fmla="*/ 302365 h 347719"/>
              <a:gd name="connsiteX8" fmla="*/ 922338 w 1784195"/>
              <a:gd name="connsiteY8" fmla="*/ 257010 h 347719"/>
              <a:gd name="connsiteX9" fmla="*/ 967699 w 1784195"/>
              <a:gd name="connsiteY9" fmla="*/ 226774 h 347719"/>
              <a:gd name="connsiteX10" fmla="*/ 1073541 w 1784195"/>
              <a:gd name="connsiteY10" fmla="*/ 151183 h 347719"/>
              <a:gd name="connsiteX11" fmla="*/ 1134022 w 1784195"/>
              <a:gd name="connsiteY11" fmla="*/ 60473 h 347719"/>
              <a:gd name="connsiteX12" fmla="*/ 1285225 w 1784195"/>
              <a:gd name="connsiteY12" fmla="*/ 15119 h 347719"/>
              <a:gd name="connsiteX13" fmla="*/ 1451548 w 1784195"/>
              <a:gd name="connsiteY13" fmla="*/ 30237 h 347719"/>
              <a:gd name="connsiteX14" fmla="*/ 1496909 w 1784195"/>
              <a:gd name="connsiteY14" fmla="*/ 60473 h 347719"/>
              <a:gd name="connsiteX15" fmla="*/ 1542270 w 1784195"/>
              <a:gd name="connsiteY15" fmla="*/ 75591 h 347719"/>
              <a:gd name="connsiteX16" fmla="*/ 1572511 w 1784195"/>
              <a:gd name="connsiteY16" fmla="*/ 120946 h 347719"/>
              <a:gd name="connsiteX17" fmla="*/ 1617872 w 1784195"/>
              <a:gd name="connsiteY17" fmla="*/ 166301 h 347719"/>
              <a:gd name="connsiteX18" fmla="*/ 1632992 w 1784195"/>
              <a:gd name="connsiteY18" fmla="*/ 211655 h 347719"/>
              <a:gd name="connsiteX19" fmla="*/ 1708593 w 1784195"/>
              <a:gd name="connsiteY19" fmla="*/ 287246 h 347719"/>
              <a:gd name="connsiteX20" fmla="*/ 1738834 w 1784195"/>
              <a:gd name="connsiteY20" fmla="*/ 317483 h 347719"/>
              <a:gd name="connsiteX21" fmla="*/ 1784195 w 1784195"/>
              <a:gd name="connsiteY21" fmla="*/ 347719 h 347719"/>
              <a:gd name="connsiteX22" fmla="*/ 1784195 w 1784195"/>
              <a:gd name="connsiteY22" fmla="*/ 347719 h 3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4195" h="347719">
                <a:moveTo>
                  <a:pt x="0" y="0"/>
                </a:moveTo>
                <a:lnTo>
                  <a:pt x="0" y="0"/>
                </a:lnTo>
                <a:cubicBezTo>
                  <a:pt x="26253" y="42000"/>
                  <a:pt x="142861" y="237722"/>
                  <a:pt x="181443" y="257010"/>
                </a:cubicBezTo>
                <a:cubicBezTo>
                  <a:pt x="201604" y="267089"/>
                  <a:pt x="220997" y="278876"/>
                  <a:pt x="241925" y="287246"/>
                </a:cubicBezTo>
                <a:cubicBezTo>
                  <a:pt x="271521" y="299083"/>
                  <a:pt x="306123" y="299803"/>
                  <a:pt x="332646" y="317483"/>
                </a:cubicBezTo>
                <a:lnTo>
                  <a:pt x="378007" y="347719"/>
                </a:lnTo>
                <a:cubicBezTo>
                  <a:pt x="524170" y="342680"/>
                  <a:pt x="670884" y="346250"/>
                  <a:pt x="816496" y="332601"/>
                </a:cubicBezTo>
                <a:cubicBezTo>
                  <a:pt x="834588" y="330905"/>
                  <a:pt x="847070" y="312926"/>
                  <a:pt x="861857" y="302365"/>
                </a:cubicBezTo>
                <a:cubicBezTo>
                  <a:pt x="882363" y="287720"/>
                  <a:pt x="901832" y="271655"/>
                  <a:pt x="922338" y="257010"/>
                </a:cubicBezTo>
                <a:cubicBezTo>
                  <a:pt x="937125" y="246449"/>
                  <a:pt x="952912" y="237335"/>
                  <a:pt x="967699" y="226774"/>
                </a:cubicBezTo>
                <a:cubicBezTo>
                  <a:pt x="1098982" y="133013"/>
                  <a:pt x="966639" y="222440"/>
                  <a:pt x="1073541" y="151183"/>
                </a:cubicBezTo>
                <a:cubicBezTo>
                  <a:pt x="1093701" y="120946"/>
                  <a:pt x="1099545" y="71964"/>
                  <a:pt x="1134022" y="60473"/>
                </a:cubicBezTo>
                <a:cubicBezTo>
                  <a:pt x="1244459" y="23667"/>
                  <a:pt x="1193819" y="37967"/>
                  <a:pt x="1285225" y="15119"/>
                </a:cubicBezTo>
                <a:cubicBezTo>
                  <a:pt x="1340666" y="20158"/>
                  <a:pt x="1397114" y="18574"/>
                  <a:pt x="1451548" y="30237"/>
                </a:cubicBezTo>
                <a:cubicBezTo>
                  <a:pt x="1469316" y="34044"/>
                  <a:pt x="1480655" y="52347"/>
                  <a:pt x="1496909" y="60473"/>
                </a:cubicBezTo>
                <a:cubicBezTo>
                  <a:pt x="1511165" y="67600"/>
                  <a:pt x="1527150" y="70552"/>
                  <a:pt x="1542270" y="75591"/>
                </a:cubicBezTo>
                <a:cubicBezTo>
                  <a:pt x="1552350" y="90709"/>
                  <a:pt x="1560877" y="106988"/>
                  <a:pt x="1572511" y="120946"/>
                </a:cubicBezTo>
                <a:cubicBezTo>
                  <a:pt x="1586201" y="137371"/>
                  <a:pt x="1606010" y="148511"/>
                  <a:pt x="1617872" y="166301"/>
                </a:cubicBezTo>
                <a:cubicBezTo>
                  <a:pt x="1626713" y="179560"/>
                  <a:pt x="1623430" y="198907"/>
                  <a:pt x="1632992" y="211655"/>
                </a:cubicBezTo>
                <a:cubicBezTo>
                  <a:pt x="1654376" y="240163"/>
                  <a:pt x="1683393" y="262049"/>
                  <a:pt x="1708593" y="287246"/>
                </a:cubicBezTo>
                <a:cubicBezTo>
                  <a:pt x="1718673" y="297325"/>
                  <a:pt x="1726973" y="309577"/>
                  <a:pt x="1738834" y="317483"/>
                </a:cubicBezTo>
                <a:lnTo>
                  <a:pt x="1784195" y="347719"/>
                </a:lnTo>
                <a:lnTo>
                  <a:pt x="1784195" y="347719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0800000">
            <a:off x="5306469" y="4507665"/>
            <a:ext cx="1784195" cy="347719"/>
          </a:xfrm>
          <a:custGeom>
            <a:avLst/>
            <a:gdLst>
              <a:gd name="connsiteX0" fmla="*/ 0 w 1784195"/>
              <a:gd name="connsiteY0" fmla="*/ 0 h 347719"/>
              <a:gd name="connsiteX1" fmla="*/ 0 w 1784195"/>
              <a:gd name="connsiteY1" fmla="*/ 0 h 347719"/>
              <a:gd name="connsiteX2" fmla="*/ 181443 w 1784195"/>
              <a:gd name="connsiteY2" fmla="*/ 257010 h 347719"/>
              <a:gd name="connsiteX3" fmla="*/ 241925 w 1784195"/>
              <a:gd name="connsiteY3" fmla="*/ 287246 h 347719"/>
              <a:gd name="connsiteX4" fmla="*/ 332646 w 1784195"/>
              <a:gd name="connsiteY4" fmla="*/ 317483 h 347719"/>
              <a:gd name="connsiteX5" fmla="*/ 378007 w 1784195"/>
              <a:gd name="connsiteY5" fmla="*/ 347719 h 347719"/>
              <a:gd name="connsiteX6" fmla="*/ 816496 w 1784195"/>
              <a:gd name="connsiteY6" fmla="*/ 332601 h 347719"/>
              <a:gd name="connsiteX7" fmla="*/ 861857 w 1784195"/>
              <a:gd name="connsiteY7" fmla="*/ 302365 h 347719"/>
              <a:gd name="connsiteX8" fmla="*/ 922338 w 1784195"/>
              <a:gd name="connsiteY8" fmla="*/ 257010 h 347719"/>
              <a:gd name="connsiteX9" fmla="*/ 967699 w 1784195"/>
              <a:gd name="connsiteY9" fmla="*/ 226774 h 347719"/>
              <a:gd name="connsiteX10" fmla="*/ 1073541 w 1784195"/>
              <a:gd name="connsiteY10" fmla="*/ 151183 h 347719"/>
              <a:gd name="connsiteX11" fmla="*/ 1134022 w 1784195"/>
              <a:gd name="connsiteY11" fmla="*/ 60473 h 347719"/>
              <a:gd name="connsiteX12" fmla="*/ 1285225 w 1784195"/>
              <a:gd name="connsiteY12" fmla="*/ 15119 h 347719"/>
              <a:gd name="connsiteX13" fmla="*/ 1451548 w 1784195"/>
              <a:gd name="connsiteY13" fmla="*/ 30237 h 347719"/>
              <a:gd name="connsiteX14" fmla="*/ 1496909 w 1784195"/>
              <a:gd name="connsiteY14" fmla="*/ 60473 h 347719"/>
              <a:gd name="connsiteX15" fmla="*/ 1542270 w 1784195"/>
              <a:gd name="connsiteY15" fmla="*/ 75591 h 347719"/>
              <a:gd name="connsiteX16" fmla="*/ 1572511 w 1784195"/>
              <a:gd name="connsiteY16" fmla="*/ 120946 h 347719"/>
              <a:gd name="connsiteX17" fmla="*/ 1617872 w 1784195"/>
              <a:gd name="connsiteY17" fmla="*/ 166301 h 347719"/>
              <a:gd name="connsiteX18" fmla="*/ 1632992 w 1784195"/>
              <a:gd name="connsiteY18" fmla="*/ 211655 h 347719"/>
              <a:gd name="connsiteX19" fmla="*/ 1708593 w 1784195"/>
              <a:gd name="connsiteY19" fmla="*/ 287246 h 347719"/>
              <a:gd name="connsiteX20" fmla="*/ 1738834 w 1784195"/>
              <a:gd name="connsiteY20" fmla="*/ 317483 h 347719"/>
              <a:gd name="connsiteX21" fmla="*/ 1784195 w 1784195"/>
              <a:gd name="connsiteY21" fmla="*/ 347719 h 347719"/>
              <a:gd name="connsiteX22" fmla="*/ 1784195 w 1784195"/>
              <a:gd name="connsiteY22" fmla="*/ 347719 h 3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84195" h="347719">
                <a:moveTo>
                  <a:pt x="0" y="0"/>
                </a:moveTo>
                <a:lnTo>
                  <a:pt x="0" y="0"/>
                </a:lnTo>
                <a:cubicBezTo>
                  <a:pt x="26253" y="42000"/>
                  <a:pt x="142861" y="237722"/>
                  <a:pt x="181443" y="257010"/>
                </a:cubicBezTo>
                <a:cubicBezTo>
                  <a:pt x="201604" y="267089"/>
                  <a:pt x="220997" y="278876"/>
                  <a:pt x="241925" y="287246"/>
                </a:cubicBezTo>
                <a:cubicBezTo>
                  <a:pt x="271521" y="299083"/>
                  <a:pt x="306123" y="299803"/>
                  <a:pt x="332646" y="317483"/>
                </a:cubicBezTo>
                <a:lnTo>
                  <a:pt x="378007" y="347719"/>
                </a:lnTo>
                <a:cubicBezTo>
                  <a:pt x="524170" y="342680"/>
                  <a:pt x="670884" y="346250"/>
                  <a:pt x="816496" y="332601"/>
                </a:cubicBezTo>
                <a:cubicBezTo>
                  <a:pt x="834588" y="330905"/>
                  <a:pt x="847070" y="312926"/>
                  <a:pt x="861857" y="302365"/>
                </a:cubicBezTo>
                <a:cubicBezTo>
                  <a:pt x="882363" y="287720"/>
                  <a:pt x="901832" y="271655"/>
                  <a:pt x="922338" y="257010"/>
                </a:cubicBezTo>
                <a:cubicBezTo>
                  <a:pt x="937125" y="246449"/>
                  <a:pt x="952912" y="237335"/>
                  <a:pt x="967699" y="226774"/>
                </a:cubicBezTo>
                <a:cubicBezTo>
                  <a:pt x="1098982" y="133013"/>
                  <a:pt x="966639" y="222440"/>
                  <a:pt x="1073541" y="151183"/>
                </a:cubicBezTo>
                <a:cubicBezTo>
                  <a:pt x="1093701" y="120946"/>
                  <a:pt x="1099545" y="71964"/>
                  <a:pt x="1134022" y="60473"/>
                </a:cubicBezTo>
                <a:cubicBezTo>
                  <a:pt x="1244459" y="23667"/>
                  <a:pt x="1193819" y="37967"/>
                  <a:pt x="1285225" y="15119"/>
                </a:cubicBezTo>
                <a:cubicBezTo>
                  <a:pt x="1340666" y="20158"/>
                  <a:pt x="1397114" y="18574"/>
                  <a:pt x="1451548" y="30237"/>
                </a:cubicBezTo>
                <a:cubicBezTo>
                  <a:pt x="1469316" y="34044"/>
                  <a:pt x="1480655" y="52347"/>
                  <a:pt x="1496909" y="60473"/>
                </a:cubicBezTo>
                <a:cubicBezTo>
                  <a:pt x="1511165" y="67600"/>
                  <a:pt x="1527150" y="70552"/>
                  <a:pt x="1542270" y="75591"/>
                </a:cubicBezTo>
                <a:cubicBezTo>
                  <a:pt x="1552350" y="90709"/>
                  <a:pt x="1560877" y="106988"/>
                  <a:pt x="1572511" y="120946"/>
                </a:cubicBezTo>
                <a:cubicBezTo>
                  <a:pt x="1586201" y="137371"/>
                  <a:pt x="1606010" y="148511"/>
                  <a:pt x="1617872" y="166301"/>
                </a:cubicBezTo>
                <a:cubicBezTo>
                  <a:pt x="1626713" y="179560"/>
                  <a:pt x="1623430" y="198907"/>
                  <a:pt x="1632992" y="211655"/>
                </a:cubicBezTo>
                <a:cubicBezTo>
                  <a:pt x="1654376" y="240163"/>
                  <a:pt x="1683393" y="262049"/>
                  <a:pt x="1708593" y="287246"/>
                </a:cubicBezTo>
                <a:cubicBezTo>
                  <a:pt x="1718673" y="297325"/>
                  <a:pt x="1726973" y="309577"/>
                  <a:pt x="1738834" y="317483"/>
                </a:cubicBezTo>
                <a:lnTo>
                  <a:pt x="1784195" y="347719"/>
                </a:lnTo>
                <a:lnTo>
                  <a:pt x="1784195" y="347719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184310" y="4642509"/>
            <a:ext cx="241925" cy="1511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 rot="10800000">
            <a:off x="5639116" y="4371599"/>
            <a:ext cx="1738834" cy="241891"/>
          </a:xfrm>
          <a:custGeom>
            <a:avLst/>
            <a:gdLst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17" fmla="*/ 1844676 w 1844676"/>
              <a:gd name="connsiteY17" fmla="*/ 0 h 362837"/>
              <a:gd name="connsiteX0" fmla="*/ 0 w 1844676"/>
              <a:gd name="connsiteY0" fmla="*/ 181419 h 362837"/>
              <a:gd name="connsiteX1" fmla="*/ 0 w 1844676"/>
              <a:gd name="connsiteY1" fmla="*/ 181419 h 362837"/>
              <a:gd name="connsiteX2" fmla="*/ 619932 w 1844676"/>
              <a:gd name="connsiteY2" fmla="*/ 211655 h 362837"/>
              <a:gd name="connsiteX3" fmla="*/ 801375 w 1844676"/>
              <a:gd name="connsiteY3" fmla="*/ 272128 h 362837"/>
              <a:gd name="connsiteX4" fmla="*/ 861857 w 1844676"/>
              <a:gd name="connsiteY4" fmla="*/ 287246 h 362837"/>
              <a:gd name="connsiteX5" fmla="*/ 1028180 w 1844676"/>
              <a:gd name="connsiteY5" fmla="*/ 332601 h 362837"/>
              <a:gd name="connsiteX6" fmla="*/ 1073541 w 1844676"/>
              <a:gd name="connsiteY6" fmla="*/ 347719 h 362837"/>
              <a:gd name="connsiteX7" fmla="*/ 1149142 w 1844676"/>
              <a:gd name="connsiteY7" fmla="*/ 362837 h 362837"/>
              <a:gd name="connsiteX8" fmla="*/ 1239864 w 1844676"/>
              <a:gd name="connsiteY8" fmla="*/ 347719 h 362837"/>
              <a:gd name="connsiteX9" fmla="*/ 1360826 w 1844676"/>
              <a:gd name="connsiteY9" fmla="*/ 317483 h 362837"/>
              <a:gd name="connsiteX10" fmla="*/ 1406187 w 1844676"/>
              <a:gd name="connsiteY10" fmla="*/ 287246 h 362837"/>
              <a:gd name="connsiteX11" fmla="*/ 1451548 w 1844676"/>
              <a:gd name="connsiteY11" fmla="*/ 241892 h 362837"/>
              <a:gd name="connsiteX12" fmla="*/ 1542270 w 1844676"/>
              <a:gd name="connsiteY12" fmla="*/ 211655 h 362837"/>
              <a:gd name="connsiteX13" fmla="*/ 1602751 w 1844676"/>
              <a:gd name="connsiteY13" fmla="*/ 151182 h 362837"/>
              <a:gd name="connsiteX14" fmla="*/ 1738834 w 1844676"/>
              <a:gd name="connsiteY14" fmla="*/ 120946 h 362837"/>
              <a:gd name="connsiteX15" fmla="*/ 1769075 w 1844676"/>
              <a:gd name="connsiteY15" fmla="*/ 45355 h 362837"/>
              <a:gd name="connsiteX16" fmla="*/ 1844676 w 1844676"/>
              <a:gd name="connsiteY16" fmla="*/ 0 h 362837"/>
              <a:gd name="connsiteX0" fmla="*/ 0 w 1769075"/>
              <a:gd name="connsiteY0" fmla="*/ 136064 h 317482"/>
              <a:gd name="connsiteX1" fmla="*/ 0 w 1769075"/>
              <a:gd name="connsiteY1" fmla="*/ 136064 h 317482"/>
              <a:gd name="connsiteX2" fmla="*/ 619932 w 1769075"/>
              <a:gd name="connsiteY2" fmla="*/ 166300 h 317482"/>
              <a:gd name="connsiteX3" fmla="*/ 801375 w 1769075"/>
              <a:gd name="connsiteY3" fmla="*/ 226773 h 317482"/>
              <a:gd name="connsiteX4" fmla="*/ 861857 w 1769075"/>
              <a:gd name="connsiteY4" fmla="*/ 241891 h 317482"/>
              <a:gd name="connsiteX5" fmla="*/ 1028180 w 1769075"/>
              <a:gd name="connsiteY5" fmla="*/ 287246 h 317482"/>
              <a:gd name="connsiteX6" fmla="*/ 1073541 w 1769075"/>
              <a:gd name="connsiteY6" fmla="*/ 302364 h 317482"/>
              <a:gd name="connsiteX7" fmla="*/ 1149142 w 1769075"/>
              <a:gd name="connsiteY7" fmla="*/ 317482 h 317482"/>
              <a:gd name="connsiteX8" fmla="*/ 1239864 w 1769075"/>
              <a:gd name="connsiteY8" fmla="*/ 302364 h 317482"/>
              <a:gd name="connsiteX9" fmla="*/ 1360826 w 1769075"/>
              <a:gd name="connsiteY9" fmla="*/ 272128 h 317482"/>
              <a:gd name="connsiteX10" fmla="*/ 1406187 w 1769075"/>
              <a:gd name="connsiteY10" fmla="*/ 241891 h 317482"/>
              <a:gd name="connsiteX11" fmla="*/ 1451548 w 1769075"/>
              <a:gd name="connsiteY11" fmla="*/ 196537 h 317482"/>
              <a:gd name="connsiteX12" fmla="*/ 1542270 w 1769075"/>
              <a:gd name="connsiteY12" fmla="*/ 166300 h 317482"/>
              <a:gd name="connsiteX13" fmla="*/ 1602751 w 1769075"/>
              <a:gd name="connsiteY13" fmla="*/ 105827 h 317482"/>
              <a:gd name="connsiteX14" fmla="*/ 1738834 w 1769075"/>
              <a:gd name="connsiteY14" fmla="*/ 75591 h 317482"/>
              <a:gd name="connsiteX15" fmla="*/ 1769075 w 1769075"/>
              <a:gd name="connsiteY15" fmla="*/ 0 h 317482"/>
              <a:gd name="connsiteX0" fmla="*/ 0 w 1738834"/>
              <a:gd name="connsiteY0" fmla="*/ 60473 h 241891"/>
              <a:gd name="connsiteX1" fmla="*/ 0 w 1738834"/>
              <a:gd name="connsiteY1" fmla="*/ 60473 h 241891"/>
              <a:gd name="connsiteX2" fmla="*/ 619932 w 1738834"/>
              <a:gd name="connsiteY2" fmla="*/ 90709 h 241891"/>
              <a:gd name="connsiteX3" fmla="*/ 801375 w 1738834"/>
              <a:gd name="connsiteY3" fmla="*/ 151182 h 241891"/>
              <a:gd name="connsiteX4" fmla="*/ 861857 w 1738834"/>
              <a:gd name="connsiteY4" fmla="*/ 166300 h 241891"/>
              <a:gd name="connsiteX5" fmla="*/ 1028180 w 1738834"/>
              <a:gd name="connsiteY5" fmla="*/ 211655 h 241891"/>
              <a:gd name="connsiteX6" fmla="*/ 1073541 w 1738834"/>
              <a:gd name="connsiteY6" fmla="*/ 226773 h 241891"/>
              <a:gd name="connsiteX7" fmla="*/ 1149142 w 1738834"/>
              <a:gd name="connsiteY7" fmla="*/ 241891 h 241891"/>
              <a:gd name="connsiteX8" fmla="*/ 1239864 w 1738834"/>
              <a:gd name="connsiteY8" fmla="*/ 226773 h 241891"/>
              <a:gd name="connsiteX9" fmla="*/ 1360826 w 1738834"/>
              <a:gd name="connsiteY9" fmla="*/ 196537 h 241891"/>
              <a:gd name="connsiteX10" fmla="*/ 1406187 w 1738834"/>
              <a:gd name="connsiteY10" fmla="*/ 166300 h 241891"/>
              <a:gd name="connsiteX11" fmla="*/ 1451548 w 1738834"/>
              <a:gd name="connsiteY11" fmla="*/ 120946 h 241891"/>
              <a:gd name="connsiteX12" fmla="*/ 1542270 w 1738834"/>
              <a:gd name="connsiteY12" fmla="*/ 90709 h 241891"/>
              <a:gd name="connsiteX13" fmla="*/ 1602751 w 1738834"/>
              <a:gd name="connsiteY13" fmla="*/ 30236 h 241891"/>
              <a:gd name="connsiteX14" fmla="*/ 1738834 w 1738834"/>
              <a:gd name="connsiteY14" fmla="*/ 0 h 24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38834" h="241891">
                <a:moveTo>
                  <a:pt x="0" y="60473"/>
                </a:moveTo>
                <a:lnTo>
                  <a:pt x="0" y="60473"/>
                </a:lnTo>
                <a:cubicBezTo>
                  <a:pt x="206644" y="70552"/>
                  <a:pt x="414355" y="67439"/>
                  <a:pt x="619932" y="90709"/>
                </a:cubicBezTo>
                <a:cubicBezTo>
                  <a:pt x="683279" y="97879"/>
                  <a:pt x="740524" y="132169"/>
                  <a:pt x="801375" y="151182"/>
                </a:cubicBezTo>
                <a:cubicBezTo>
                  <a:pt x="821210" y="157380"/>
                  <a:pt x="841696" y="161261"/>
                  <a:pt x="861857" y="166300"/>
                </a:cubicBezTo>
                <a:cubicBezTo>
                  <a:pt x="969652" y="220191"/>
                  <a:pt x="875616" y="181147"/>
                  <a:pt x="1028180" y="211655"/>
                </a:cubicBezTo>
                <a:cubicBezTo>
                  <a:pt x="1043809" y="214780"/>
                  <a:pt x="1058079" y="222908"/>
                  <a:pt x="1073541" y="226773"/>
                </a:cubicBezTo>
                <a:cubicBezTo>
                  <a:pt x="1098473" y="233005"/>
                  <a:pt x="1123942" y="236852"/>
                  <a:pt x="1149142" y="241891"/>
                </a:cubicBezTo>
                <a:cubicBezTo>
                  <a:pt x="1179383" y="236852"/>
                  <a:pt x="1209887" y="233196"/>
                  <a:pt x="1239864" y="226773"/>
                </a:cubicBezTo>
                <a:cubicBezTo>
                  <a:pt x="1280503" y="218066"/>
                  <a:pt x="1360826" y="196537"/>
                  <a:pt x="1360826" y="196537"/>
                </a:cubicBezTo>
                <a:cubicBezTo>
                  <a:pt x="1375946" y="186458"/>
                  <a:pt x="1392226" y="177932"/>
                  <a:pt x="1406187" y="166300"/>
                </a:cubicBezTo>
                <a:cubicBezTo>
                  <a:pt x="1422614" y="152613"/>
                  <a:pt x="1432856" y="131329"/>
                  <a:pt x="1451548" y="120946"/>
                </a:cubicBezTo>
                <a:cubicBezTo>
                  <a:pt x="1479414" y="105467"/>
                  <a:pt x="1542270" y="90709"/>
                  <a:pt x="1542270" y="90709"/>
                </a:cubicBezTo>
                <a:cubicBezTo>
                  <a:pt x="1562430" y="70551"/>
                  <a:pt x="1579551" y="46805"/>
                  <a:pt x="1602751" y="30236"/>
                </a:cubicBezTo>
                <a:cubicBezTo>
                  <a:pt x="1625408" y="14055"/>
                  <a:pt x="1732010" y="1137"/>
                  <a:pt x="1738834" y="0"/>
                </a:cubicBezTo>
              </a:path>
            </a:pathLst>
          </a:custGeom>
          <a:ln>
            <a:solidFill>
              <a:srgbClr val="000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710783" y="4352480"/>
            <a:ext cx="1890037" cy="456906"/>
          </a:xfrm>
          <a:custGeom>
            <a:avLst/>
            <a:gdLst>
              <a:gd name="connsiteX0" fmla="*/ 0 w 2116841"/>
              <a:gd name="connsiteY0" fmla="*/ 120946 h 468665"/>
              <a:gd name="connsiteX1" fmla="*/ 0 w 2116841"/>
              <a:gd name="connsiteY1" fmla="*/ 120946 h 468665"/>
              <a:gd name="connsiteX2" fmla="*/ 226804 w 2116841"/>
              <a:gd name="connsiteY2" fmla="*/ 15119 h 468665"/>
              <a:gd name="connsiteX3" fmla="*/ 302405 w 2116841"/>
              <a:gd name="connsiteY3" fmla="*/ 0 h 468665"/>
              <a:gd name="connsiteX4" fmla="*/ 952578 w 2116841"/>
              <a:gd name="connsiteY4" fmla="*/ 15119 h 468665"/>
              <a:gd name="connsiteX5" fmla="*/ 1043300 w 2116841"/>
              <a:gd name="connsiteY5" fmla="*/ 60473 h 468665"/>
              <a:gd name="connsiteX6" fmla="*/ 1149142 w 2116841"/>
              <a:gd name="connsiteY6" fmla="*/ 120946 h 468665"/>
              <a:gd name="connsiteX7" fmla="*/ 1179383 w 2116841"/>
              <a:gd name="connsiteY7" fmla="*/ 151183 h 468665"/>
              <a:gd name="connsiteX8" fmla="*/ 1239864 w 2116841"/>
              <a:gd name="connsiteY8" fmla="*/ 166301 h 468665"/>
              <a:gd name="connsiteX9" fmla="*/ 1285225 w 2116841"/>
              <a:gd name="connsiteY9" fmla="*/ 181419 h 468665"/>
              <a:gd name="connsiteX10" fmla="*/ 1330586 w 2116841"/>
              <a:gd name="connsiteY10" fmla="*/ 211655 h 468665"/>
              <a:gd name="connsiteX11" fmla="*/ 1436428 w 2116841"/>
              <a:gd name="connsiteY11" fmla="*/ 241892 h 468665"/>
              <a:gd name="connsiteX12" fmla="*/ 1572510 w 2116841"/>
              <a:gd name="connsiteY12" fmla="*/ 302365 h 468665"/>
              <a:gd name="connsiteX13" fmla="*/ 1617871 w 2116841"/>
              <a:gd name="connsiteY13" fmla="*/ 317483 h 468665"/>
              <a:gd name="connsiteX14" fmla="*/ 1663232 w 2116841"/>
              <a:gd name="connsiteY14" fmla="*/ 332601 h 468665"/>
              <a:gd name="connsiteX15" fmla="*/ 1753954 w 2116841"/>
              <a:gd name="connsiteY15" fmla="*/ 393074 h 468665"/>
              <a:gd name="connsiteX16" fmla="*/ 1784195 w 2116841"/>
              <a:gd name="connsiteY16" fmla="*/ 438429 h 468665"/>
              <a:gd name="connsiteX17" fmla="*/ 1874916 w 2116841"/>
              <a:gd name="connsiteY17" fmla="*/ 468665 h 468665"/>
              <a:gd name="connsiteX18" fmla="*/ 2041240 w 2116841"/>
              <a:gd name="connsiteY18" fmla="*/ 453547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21" fmla="*/ 2116841 w 2116841"/>
              <a:gd name="connsiteY21" fmla="*/ 438429 h 468665"/>
              <a:gd name="connsiteX0" fmla="*/ 0 w 2116841"/>
              <a:gd name="connsiteY0" fmla="*/ 120946 h 468665"/>
              <a:gd name="connsiteX1" fmla="*/ 226804 w 2116841"/>
              <a:gd name="connsiteY1" fmla="*/ 15119 h 468665"/>
              <a:gd name="connsiteX2" fmla="*/ 302405 w 2116841"/>
              <a:gd name="connsiteY2" fmla="*/ 0 h 468665"/>
              <a:gd name="connsiteX3" fmla="*/ 952578 w 2116841"/>
              <a:gd name="connsiteY3" fmla="*/ 15119 h 468665"/>
              <a:gd name="connsiteX4" fmla="*/ 1043300 w 2116841"/>
              <a:gd name="connsiteY4" fmla="*/ 60473 h 468665"/>
              <a:gd name="connsiteX5" fmla="*/ 1149142 w 2116841"/>
              <a:gd name="connsiteY5" fmla="*/ 120946 h 468665"/>
              <a:gd name="connsiteX6" fmla="*/ 1179383 w 2116841"/>
              <a:gd name="connsiteY6" fmla="*/ 151183 h 468665"/>
              <a:gd name="connsiteX7" fmla="*/ 1239864 w 2116841"/>
              <a:gd name="connsiteY7" fmla="*/ 166301 h 468665"/>
              <a:gd name="connsiteX8" fmla="*/ 1285225 w 2116841"/>
              <a:gd name="connsiteY8" fmla="*/ 181419 h 468665"/>
              <a:gd name="connsiteX9" fmla="*/ 1330586 w 2116841"/>
              <a:gd name="connsiteY9" fmla="*/ 211655 h 468665"/>
              <a:gd name="connsiteX10" fmla="*/ 1436428 w 2116841"/>
              <a:gd name="connsiteY10" fmla="*/ 241892 h 468665"/>
              <a:gd name="connsiteX11" fmla="*/ 1572510 w 2116841"/>
              <a:gd name="connsiteY11" fmla="*/ 302365 h 468665"/>
              <a:gd name="connsiteX12" fmla="*/ 1617871 w 2116841"/>
              <a:gd name="connsiteY12" fmla="*/ 317483 h 468665"/>
              <a:gd name="connsiteX13" fmla="*/ 1663232 w 2116841"/>
              <a:gd name="connsiteY13" fmla="*/ 332601 h 468665"/>
              <a:gd name="connsiteX14" fmla="*/ 1753954 w 2116841"/>
              <a:gd name="connsiteY14" fmla="*/ 393074 h 468665"/>
              <a:gd name="connsiteX15" fmla="*/ 1784195 w 2116841"/>
              <a:gd name="connsiteY15" fmla="*/ 438429 h 468665"/>
              <a:gd name="connsiteX16" fmla="*/ 1874916 w 2116841"/>
              <a:gd name="connsiteY16" fmla="*/ 468665 h 468665"/>
              <a:gd name="connsiteX17" fmla="*/ 2041240 w 2116841"/>
              <a:gd name="connsiteY17" fmla="*/ 453547 h 468665"/>
              <a:gd name="connsiteX18" fmla="*/ 2116841 w 2116841"/>
              <a:gd name="connsiteY18" fmla="*/ 438429 h 468665"/>
              <a:gd name="connsiteX19" fmla="*/ 2116841 w 2116841"/>
              <a:gd name="connsiteY19" fmla="*/ 438429 h 468665"/>
              <a:gd name="connsiteX20" fmla="*/ 2116841 w 2116841"/>
              <a:gd name="connsiteY20" fmla="*/ 438429 h 468665"/>
              <a:gd name="connsiteX0" fmla="*/ 0 w 1890037"/>
              <a:gd name="connsiteY0" fmla="*/ 15119 h 468665"/>
              <a:gd name="connsiteX1" fmla="*/ 75601 w 1890037"/>
              <a:gd name="connsiteY1" fmla="*/ 0 h 468665"/>
              <a:gd name="connsiteX2" fmla="*/ 725774 w 1890037"/>
              <a:gd name="connsiteY2" fmla="*/ 15119 h 468665"/>
              <a:gd name="connsiteX3" fmla="*/ 816496 w 1890037"/>
              <a:gd name="connsiteY3" fmla="*/ 60473 h 468665"/>
              <a:gd name="connsiteX4" fmla="*/ 922338 w 1890037"/>
              <a:gd name="connsiteY4" fmla="*/ 120946 h 468665"/>
              <a:gd name="connsiteX5" fmla="*/ 952579 w 1890037"/>
              <a:gd name="connsiteY5" fmla="*/ 151183 h 468665"/>
              <a:gd name="connsiteX6" fmla="*/ 1013060 w 1890037"/>
              <a:gd name="connsiteY6" fmla="*/ 166301 h 468665"/>
              <a:gd name="connsiteX7" fmla="*/ 1058421 w 1890037"/>
              <a:gd name="connsiteY7" fmla="*/ 181419 h 468665"/>
              <a:gd name="connsiteX8" fmla="*/ 1103782 w 1890037"/>
              <a:gd name="connsiteY8" fmla="*/ 211655 h 468665"/>
              <a:gd name="connsiteX9" fmla="*/ 1209624 w 1890037"/>
              <a:gd name="connsiteY9" fmla="*/ 241892 h 468665"/>
              <a:gd name="connsiteX10" fmla="*/ 1345706 w 1890037"/>
              <a:gd name="connsiteY10" fmla="*/ 302365 h 468665"/>
              <a:gd name="connsiteX11" fmla="*/ 1391067 w 1890037"/>
              <a:gd name="connsiteY11" fmla="*/ 317483 h 468665"/>
              <a:gd name="connsiteX12" fmla="*/ 1436428 w 1890037"/>
              <a:gd name="connsiteY12" fmla="*/ 332601 h 468665"/>
              <a:gd name="connsiteX13" fmla="*/ 1527150 w 1890037"/>
              <a:gd name="connsiteY13" fmla="*/ 393074 h 468665"/>
              <a:gd name="connsiteX14" fmla="*/ 1557391 w 1890037"/>
              <a:gd name="connsiteY14" fmla="*/ 438429 h 468665"/>
              <a:gd name="connsiteX15" fmla="*/ 1648112 w 1890037"/>
              <a:gd name="connsiteY15" fmla="*/ 468665 h 468665"/>
              <a:gd name="connsiteX16" fmla="*/ 1814436 w 1890037"/>
              <a:gd name="connsiteY16" fmla="*/ 453547 h 468665"/>
              <a:gd name="connsiteX17" fmla="*/ 1890037 w 1890037"/>
              <a:gd name="connsiteY17" fmla="*/ 438429 h 468665"/>
              <a:gd name="connsiteX18" fmla="*/ 1890037 w 1890037"/>
              <a:gd name="connsiteY18" fmla="*/ 438429 h 468665"/>
              <a:gd name="connsiteX19" fmla="*/ 1890037 w 1890037"/>
              <a:gd name="connsiteY19" fmla="*/ 438429 h 468665"/>
              <a:gd name="connsiteX0" fmla="*/ 0 w 1890037"/>
              <a:gd name="connsiteY0" fmla="*/ 3360 h 456906"/>
              <a:gd name="connsiteX1" fmla="*/ 725774 w 1890037"/>
              <a:gd name="connsiteY1" fmla="*/ 3360 h 456906"/>
              <a:gd name="connsiteX2" fmla="*/ 816496 w 1890037"/>
              <a:gd name="connsiteY2" fmla="*/ 48714 h 456906"/>
              <a:gd name="connsiteX3" fmla="*/ 922338 w 1890037"/>
              <a:gd name="connsiteY3" fmla="*/ 109187 h 456906"/>
              <a:gd name="connsiteX4" fmla="*/ 952579 w 1890037"/>
              <a:gd name="connsiteY4" fmla="*/ 139424 h 456906"/>
              <a:gd name="connsiteX5" fmla="*/ 1013060 w 1890037"/>
              <a:gd name="connsiteY5" fmla="*/ 154542 h 456906"/>
              <a:gd name="connsiteX6" fmla="*/ 1058421 w 1890037"/>
              <a:gd name="connsiteY6" fmla="*/ 169660 h 456906"/>
              <a:gd name="connsiteX7" fmla="*/ 1103782 w 1890037"/>
              <a:gd name="connsiteY7" fmla="*/ 199896 h 456906"/>
              <a:gd name="connsiteX8" fmla="*/ 1209624 w 1890037"/>
              <a:gd name="connsiteY8" fmla="*/ 230133 h 456906"/>
              <a:gd name="connsiteX9" fmla="*/ 1345706 w 1890037"/>
              <a:gd name="connsiteY9" fmla="*/ 290606 h 456906"/>
              <a:gd name="connsiteX10" fmla="*/ 1391067 w 1890037"/>
              <a:gd name="connsiteY10" fmla="*/ 305724 h 456906"/>
              <a:gd name="connsiteX11" fmla="*/ 1436428 w 1890037"/>
              <a:gd name="connsiteY11" fmla="*/ 320842 h 456906"/>
              <a:gd name="connsiteX12" fmla="*/ 1527150 w 1890037"/>
              <a:gd name="connsiteY12" fmla="*/ 381315 h 456906"/>
              <a:gd name="connsiteX13" fmla="*/ 1557391 w 1890037"/>
              <a:gd name="connsiteY13" fmla="*/ 426670 h 456906"/>
              <a:gd name="connsiteX14" fmla="*/ 1648112 w 1890037"/>
              <a:gd name="connsiteY14" fmla="*/ 456906 h 456906"/>
              <a:gd name="connsiteX15" fmla="*/ 1814436 w 1890037"/>
              <a:gd name="connsiteY15" fmla="*/ 441788 h 456906"/>
              <a:gd name="connsiteX16" fmla="*/ 1890037 w 1890037"/>
              <a:gd name="connsiteY16" fmla="*/ 426670 h 456906"/>
              <a:gd name="connsiteX17" fmla="*/ 1890037 w 1890037"/>
              <a:gd name="connsiteY17" fmla="*/ 426670 h 456906"/>
              <a:gd name="connsiteX18" fmla="*/ 1890037 w 1890037"/>
              <a:gd name="connsiteY18" fmla="*/ 426670 h 45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90037" h="456906">
                <a:moveTo>
                  <a:pt x="0" y="3360"/>
                </a:moveTo>
                <a:cubicBezTo>
                  <a:pt x="151203" y="3360"/>
                  <a:pt x="589691" y="-4199"/>
                  <a:pt x="725774" y="3360"/>
                </a:cubicBezTo>
                <a:cubicBezTo>
                  <a:pt x="861857" y="10919"/>
                  <a:pt x="786484" y="31566"/>
                  <a:pt x="816496" y="48714"/>
                </a:cubicBezTo>
                <a:cubicBezTo>
                  <a:pt x="870813" y="79748"/>
                  <a:pt x="876296" y="72358"/>
                  <a:pt x="922338" y="109187"/>
                </a:cubicBezTo>
                <a:cubicBezTo>
                  <a:pt x="933470" y="118091"/>
                  <a:pt x="939829" y="133050"/>
                  <a:pt x="952579" y="139424"/>
                </a:cubicBezTo>
                <a:cubicBezTo>
                  <a:pt x="971166" y="148716"/>
                  <a:pt x="993079" y="148834"/>
                  <a:pt x="1013060" y="154542"/>
                </a:cubicBezTo>
                <a:cubicBezTo>
                  <a:pt x="1028385" y="158920"/>
                  <a:pt x="1044165" y="162533"/>
                  <a:pt x="1058421" y="169660"/>
                </a:cubicBezTo>
                <a:cubicBezTo>
                  <a:pt x="1074675" y="177786"/>
                  <a:pt x="1087528" y="191770"/>
                  <a:pt x="1103782" y="199896"/>
                </a:cubicBezTo>
                <a:cubicBezTo>
                  <a:pt x="1125478" y="210743"/>
                  <a:pt x="1190240" y="225288"/>
                  <a:pt x="1209624" y="230133"/>
                </a:cubicBezTo>
                <a:cubicBezTo>
                  <a:pt x="1281508" y="278048"/>
                  <a:pt x="1237747" y="254624"/>
                  <a:pt x="1345706" y="290606"/>
                </a:cubicBezTo>
                <a:lnTo>
                  <a:pt x="1391067" y="305724"/>
                </a:lnTo>
                <a:lnTo>
                  <a:pt x="1436428" y="320842"/>
                </a:lnTo>
                <a:cubicBezTo>
                  <a:pt x="1466669" y="341000"/>
                  <a:pt x="1506988" y="351077"/>
                  <a:pt x="1527150" y="381315"/>
                </a:cubicBezTo>
                <a:cubicBezTo>
                  <a:pt x="1537230" y="396433"/>
                  <a:pt x="1541982" y="417040"/>
                  <a:pt x="1557391" y="426670"/>
                </a:cubicBezTo>
                <a:cubicBezTo>
                  <a:pt x="1584423" y="443562"/>
                  <a:pt x="1648112" y="456906"/>
                  <a:pt x="1648112" y="456906"/>
                </a:cubicBezTo>
                <a:cubicBezTo>
                  <a:pt x="1703553" y="451867"/>
                  <a:pt x="1759325" y="449660"/>
                  <a:pt x="1814436" y="441788"/>
                </a:cubicBezTo>
                <a:cubicBezTo>
                  <a:pt x="1942592" y="423483"/>
                  <a:pt x="1797543" y="426670"/>
                  <a:pt x="1890037" y="426670"/>
                </a:cubicBezTo>
                <a:lnTo>
                  <a:pt x="1890037" y="426670"/>
                </a:lnTo>
                <a:lnTo>
                  <a:pt x="1890037" y="426670"/>
                </a:lnTo>
              </a:path>
            </a:pathLst>
          </a:cu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966445" y="4491328"/>
            <a:ext cx="1345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sp>
        <p:nvSpPr>
          <p:cNvPr id="41" name="Explosion 1 40"/>
          <p:cNvSpPr/>
          <p:nvPr/>
        </p:nvSpPr>
        <p:spPr>
          <a:xfrm>
            <a:off x="3537406" y="2859779"/>
            <a:ext cx="1434022" cy="874420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Explosion 1 42"/>
          <p:cNvSpPr/>
          <p:nvPr/>
        </p:nvSpPr>
        <p:spPr>
          <a:xfrm>
            <a:off x="5957851" y="2830759"/>
            <a:ext cx="1434022" cy="874420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Line Callout 1 44"/>
          <p:cNvSpPr/>
          <p:nvPr/>
        </p:nvSpPr>
        <p:spPr>
          <a:xfrm>
            <a:off x="3595481" y="3598136"/>
            <a:ext cx="1209624" cy="393073"/>
          </a:xfrm>
          <a:prstGeom prst="borderCallout1">
            <a:avLst>
              <a:gd name="adj1" fmla="val 105709"/>
              <a:gd name="adj2" fmla="val 55304"/>
              <a:gd name="adj3" fmla="val 197956"/>
              <a:gd name="adj4" fmla="val 55501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GPIIbIIIa</a:t>
            </a:r>
            <a:endParaRPr lang="en-US" dirty="0"/>
          </a:p>
        </p:txBody>
      </p:sp>
      <p:sp>
        <p:nvSpPr>
          <p:cNvPr id="47" name="Line Callout 1 46"/>
          <p:cNvSpPr/>
          <p:nvPr/>
        </p:nvSpPr>
        <p:spPr>
          <a:xfrm>
            <a:off x="5985685" y="3599354"/>
            <a:ext cx="1209624" cy="393073"/>
          </a:xfrm>
          <a:prstGeom prst="borderCallout1">
            <a:avLst>
              <a:gd name="adj1" fmla="val 105709"/>
              <a:gd name="adj2" fmla="val 55304"/>
              <a:gd name="adj3" fmla="val 197956"/>
              <a:gd name="adj4" fmla="val 55501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GPIIbIIIa</a:t>
            </a:r>
            <a:endParaRPr lang="en-US" dirty="0"/>
          </a:p>
        </p:txBody>
      </p:sp>
      <p:sp>
        <p:nvSpPr>
          <p:cNvPr id="50" name="Explosion 1 49"/>
          <p:cNvSpPr/>
          <p:nvPr/>
        </p:nvSpPr>
        <p:spPr>
          <a:xfrm>
            <a:off x="3599084" y="5567156"/>
            <a:ext cx="1434022" cy="874420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Line Callout 1 50"/>
          <p:cNvSpPr/>
          <p:nvPr/>
        </p:nvSpPr>
        <p:spPr>
          <a:xfrm>
            <a:off x="3763001" y="5307711"/>
            <a:ext cx="1209624" cy="393073"/>
          </a:xfrm>
          <a:prstGeom prst="borderCallout1">
            <a:avLst>
              <a:gd name="adj1" fmla="val -5829"/>
              <a:gd name="adj2" fmla="val 55304"/>
              <a:gd name="adj3" fmla="val -125121"/>
              <a:gd name="adj4" fmla="val 55501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GPIIbIIIa</a:t>
            </a:r>
            <a:endParaRPr lang="en-US" dirty="0"/>
          </a:p>
        </p:txBody>
      </p:sp>
      <p:sp>
        <p:nvSpPr>
          <p:cNvPr id="52" name="Line Callout 1 51"/>
          <p:cNvSpPr/>
          <p:nvPr/>
        </p:nvSpPr>
        <p:spPr>
          <a:xfrm>
            <a:off x="6304408" y="5233338"/>
            <a:ext cx="1209624" cy="393073"/>
          </a:xfrm>
          <a:prstGeom prst="borderCallout1">
            <a:avLst>
              <a:gd name="adj1" fmla="val -5829"/>
              <a:gd name="adj2" fmla="val 55304"/>
              <a:gd name="adj3" fmla="val -125121"/>
              <a:gd name="adj4" fmla="val 55501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GPIIbIIIa</a:t>
            </a:r>
            <a:endParaRPr lang="en-US" dirty="0"/>
          </a:p>
        </p:txBody>
      </p:sp>
      <p:sp>
        <p:nvSpPr>
          <p:cNvPr id="57" name="Explosion 1 56"/>
          <p:cNvSpPr/>
          <p:nvPr/>
        </p:nvSpPr>
        <p:spPr>
          <a:xfrm>
            <a:off x="6261453" y="5553256"/>
            <a:ext cx="1434022" cy="874420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2924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123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Hemostasis</a:t>
            </a:r>
          </a:p>
          <a:p>
            <a:r>
              <a:rPr lang="en-US" b="1" dirty="0"/>
              <a:t>Plasma coagulation </a:t>
            </a:r>
          </a:p>
          <a:p>
            <a:pPr lvl="1"/>
            <a:r>
              <a:rPr lang="en-US" dirty="0"/>
              <a:t>Clotting factors</a:t>
            </a:r>
          </a:p>
          <a:p>
            <a:pPr lvl="1"/>
            <a:r>
              <a:rPr lang="en-US" b="1" dirty="0"/>
              <a:t>Natural inhibitors</a:t>
            </a:r>
          </a:p>
          <a:p>
            <a:r>
              <a:rPr lang="en-US" dirty="0"/>
              <a:t>Fibrinolytic system</a:t>
            </a:r>
          </a:p>
          <a:p>
            <a:r>
              <a:rPr lang="en-US" dirty="0"/>
              <a:t>Laboratory Testing</a:t>
            </a:r>
          </a:p>
          <a:p>
            <a:r>
              <a:rPr lang="en-US" dirty="0"/>
              <a:t>Acquired Hemostatic Disorders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34834"/>
            <a:ext cx="3263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53213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98C27-3FB6-ED4A-874A-97089EF8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50" y="1565275"/>
            <a:ext cx="10515600" cy="1325563"/>
          </a:xfrm>
        </p:spPr>
        <p:txBody>
          <a:bodyPr/>
          <a:lstStyle/>
          <a:p>
            <a:r>
              <a:rPr lang="en-US" dirty="0"/>
              <a:t>Blood Coagulation Overview and Acquired Coagulation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9A92B5-FDD4-5948-B0EA-A890224C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120015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Guy Young, MD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2692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034898" y="2518207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4128" y="2518376"/>
            <a:ext cx="52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XIa</a:t>
            </a:r>
            <a:endParaRPr lang="en-US" dirty="0"/>
          </a:p>
        </p:txBody>
      </p:sp>
      <p:sp>
        <p:nvSpPr>
          <p:cNvPr id="58" name="U-Turn Arrow 57"/>
          <p:cNvSpPr/>
          <p:nvPr/>
        </p:nvSpPr>
        <p:spPr>
          <a:xfrm>
            <a:off x="3202804" y="2352712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08826" y="2344580"/>
            <a:ext cx="6535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55077" y="3079336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73830" y="3079336"/>
            <a:ext cx="58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IXa</a:t>
            </a:r>
            <a:endParaRPr lang="en-US" dirty="0"/>
          </a:p>
        </p:txBody>
      </p:sp>
      <p:sp>
        <p:nvSpPr>
          <p:cNvPr id="62" name="U-Turn Arrow 61"/>
          <p:cNvSpPr/>
          <p:nvPr/>
        </p:nvSpPr>
        <p:spPr>
          <a:xfrm>
            <a:off x="3538564" y="2924698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25168" y="2882264"/>
            <a:ext cx="642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45242" y="3589367"/>
            <a:ext cx="28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360595" y="3586431"/>
            <a:ext cx="43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Xa</a:t>
            </a:r>
            <a:endParaRPr lang="en-US" dirty="0"/>
          </a:p>
        </p:txBody>
      </p:sp>
      <p:sp>
        <p:nvSpPr>
          <p:cNvPr id="67" name="U-Turn Arrow 66"/>
          <p:cNvSpPr/>
          <p:nvPr/>
        </p:nvSpPr>
        <p:spPr>
          <a:xfrm>
            <a:off x="3888030" y="3430434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94285" y="3390427"/>
            <a:ext cx="474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80913" y="3390426"/>
            <a:ext cx="78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VIIIa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592234" y="3405023"/>
            <a:ext cx="60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VIII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043901" y="3611263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004578" y="3315095"/>
            <a:ext cx="969252" cy="311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135193" y="2230913"/>
            <a:ext cx="49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076906" y="2994875"/>
            <a:ext cx="67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VIIa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306614" y="2642634"/>
            <a:ext cx="47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TF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492945" y="3575092"/>
            <a:ext cx="60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Xa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4904924" y="3575092"/>
            <a:ext cx="28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0" name="U-Turn Arrow 99"/>
          <p:cNvSpPr/>
          <p:nvPr/>
        </p:nvSpPr>
        <p:spPr>
          <a:xfrm>
            <a:off x="5047711" y="3400361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52557" y="3364208"/>
            <a:ext cx="638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>
            <a:off x="5312039" y="2588999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565752" y="3944425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717455" y="3944425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02337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Prothrombin (II)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360595" y="4576076"/>
            <a:ext cx="17472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107862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54612" y="4732220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076906" y="5099379"/>
            <a:ext cx="15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 (I)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486428" y="5284045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154592" y="5099379"/>
            <a:ext cx="99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7607831" y="4576077"/>
            <a:ext cx="793618" cy="3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401450" y="3998059"/>
            <a:ext cx="81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XIII</a:t>
            </a:r>
            <a:endParaRPr lang="en-US" dirty="0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650828" y="4368795"/>
            <a:ext cx="0" cy="1148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01450" y="5468711"/>
            <a:ext cx="70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XIIIa</a:t>
            </a:r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7447148" y="5468712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523913" y="5896149"/>
            <a:ext cx="223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Cross-linked fibrin</a:t>
            </a:r>
          </a:p>
        </p:txBody>
      </p:sp>
      <p:cxnSp>
        <p:nvCxnSpPr>
          <p:cNvPr id="122" name="Straight Arrow Connector 121"/>
          <p:cNvCxnSpPr>
            <a:stCxn id="118" idx="1"/>
          </p:cNvCxnSpPr>
          <p:nvPr/>
        </p:nvCxnSpPr>
        <p:spPr>
          <a:xfrm flipH="1">
            <a:off x="7545793" y="5653377"/>
            <a:ext cx="8556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676401" y="3962400"/>
            <a:ext cx="30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2191707" y="3974552"/>
            <a:ext cx="44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</a:t>
            </a:r>
            <a:endParaRPr lang="en-US" dirty="0"/>
          </a:p>
        </p:txBody>
      </p:sp>
      <p:cxnSp>
        <p:nvCxnSpPr>
          <p:cNvPr id="127" name="Straight Arrow Connector 126"/>
          <p:cNvCxnSpPr/>
          <p:nvPr/>
        </p:nvCxnSpPr>
        <p:spPr>
          <a:xfrm>
            <a:off x="1981201" y="4191000"/>
            <a:ext cx="2709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2613549" y="3850797"/>
            <a:ext cx="1747046" cy="374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676400" y="379280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 flipV="1">
            <a:off x="2134387" y="3668719"/>
            <a:ext cx="0" cy="1820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134387" y="3974553"/>
            <a:ext cx="0" cy="1790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itle 136"/>
          <p:cNvSpPr>
            <a:spLocks noGrp="1"/>
          </p:cNvSpPr>
          <p:nvPr>
            <p:ph type="title"/>
          </p:nvPr>
        </p:nvSpPr>
        <p:spPr>
          <a:xfrm>
            <a:off x="4038601" y="304801"/>
            <a:ext cx="4941139" cy="756985"/>
          </a:xfrm>
        </p:spPr>
        <p:txBody>
          <a:bodyPr>
            <a:normAutofit/>
          </a:bodyPr>
          <a:lstStyle/>
          <a:p>
            <a:r>
              <a:rPr lang="en-US" sz="2800" dirty="0"/>
              <a:t>Natural Coagulation Inhibitors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63821" y="3562413"/>
            <a:ext cx="176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Antithrombin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03978" y="3998059"/>
            <a:ext cx="0" cy="404476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882069" y="3774876"/>
            <a:ext cx="481825" cy="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96528" y="5482424"/>
            <a:ext cx="123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Protein C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2971800" y="5715000"/>
            <a:ext cx="838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585614" y="5468711"/>
            <a:ext cx="1614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Protein </a:t>
            </a:r>
            <a:r>
              <a:rPr lang="en-US" b="1" dirty="0" err="1"/>
              <a:t>Ca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971800" y="5410200"/>
            <a:ext cx="10262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2585542" y="3777039"/>
            <a:ext cx="0" cy="1740745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2435554" y="4397448"/>
            <a:ext cx="0" cy="1119536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749639" y="4764291"/>
            <a:ext cx="966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Protein S</a:t>
            </a:r>
          </a:p>
        </p:txBody>
      </p:sp>
      <p:sp>
        <p:nvSpPr>
          <p:cNvPr id="81" name="TextBox 80"/>
          <p:cNvSpPr txBox="1"/>
          <p:nvPr/>
        </p:nvSpPr>
        <p:spPr>
          <a:xfrm rot="16200000">
            <a:off x="2252985" y="4802391"/>
            <a:ext cx="890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Protein 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023958" y="2057400"/>
            <a:ext cx="1014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97970" y="4301942"/>
            <a:ext cx="664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1020" y="2433006"/>
            <a:ext cx="296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Tissue factor pathway</a:t>
            </a:r>
          </a:p>
          <a:p>
            <a:r>
              <a:rPr lang="en-US" b="1" dirty="0"/>
              <a:t> inhibitor (TFPI)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5669816" y="2781133"/>
            <a:ext cx="970896" cy="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81356" y="1167397"/>
            <a:ext cx="1978678" cy="42827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500226" y="1402984"/>
            <a:ext cx="561117" cy="0"/>
          </a:xfrm>
          <a:prstGeom prst="line">
            <a:avLst/>
          </a:prstGeom>
          <a:ln>
            <a:solidFill>
              <a:srgbClr val="00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79924" y="1196576"/>
            <a:ext cx="208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Inhibits   (           )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2770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73" grpId="0"/>
      <p:bldP spid="74" grpId="0"/>
      <p:bldP spid="25" grpId="0"/>
      <p:bldP spid="81" grpId="0"/>
      <p:bldP spid="3" grpId="0"/>
      <p:bldP spid="21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64062" y="716644"/>
            <a:ext cx="7361580" cy="80803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Endothelial cell’s antithrombotic effects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20565" y="5004129"/>
            <a:ext cx="2071481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1218" y="5079720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5926" y="5005347"/>
            <a:ext cx="2402930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02181" y="5080937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3792044" y="5004129"/>
            <a:ext cx="662844" cy="453546"/>
          </a:xfrm>
          <a:prstGeom prst="leftBracket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/>
          <p:cNvSpPr/>
          <p:nvPr/>
        </p:nvSpPr>
        <p:spPr>
          <a:xfrm rot="10800000">
            <a:off x="5350632" y="5005347"/>
            <a:ext cx="662844" cy="453546"/>
          </a:xfrm>
          <a:prstGeom prst="leftBracket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1826407" y="4323811"/>
            <a:ext cx="665293" cy="347719"/>
          </a:xfrm>
          <a:prstGeom prst="borderCallout1">
            <a:avLst>
              <a:gd name="adj1" fmla="val 105709"/>
              <a:gd name="adj2" fmla="val 55304"/>
              <a:gd name="adj3" fmla="val 197956"/>
              <a:gd name="adj4" fmla="val 55501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50472" y="3972621"/>
            <a:ext cx="123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69361" y="3954694"/>
            <a:ext cx="128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85859" y="3658608"/>
            <a:ext cx="1" cy="362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70994" y="3312027"/>
            <a:ext cx="123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88641" y="3312676"/>
            <a:ext cx="1330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APC (PS)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197816" y="3532891"/>
            <a:ext cx="511725" cy="1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092724" y="2708597"/>
            <a:ext cx="2071481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12655" y="2784188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935840" y="2709815"/>
            <a:ext cx="2071481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4022441" y="2709815"/>
            <a:ext cx="2071481" cy="43842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717973" y="2785406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691852" y="2785405"/>
            <a:ext cx="544331" cy="302364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67647" y="3537662"/>
            <a:ext cx="635053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487725" y="3309351"/>
            <a:ext cx="178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Va</a:t>
            </a:r>
            <a:r>
              <a:rPr lang="en-US" dirty="0"/>
              <a:t> and </a:t>
            </a:r>
            <a:r>
              <a:rPr lang="en-US" dirty="0" err="1"/>
              <a:t>VIIIa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1809924" y="1330403"/>
            <a:ext cx="8705677" cy="11489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963686" y="1392096"/>
            <a:ext cx="665293" cy="3326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68503" y="1361857"/>
            <a:ext cx="1344509" cy="37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--Protein 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515401" y="3701113"/>
            <a:ext cx="4479" cy="13483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Line Callout 1 62"/>
          <p:cNvSpPr/>
          <p:nvPr/>
        </p:nvSpPr>
        <p:spPr>
          <a:xfrm>
            <a:off x="7408191" y="4311127"/>
            <a:ext cx="665293" cy="347719"/>
          </a:xfrm>
          <a:prstGeom prst="borderCallout1">
            <a:avLst>
              <a:gd name="adj1" fmla="val 105709"/>
              <a:gd name="adj2" fmla="val 55304"/>
              <a:gd name="adj3" fmla="val 197956"/>
              <a:gd name="adj4" fmla="val 55501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2458" y="1390877"/>
            <a:ext cx="281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PC—protein C</a:t>
            </a:r>
          </a:p>
          <a:p>
            <a:r>
              <a:rPr lang="en-US" dirty="0"/>
              <a:t>APC—activated protein C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949763" y="1861979"/>
            <a:ext cx="662899" cy="36039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34212" y="3958669"/>
            <a:ext cx="496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5664812" y="4176841"/>
            <a:ext cx="1702263" cy="993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234985" y="5067040"/>
            <a:ext cx="451216" cy="25457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PS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139280" y="5068257"/>
            <a:ext cx="586102" cy="29871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TPA</a:t>
            </a:r>
          </a:p>
        </p:txBody>
      </p:sp>
      <p:sp>
        <p:nvSpPr>
          <p:cNvPr id="88" name="U-Turn Arrow 87"/>
          <p:cNvSpPr/>
          <p:nvPr/>
        </p:nvSpPr>
        <p:spPr>
          <a:xfrm rot="10800000" flipV="1">
            <a:off x="5016789" y="4470461"/>
            <a:ext cx="1451548" cy="43842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54579" y="1846856"/>
            <a:ext cx="199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</a:t>
            </a:r>
            <a:r>
              <a:rPr lang="en-US" dirty="0" err="1"/>
              <a:t>heparan</a:t>
            </a:r>
            <a:r>
              <a:rPr lang="en-US" dirty="0"/>
              <a:t> sulfate</a:t>
            </a:r>
          </a:p>
        </p:txBody>
      </p:sp>
      <p:sp>
        <p:nvSpPr>
          <p:cNvPr id="94" name="Explosion 1 93"/>
          <p:cNvSpPr/>
          <p:nvPr/>
        </p:nvSpPr>
        <p:spPr>
          <a:xfrm>
            <a:off x="4928474" y="4885619"/>
            <a:ext cx="529210" cy="423310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Explosion 1 95"/>
          <p:cNvSpPr/>
          <p:nvPr/>
        </p:nvSpPr>
        <p:spPr>
          <a:xfrm>
            <a:off x="4597024" y="4871719"/>
            <a:ext cx="529210" cy="423310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Explosion 1 96"/>
          <p:cNvSpPr/>
          <p:nvPr/>
        </p:nvSpPr>
        <p:spPr>
          <a:xfrm>
            <a:off x="4295815" y="4872937"/>
            <a:ext cx="529210" cy="423310"/>
          </a:xfrm>
          <a:prstGeom prst="irregularSeal1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8" name="Curved Connector 97"/>
          <p:cNvCxnSpPr/>
          <p:nvPr/>
        </p:nvCxnSpPr>
        <p:spPr>
          <a:xfrm flipV="1">
            <a:off x="4353884" y="4869283"/>
            <a:ext cx="951382" cy="227993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urved Connector 98"/>
          <p:cNvCxnSpPr/>
          <p:nvPr/>
        </p:nvCxnSpPr>
        <p:spPr>
          <a:xfrm flipV="1">
            <a:off x="4460923" y="4930974"/>
            <a:ext cx="951382" cy="227993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88" idx="4"/>
          </p:cNvCxnSpPr>
          <p:nvPr/>
        </p:nvCxnSpPr>
        <p:spPr>
          <a:xfrm flipH="1">
            <a:off x="6466303" y="4908887"/>
            <a:ext cx="2035" cy="151972"/>
          </a:xfrm>
          <a:prstGeom prst="line">
            <a:avLst/>
          </a:prstGeom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176894" y="4437413"/>
            <a:ext cx="141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fibrinolysis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471063" y="5079721"/>
            <a:ext cx="751229" cy="302364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PAI-1</a:t>
            </a:r>
          </a:p>
        </p:txBody>
      </p:sp>
      <p:sp>
        <p:nvSpPr>
          <p:cNvPr id="102" name="U-Turn Arrow 101"/>
          <p:cNvSpPr/>
          <p:nvPr/>
        </p:nvSpPr>
        <p:spPr>
          <a:xfrm rot="10800000" flipV="1">
            <a:off x="6590497" y="4716883"/>
            <a:ext cx="951381" cy="317483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28575" cmpd="sng"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05215" y="1439885"/>
            <a:ext cx="586102" cy="29871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TPA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503565" y="2042177"/>
            <a:ext cx="751229" cy="302364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PAI-1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41877" y="1380294"/>
            <a:ext cx="312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--tissue plasminogen activator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94468" y="2008693"/>
            <a:ext cx="486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--plasminogen activator inhibitor type 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66378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/>
      <p:bldP spid="32" grpId="0"/>
      <p:bldP spid="37" grpId="0"/>
      <p:bldP spid="38" grpId="0"/>
      <p:bldP spid="81" grpId="0"/>
      <p:bldP spid="63" grpId="0" animBg="1"/>
      <p:bldP spid="26" grpId="0"/>
      <p:bldP spid="85" grpId="0" animBg="1"/>
      <p:bldP spid="87" grpId="0" animBg="1"/>
      <p:bldP spid="88" grpId="0" animBg="1"/>
      <p:bldP spid="83" grpId="0"/>
      <p:bldP spid="100" grpId="0" animBg="1"/>
      <p:bldP spid="1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Hemostasis</a:t>
            </a:r>
          </a:p>
          <a:p>
            <a:r>
              <a:rPr lang="en-US" dirty="0"/>
              <a:t>Plasma coagulation </a:t>
            </a:r>
          </a:p>
          <a:p>
            <a:pPr lvl="1"/>
            <a:r>
              <a:rPr lang="en-US" dirty="0"/>
              <a:t>Clotting factors</a:t>
            </a:r>
          </a:p>
          <a:p>
            <a:pPr lvl="1"/>
            <a:r>
              <a:rPr lang="en-US" dirty="0"/>
              <a:t>Natural inhibitors</a:t>
            </a:r>
          </a:p>
          <a:p>
            <a:r>
              <a:rPr lang="en-US" b="1" dirty="0"/>
              <a:t>Fibrinolytic system</a:t>
            </a:r>
          </a:p>
          <a:p>
            <a:r>
              <a:rPr lang="en-US" dirty="0"/>
              <a:t>Laboratory Testing</a:t>
            </a:r>
          </a:p>
          <a:p>
            <a:r>
              <a:rPr lang="en-US" dirty="0"/>
              <a:t>Acquired Hemostatic Disorders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1487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726" y="195072"/>
            <a:ext cx="5270495" cy="808038"/>
          </a:xfrm>
        </p:spPr>
        <p:txBody>
          <a:bodyPr>
            <a:normAutofit/>
          </a:bodyPr>
          <a:lstStyle/>
          <a:p>
            <a:r>
              <a:rPr lang="en-US" sz="2800" dirty="0"/>
              <a:t>Fibrinolysis and natural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94426" y="3069893"/>
            <a:ext cx="151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Plasminogen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7908" y="3084162"/>
            <a:ext cx="141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Plasmin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5554" y="2160399"/>
            <a:ext cx="74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tPA</a:t>
            </a:r>
            <a:endParaRPr lang="en-US" dirty="0"/>
          </a:p>
          <a:p>
            <a:r>
              <a:rPr lang="en-US" dirty="0" err="1"/>
              <a:t>uPA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44304" y="3439226"/>
            <a:ext cx="0" cy="494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0570" y="3930245"/>
            <a:ext cx="117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 clot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27908" y="4114911"/>
            <a:ext cx="121595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U-Turn Arrow 11"/>
          <p:cNvSpPr/>
          <p:nvPr/>
        </p:nvSpPr>
        <p:spPr>
          <a:xfrm>
            <a:off x="4116921" y="2790800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3866" y="3930245"/>
            <a:ext cx="143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Clot </a:t>
            </a:r>
            <a:r>
              <a:rPr lang="en-US" dirty="0" err="1"/>
              <a:t>lysis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24200" y="4299578"/>
            <a:ext cx="0" cy="494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20131" y="4836750"/>
            <a:ext cx="2269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 split products</a:t>
            </a:r>
          </a:p>
          <a:p>
            <a:r>
              <a:rPr lang="en-US" dirty="0"/>
              <a:t>D-dimer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43867" y="2323376"/>
            <a:ext cx="75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PAI-1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88442" y="2508043"/>
            <a:ext cx="817001" cy="1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58134" y="3084162"/>
            <a:ext cx="2158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2-antiplasmin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03138" y="3302545"/>
            <a:ext cx="817001" cy="1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434115" y="3586552"/>
            <a:ext cx="69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TAFI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454867" y="3777786"/>
            <a:ext cx="97924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61432" y="3491271"/>
            <a:ext cx="1126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Thrombin (</a:t>
            </a:r>
            <a:r>
              <a:rPr lang="en-US" sz="900" dirty="0" err="1"/>
              <a:t>IIa</a:t>
            </a:r>
            <a:r>
              <a:rPr lang="en-US" sz="900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93298" y="3560913"/>
            <a:ext cx="86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TAFIa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333709" y="3797607"/>
            <a:ext cx="1359590" cy="1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38167" y="846621"/>
            <a:ext cx="4652273" cy="11489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0000"/>
                </a:solidFill>
              </a:rPr>
              <a:t>tPA</a:t>
            </a:r>
            <a:r>
              <a:rPr lang="en-US" dirty="0">
                <a:solidFill>
                  <a:srgbClr val="000000"/>
                </a:solidFill>
              </a:rPr>
              <a:t>-tissue plasminogen activator</a:t>
            </a:r>
          </a:p>
          <a:p>
            <a:r>
              <a:rPr lang="en-US" dirty="0" err="1">
                <a:solidFill>
                  <a:srgbClr val="000000"/>
                </a:solidFill>
              </a:rPr>
              <a:t>uPA</a:t>
            </a:r>
            <a:r>
              <a:rPr lang="en-US" dirty="0">
                <a:solidFill>
                  <a:srgbClr val="000000"/>
                </a:solidFill>
              </a:rPr>
              <a:t>-urine plasminogen activator (</a:t>
            </a:r>
            <a:r>
              <a:rPr lang="en-US" dirty="0" err="1">
                <a:solidFill>
                  <a:srgbClr val="000000"/>
                </a:solidFill>
              </a:rPr>
              <a:t>urokinase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PAI-1-plasminogen activator inhibitor-1</a:t>
            </a:r>
          </a:p>
          <a:p>
            <a:r>
              <a:rPr lang="en-US" dirty="0">
                <a:solidFill>
                  <a:srgbClr val="000000"/>
                </a:solidFill>
              </a:rPr>
              <a:t>TAFI-thrombin activatable fibrinolysis inhibitor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818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 animBg="1"/>
      <p:bldP spid="14" grpId="0"/>
      <p:bldP spid="16" grpId="0"/>
      <p:bldP spid="17" grpId="0"/>
      <p:bldP spid="22" grpId="0"/>
      <p:bldP spid="19" grpId="0"/>
      <p:bldP spid="24" grpId="0"/>
      <p:bldP spid="25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664" y="457200"/>
            <a:ext cx="6282673" cy="808038"/>
          </a:xfrm>
        </p:spPr>
        <p:txBody>
          <a:bodyPr/>
          <a:lstStyle/>
          <a:p>
            <a:r>
              <a:rPr lang="en-US" sz="3600" dirty="0"/>
              <a:t>Tests of fibrinolytic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153" y="1447801"/>
            <a:ext cx="9115647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Signs of increased fibrinolysis</a:t>
            </a:r>
          </a:p>
          <a:p>
            <a:pPr lvl="1"/>
            <a:r>
              <a:rPr lang="en-US" sz="2000" dirty="0"/>
              <a:t>Abnormal in DIC, venous thrombosis and liver disease</a:t>
            </a:r>
          </a:p>
          <a:p>
            <a:pPr lvl="2"/>
            <a:r>
              <a:rPr lang="en-US" dirty="0"/>
              <a:t>D-dimer</a:t>
            </a:r>
          </a:p>
          <a:p>
            <a:pPr lvl="2"/>
            <a:r>
              <a:rPr lang="en-US" dirty="0"/>
              <a:t>Fibrin degradation (split) products</a:t>
            </a:r>
          </a:p>
          <a:p>
            <a:r>
              <a:rPr lang="en-US" sz="2400" dirty="0"/>
              <a:t>Assessment of fibrinolytic proteins</a:t>
            </a:r>
          </a:p>
          <a:p>
            <a:pPr lvl="1"/>
            <a:r>
              <a:rPr lang="en-US" sz="2000" dirty="0"/>
              <a:t>Decreased in deficiency states [congenital (rare), acquired] associated with thrombosis (at least in theory)</a:t>
            </a:r>
          </a:p>
          <a:p>
            <a:pPr lvl="2"/>
            <a:r>
              <a:rPr lang="en-US" dirty="0"/>
              <a:t>Plasmin</a:t>
            </a:r>
          </a:p>
          <a:p>
            <a:pPr lvl="2"/>
            <a:r>
              <a:rPr lang="en-US" dirty="0" err="1"/>
              <a:t>tPA</a:t>
            </a:r>
            <a:endParaRPr lang="en-US" dirty="0"/>
          </a:p>
          <a:p>
            <a:r>
              <a:rPr lang="en-US" sz="2400" dirty="0"/>
              <a:t>Assessment of fibrinolytic inhibitors</a:t>
            </a:r>
          </a:p>
          <a:p>
            <a:pPr lvl="1"/>
            <a:r>
              <a:rPr lang="en-US" sz="2000" dirty="0"/>
              <a:t>Decreased in deficiency states [congenital (rare)] associated with bleeding</a:t>
            </a:r>
          </a:p>
          <a:p>
            <a:pPr lvl="2"/>
            <a:r>
              <a:rPr lang="en-US" dirty="0"/>
              <a:t>PAI-1</a:t>
            </a:r>
          </a:p>
          <a:p>
            <a:pPr lvl="2"/>
            <a:r>
              <a:rPr lang="en-US" dirty="0">
                <a:latin typeface="Lucida Grande"/>
                <a:ea typeface="Lucida Grande"/>
                <a:cs typeface="Lucida Grande"/>
              </a:rPr>
              <a:t>α</a:t>
            </a:r>
            <a:r>
              <a:rPr lang="en-US" dirty="0"/>
              <a:t>-2 </a:t>
            </a:r>
            <a:r>
              <a:rPr lang="en-US" dirty="0" err="1"/>
              <a:t>antiplasmin</a:t>
            </a:r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7212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047" y="457200"/>
            <a:ext cx="7301907" cy="808038"/>
          </a:xfrm>
        </p:spPr>
        <p:txBody>
          <a:bodyPr/>
          <a:lstStyle/>
          <a:p>
            <a:r>
              <a:rPr lang="en-US" sz="3600" dirty="0"/>
              <a:t>Fibrinolytic and anti-fibrinolytic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Fibrinolytic</a:t>
            </a:r>
          </a:p>
          <a:p>
            <a:pPr lvl="1"/>
            <a:r>
              <a:rPr lang="en-US" dirty="0" err="1"/>
              <a:t>tPA</a:t>
            </a:r>
            <a:r>
              <a:rPr lang="en-US" dirty="0"/>
              <a:t> (and analogs), </a:t>
            </a:r>
            <a:r>
              <a:rPr lang="en-US" dirty="0" err="1"/>
              <a:t>uPA</a:t>
            </a:r>
            <a:r>
              <a:rPr lang="en-US" dirty="0"/>
              <a:t> (not available in USA)</a:t>
            </a:r>
          </a:p>
          <a:p>
            <a:pPr lvl="2"/>
            <a:r>
              <a:rPr lang="en-US" sz="2400" dirty="0"/>
              <a:t>Used for treatment of arterial and venous thrombosis</a:t>
            </a:r>
          </a:p>
          <a:p>
            <a:pPr lvl="2"/>
            <a:r>
              <a:rPr lang="en-US" sz="2400" dirty="0"/>
              <a:t>Used to treat central venous catheter lumen occlusions</a:t>
            </a:r>
          </a:p>
          <a:p>
            <a:r>
              <a:rPr lang="en-US" dirty="0"/>
              <a:t>Antifibrinolytic</a:t>
            </a:r>
          </a:p>
          <a:p>
            <a:pPr lvl="1"/>
            <a:r>
              <a:rPr lang="en-US" dirty="0" err="1">
                <a:latin typeface="Lucida Grande"/>
                <a:ea typeface="Lucida Grande"/>
                <a:cs typeface="Lucida Grande"/>
              </a:rPr>
              <a:t>ε</a:t>
            </a:r>
            <a:r>
              <a:rPr lang="en-US" dirty="0" err="1"/>
              <a:t>-aminocaproic</a:t>
            </a:r>
            <a:r>
              <a:rPr lang="en-US" dirty="0"/>
              <a:t> acid and </a:t>
            </a:r>
            <a:r>
              <a:rPr lang="en-US" dirty="0" err="1"/>
              <a:t>tranexamic</a:t>
            </a:r>
            <a:r>
              <a:rPr lang="en-US" dirty="0"/>
              <a:t> acid (amino acid analogs of lysine)</a:t>
            </a:r>
          </a:p>
          <a:p>
            <a:pPr lvl="2"/>
            <a:r>
              <a:rPr lang="en-US" sz="2400" dirty="0"/>
              <a:t>Inhibit fibrinolysis by blocking plasmin’s binding site for fibrin (plasmin recognizes exposed lysine residues on fibrinogen)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319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081" y="715427"/>
            <a:ext cx="8534400" cy="808038"/>
          </a:xfrm>
        </p:spPr>
        <p:txBody>
          <a:bodyPr/>
          <a:lstStyle/>
          <a:p>
            <a:r>
              <a:rPr lang="en-US" sz="3600" dirty="0"/>
              <a:t>Mechanism of action of antifibrinolytic drugs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365" y="1583201"/>
            <a:ext cx="6350000" cy="4699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130" y="6334780"/>
            <a:ext cx="7360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Reprinted by permission from Copyright Clearance Center:  </a:t>
            </a:r>
            <a:r>
              <a:rPr lang="en-US" sz="1200" dirty="0"/>
              <a:t>Springer Nature, DRUGS, Tranexamic </a:t>
            </a:r>
            <a:r>
              <a:rPr lang="en-US" sz="1200" dirty="0" smtClean="0"/>
              <a:t>Acid, </a:t>
            </a:r>
            <a:r>
              <a:rPr lang="en-US" sz="1200" dirty="0" smtClean="0"/>
              <a:t>Dunn, C.J. &amp; Goa, K.L. (1999) 57: 1005.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116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Hemostasis</a:t>
            </a:r>
          </a:p>
          <a:p>
            <a:r>
              <a:rPr lang="en-US" dirty="0"/>
              <a:t>Plasma coagulation </a:t>
            </a:r>
          </a:p>
          <a:p>
            <a:pPr lvl="1"/>
            <a:r>
              <a:rPr lang="en-US" dirty="0"/>
              <a:t>Clotting factors</a:t>
            </a:r>
          </a:p>
          <a:p>
            <a:pPr lvl="1"/>
            <a:r>
              <a:rPr lang="en-US" dirty="0"/>
              <a:t>Natural inhibitors</a:t>
            </a:r>
          </a:p>
          <a:p>
            <a:r>
              <a:rPr lang="en-US" dirty="0"/>
              <a:t>Fibrinolytic system</a:t>
            </a:r>
          </a:p>
          <a:p>
            <a:r>
              <a:rPr lang="en-US" b="1" dirty="0"/>
              <a:t>Laboratory Testing</a:t>
            </a:r>
          </a:p>
          <a:p>
            <a:r>
              <a:rPr lang="en-US" dirty="0"/>
              <a:t>Acquired Hemostatic Disorders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155644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729" y="1112976"/>
            <a:ext cx="31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032" y="1112976"/>
            <a:ext cx="6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19547" y="1061433"/>
            <a:ext cx="589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HMWK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5244" y="1983380"/>
            <a:ext cx="55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84354" y="1327010"/>
            <a:ext cx="68067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42171" y="1482308"/>
            <a:ext cx="0" cy="501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65032" y="1983725"/>
            <a:ext cx="64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XIIa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3" idx="1"/>
          </p:cNvCxnSpPr>
          <p:nvPr/>
        </p:nvCxnSpPr>
        <p:spPr>
          <a:xfrm>
            <a:off x="2596868" y="2168391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477948" y="1482309"/>
            <a:ext cx="0" cy="554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34898" y="2518207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44128" y="2518376"/>
            <a:ext cx="52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XIa</a:t>
            </a:r>
            <a:endParaRPr lang="en-US" dirty="0"/>
          </a:p>
        </p:txBody>
      </p:sp>
      <p:sp>
        <p:nvSpPr>
          <p:cNvPr id="58" name="U-Turn Arrow 57"/>
          <p:cNvSpPr/>
          <p:nvPr/>
        </p:nvSpPr>
        <p:spPr>
          <a:xfrm>
            <a:off x="3202804" y="2352712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08826" y="2308920"/>
            <a:ext cx="612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55077" y="3079336"/>
            <a:ext cx="4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73830" y="3079336"/>
            <a:ext cx="11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IXa</a:t>
            </a:r>
            <a:r>
              <a:rPr lang="en-US" dirty="0"/>
              <a:t>/</a:t>
            </a:r>
            <a:r>
              <a:rPr lang="en-US" dirty="0" err="1"/>
              <a:t>VIIIa</a:t>
            </a:r>
            <a:endParaRPr lang="en-US" dirty="0"/>
          </a:p>
        </p:txBody>
      </p:sp>
      <p:sp>
        <p:nvSpPr>
          <p:cNvPr id="62" name="U-Turn Arrow 61"/>
          <p:cNvSpPr/>
          <p:nvPr/>
        </p:nvSpPr>
        <p:spPr>
          <a:xfrm>
            <a:off x="3538564" y="2924698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25168" y="2882264"/>
            <a:ext cx="474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07267" y="4598663"/>
            <a:ext cx="28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81643" y="4585208"/>
            <a:ext cx="98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Xa</a:t>
            </a:r>
            <a:r>
              <a:rPr lang="en-US" dirty="0"/>
              <a:t>/</a:t>
            </a:r>
            <a:r>
              <a:rPr lang="en-US" dirty="0" err="1"/>
              <a:t>Va</a:t>
            </a:r>
            <a:endParaRPr lang="en-US" dirty="0"/>
          </a:p>
        </p:txBody>
      </p:sp>
      <p:sp>
        <p:nvSpPr>
          <p:cNvPr id="67" name="U-Turn Arrow 66"/>
          <p:cNvSpPr/>
          <p:nvPr/>
        </p:nvSpPr>
        <p:spPr>
          <a:xfrm>
            <a:off x="4750055" y="4362377"/>
            <a:ext cx="671521" cy="236286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31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39684" y="4116157"/>
            <a:ext cx="474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5459362" y="4956953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153451" y="5234101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Prothrombin (II)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770721" y="5418768"/>
            <a:ext cx="1139618" cy="25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922162" y="5234101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695940" y="5574693"/>
            <a:ext cx="1" cy="340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952482" y="5813838"/>
            <a:ext cx="15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 (I)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361860" y="5998775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135470" y="5814109"/>
            <a:ext cx="91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919843" y="5130129"/>
            <a:ext cx="474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2552424" y="40952"/>
            <a:ext cx="6364231" cy="628054"/>
          </a:xfrm>
        </p:spPr>
        <p:txBody>
          <a:bodyPr>
            <a:normAutofit/>
          </a:bodyPr>
          <a:lstStyle/>
          <a:p>
            <a:r>
              <a:rPr lang="en-US" sz="2800" dirty="0"/>
              <a:t>Factor Deficiencies and Coagulation Assays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72875" y="1077621"/>
            <a:ext cx="3377105" cy="2503396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72875" y="723041"/>
            <a:ext cx="337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Intrinsic Pathway=aPTT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6946" y="3986204"/>
            <a:ext cx="5281212" cy="2321050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122943" y="3625612"/>
            <a:ext cx="363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Pathway=PT and aPTT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021055" y="2218821"/>
            <a:ext cx="57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55479" y="2218518"/>
            <a:ext cx="65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VIIa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478377" y="2434465"/>
            <a:ext cx="47710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520242" y="2170419"/>
            <a:ext cx="477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68157" y="2022581"/>
            <a:ext cx="2205506" cy="726597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17988" y="1614048"/>
            <a:ext cx="240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Extrinsic Pathway=PT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19152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417" y="687048"/>
            <a:ext cx="3719715" cy="808038"/>
          </a:xfrm>
        </p:spPr>
        <p:txBody>
          <a:bodyPr/>
          <a:lstStyle/>
          <a:p>
            <a:r>
              <a:rPr lang="en-US" sz="3600" dirty="0"/>
              <a:t>Thrombin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625" y="2293604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01831" y="2724894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86138" y="3163349"/>
            <a:ext cx="15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 (I)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83238" y="3348015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01705" y="3163349"/>
            <a:ext cx="91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5030" y="3996307"/>
            <a:ext cx="647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Assesses presence and function of fibrinogen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3522" y="4845736"/>
            <a:ext cx="625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 in hypo- and afibrinogenemia</a:t>
            </a:r>
          </a:p>
          <a:p>
            <a:r>
              <a:rPr lang="en-US" sz="2400" dirty="0"/>
              <a:t>Abnormal in </a:t>
            </a:r>
            <a:r>
              <a:rPr lang="en-US" sz="2400" dirty="0" err="1"/>
              <a:t>dysfibrinogenemia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82547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will follow the topical structure suggested by the ABP: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94" y="1806272"/>
            <a:ext cx="11575964" cy="423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253778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66929" y="756474"/>
            <a:ext cx="8229600" cy="628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/>
                <a:cs typeface="Arial"/>
              </a:rPr>
              <a:t>Factor Deficiencies and Coagulation Assays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705443" y="1625822"/>
            <a:ext cx="4040188" cy="6397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aPTT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172618" y="1625822"/>
            <a:ext cx="4041775" cy="6397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6044970" y="2174875"/>
            <a:ext cx="4502069" cy="3951288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Factor VII</a:t>
            </a:r>
          </a:p>
          <a:p>
            <a:pPr lvl="1"/>
            <a:r>
              <a:rPr lang="en-US" dirty="0"/>
              <a:t>Common Pathway</a:t>
            </a:r>
          </a:p>
          <a:p>
            <a:pPr lvl="2"/>
            <a:r>
              <a:rPr lang="en-US" dirty="0"/>
              <a:t>Factor X</a:t>
            </a:r>
          </a:p>
          <a:p>
            <a:pPr lvl="2"/>
            <a:r>
              <a:rPr lang="en-US" dirty="0"/>
              <a:t>Factor V</a:t>
            </a:r>
          </a:p>
          <a:p>
            <a:pPr lvl="2"/>
            <a:r>
              <a:rPr lang="en-US" dirty="0"/>
              <a:t>Factor II (Prothrombin)</a:t>
            </a:r>
          </a:p>
          <a:p>
            <a:pPr lvl="2"/>
            <a:r>
              <a:rPr lang="en-US" dirty="0"/>
              <a:t>Fibrinogen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1524000" y="2174875"/>
            <a:ext cx="4369766" cy="3951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en-US" dirty="0"/>
              <a:t>Contact factors</a:t>
            </a:r>
          </a:p>
          <a:p>
            <a:pPr lvl="2"/>
            <a:r>
              <a:rPr lang="en-US" dirty="0"/>
              <a:t>PK, HWMK, FXI, FXII</a:t>
            </a:r>
          </a:p>
          <a:p>
            <a:pPr lvl="1"/>
            <a:r>
              <a:rPr lang="en-US" dirty="0"/>
              <a:t>Factor IX</a:t>
            </a:r>
          </a:p>
          <a:p>
            <a:pPr lvl="1"/>
            <a:r>
              <a:rPr lang="en-US" dirty="0"/>
              <a:t>Factor VIII</a:t>
            </a:r>
          </a:p>
          <a:p>
            <a:pPr lvl="1"/>
            <a:r>
              <a:rPr lang="en-US" dirty="0"/>
              <a:t>Common Pathway</a:t>
            </a:r>
          </a:p>
          <a:p>
            <a:pPr lvl="2"/>
            <a:r>
              <a:rPr lang="en-US" dirty="0"/>
              <a:t>Factor X</a:t>
            </a:r>
          </a:p>
          <a:p>
            <a:pPr lvl="2"/>
            <a:r>
              <a:rPr lang="en-US" dirty="0"/>
              <a:t>Factor V</a:t>
            </a:r>
          </a:p>
          <a:p>
            <a:pPr lvl="2"/>
            <a:r>
              <a:rPr lang="en-US" dirty="0"/>
              <a:t>Factor II (Prothrombin)</a:t>
            </a:r>
          </a:p>
          <a:p>
            <a:pPr lvl="2"/>
            <a:r>
              <a:rPr lang="en-US" dirty="0"/>
              <a:t>Fibrinogen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775448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452938" y="87314"/>
            <a:ext cx="569068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PTT</a:t>
            </a:r>
          </a:p>
        </p:txBody>
      </p:sp>
      <p:sp>
        <p:nvSpPr>
          <p:cNvPr id="88067" name="Line 3"/>
          <p:cNvSpPr>
            <a:spLocks noChangeShapeType="1"/>
          </p:cNvSpPr>
          <p:nvPr/>
        </p:nvSpPr>
        <p:spPr bwMode="auto">
          <a:xfrm flipH="1">
            <a:off x="4535489" y="444501"/>
            <a:ext cx="206375" cy="40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927476" y="849314"/>
            <a:ext cx="149239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 flipH="1">
            <a:off x="3330575" y="1038225"/>
            <a:ext cx="5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927351" y="849314"/>
            <a:ext cx="44403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2344739" y="1631951"/>
            <a:ext cx="149239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3160713" y="1270000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3108326" y="1981201"/>
            <a:ext cx="11113" cy="1050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1981201" y="3243264"/>
            <a:ext cx="2174875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Liver disease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Vitamin K deficiency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Circulating anticoagulant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Warfarin effect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1738314" y="3181350"/>
            <a:ext cx="4535487" cy="2273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3" name="Rectangle 19"/>
          <p:cNvSpPr>
            <a:spLocks noChangeArrowheads="1"/>
          </p:cNvSpPr>
          <p:nvPr/>
        </p:nvSpPr>
        <p:spPr bwMode="auto">
          <a:xfrm>
            <a:off x="4343401" y="3215884"/>
            <a:ext cx="1870075" cy="181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Afibrinogenemia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Dysfibrinogenemia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DIC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Heparin effect</a:t>
            </a:r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3255964" y="1163638"/>
            <a:ext cx="4073525" cy="13255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7324726" y="2322514"/>
            <a:ext cx="10588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7785100" y="2627313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6837364" y="3071814"/>
            <a:ext cx="2568575" cy="230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Deficiencies of factors VIII, IX, XI, XII,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Prekallikrein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HMWK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Circulating anticoagulant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Heparin effect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9" name="Rectangle 25"/>
          <p:cNvSpPr>
            <a:spLocks noChangeArrowheads="1"/>
          </p:cNvSpPr>
          <p:nvPr/>
        </p:nvSpPr>
        <p:spPr bwMode="auto">
          <a:xfrm>
            <a:off x="6817550" y="3095145"/>
            <a:ext cx="2588388" cy="189913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4987960" y="254000"/>
            <a:ext cx="582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91" name="Rectangle 27"/>
          <p:cNvSpPr>
            <a:spLocks noChangeArrowheads="1"/>
          </p:cNvSpPr>
          <p:nvPr/>
        </p:nvSpPr>
        <p:spPr bwMode="auto">
          <a:xfrm>
            <a:off x="5619751" y="87314"/>
            <a:ext cx="10588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>
            <a:off x="6628917" y="254000"/>
            <a:ext cx="5826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93" name="Rectangle 29"/>
          <p:cNvSpPr>
            <a:spLocks noChangeArrowheads="1"/>
          </p:cNvSpPr>
          <p:nvPr/>
        </p:nvSpPr>
        <p:spPr bwMode="auto">
          <a:xfrm>
            <a:off x="7294564" y="87314"/>
            <a:ext cx="44403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>
            <a:off x="7512050" y="492125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95" name="Rectangle 31"/>
          <p:cNvSpPr>
            <a:spLocks noChangeArrowheads="1"/>
          </p:cNvSpPr>
          <p:nvPr/>
        </p:nvSpPr>
        <p:spPr bwMode="auto">
          <a:xfrm>
            <a:off x="6916739" y="827089"/>
            <a:ext cx="1492397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PROLONGED</a:t>
            </a:r>
          </a:p>
        </p:txBody>
      </p:sp>
      <p:sp>
        <p:nvSpPr>
          <p:cNvPr id="88096" name="Line 32"/>
          <p:cNvSpPr>
            <a:spLocks noChangeShapeType="1"/>
          </p:cNvSpPr>
          <p:nvPr/>
        </p:nvSpPr>
        <p:spPr bwMode="auto">
          <a:xfrm>
            <a:off x="7529513" y="1175081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97" name="Rectangle 33"/>
          <p:cNvSpPr>
            <a:spLocks noChangeArrowheads="1"/>
          </p:cNvSpPr>
          <p:nvPr/>
        </p:nvSpPr>
        <p:spPr bwMode="auto">
          <a:xfrm>
            <a:off x="6899276" y="1546226"/>
            <a:ext cx="1527663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FVII deficiency</a:t>
            </a:r>
          </a:p>
        </p:txBody>
      </p:sp>
      <p:sp>
        <p:nvSpPr>
          <p:cNvPr id="88098" name="Rectangle 34"/>
          <p:cNvSpPr>
            <a:spLocks noChangeArrowheads="1"/>
          </p:cNvSpPr>
          <p:nvPr/>
        </p:nvSpPr>
        <p:spPr bwMode="auto">
          <a:xfrm>
            <a:off x="6927850" y="1550988"/>
            <a:ext cx="1447800" cy="411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99" name="Line 35"/>
          <p:cNvSpPr>
            <a:spLocks noChangeShapeType="1"/>
          </p:cNvSpPr>
          <p:nvPr/>
        </p:nvSpPr>
        <p:spPr bwMode="auto">
          <a:xfrm>
            <a:off x="7762875" y="272286"/>
            <a:ext cx="58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100" name="Rectangle 36"/>
          <p:cNvSpPr>
            <a:spLocks noChangeArrowheads="1"/>
          </p:cNvSpPr>
          <p:nvPr/>
        </p:nvSpPr>
        <p:spPr bwMode="auto">
          <a:xfrm>
            <a:off x="8347076" y="128589"/>
            <a:ext cx="10588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88101" name="Line 37"/>
          <p:cNvSpPr>
            <a:spLocks noChangeShapeType="1"/>
          </p:cNvSpPr>
          <p:nvPr/>
        </p:nvSpPr>
        <p:spPr bwMode="auto">
          <a:xfrm>
            <a:off x="9001125" y="468974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8423276" y="806451"/>
            <a:ext cx="1585371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FXIII deficiency</a:t>
            </a:r>
          </a:p>
        </p:txBody>
      </p:sp>
      <p:sp>
        <p:nvSpPr>
          <p:cNvPr id="88103" name="Rectangle 39"/>
          <p:cNvSpPr>
            <a:spLocks noChangeArrowheads="1"/>
          </p:cNvSpPr>
          <p:nvPr/>
        </p:nvSpPr>
        <p:spPr bwMode="auto">
          <a:xfrm>
            <a:off x="8396289" y="831851"/>
            <a:ext cx="1571625" cy="411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0280455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/>
          <p:cNvSpPr txBox="1"/>
          <p:nvPr/>
        </p:nvSpPr>
        <p:spPr>
          <a:xfrm>
            <a:off x="2702337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Prothrombin (II)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4360595" y="4576076"/>
            <a:ext cx="174726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107862" y="4362887"/>
            <a:ext cx="176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Thrombin (</a:t>
            </a:r>
            <a:r>
              <a:rPr lang="en-US" dirty="0" err="1"/>
              <a:t>IIa</a:t>
            </a:r>
            <a:r>
              <a:rPr lang="en-US" dirty="0"/>
              <a:t>)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6754612" y="4732220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076906" y="5099379"/>
            <a:ext cx="156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Fibrinogen (I)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486428" y="5284045"/>
            <a:ext cx="6681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154592" y="5099379"/>
            <a:ext cx="99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7607831" y="4576077"/>
            <a:ext cx="793618" cy="3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401450" y="3998059"/>
            <a:ext cx="70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XIII</a:t>
            </a: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8650828" y="4368795"/>
            <a:ext cx="0" cy="1148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401450" y="5468711"/>
            <a:ext cx="70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XIIIa</a:t>
            </a:r>
            <a:endParaRPr lang="en-US" dirty="0"/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7447148" y="5468712"/>
            <a:ext cx="0" cy="4229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523913" y="5896149"/>
            <a:ext cx="252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Cross-linked fibrin</a:t>
            </a:r>
          </a:p>
        </p:txBody>
      </p:sp>
      <p:cxnSp>
        <p:nvCxnSpPr>
          <p:cNvPr id="122" name="Straight Arrow Connector 121"/>
          <p:cNvCxnSpPr>
            <a:stCxn id="118" idx="1"/>
          </p:cNvCxnSpPr>
          <p:nvPr/>
        </p:nvCxnSpPr>
        <p:spPr>
          <a:xfrm flipH="1">
            <a:off x="7545793" y="5653377"/>
            <a:ext cx="8556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itle 136"/>
          <p:cNvSpPr>
            <a:spLocks noGrp="1"/>
          </p:cNvSpPr>
          <p:nvPr>
            <p:ph type="title"/>
          </p:nvPr>
        </p:nvSpPr>
        <p:spPr>
          <a:xfrm>
            <a:off x="3254814" y="106846"/>
            <a:ext cx="5208298" cy="628054"/>
          </a:xfrm>
        </p:spPr>
        <p:txBody>
          <a:bodyPr>
            <a:normAutofit/>
          </a:bodyPr>
          <a:lstStyle/>
          <a:p>
            <a:r>
              <a:rPr lang="en-US" sz="2800" dirty="0"/>
              <a:t>Factor XIII and Coagulation Assays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65319"/>
            <a:ext cx="8229600" cy="2755908"/>
          </a:xfrm>
        </p:spPr>
        <p:txBody>
          <a:bodyPr>
            <a:normAutofit/>
          </a:bodyPr>
          <a:lstStyle/>
          <a:p>
            <a:r>
              <a:rPr lang="en-US" sz="2000" dirty="0"/>
              <a:t>The aPTT and PT reactions are complete once fibrin monomers are formed</a:t>
            </a:r>
          </a:p>
          <a:p>
            <a:r>
              <a:rPr lang="en-US" sz="2000" dirty="0"/>
              <a:t>They do not take into account the cross-linking effect of FXIII</a:t>
            </a:r>
          </a:p>
          <a:p>
            <a:r>
              <a:rPr lang="en-US" sz="2000" dirty="0"/>
              <a:t>Therefore deficiency of FXIII does NOT affect either of these tests</a:t>
            </a:r>
          </a:p>
          <a:p>
            <a:r>
              <a:rPr lang="en-US" sz="2000" dirty="0"/>
              <a:t>Testing for FXIII deficiency requires specifically assaying for the presence of this factor</a:t>
            </a:r>
          </a:p>
          <a:p>
            <a:pPr lvl="1"/>
            <a:r>
              <a:rPr lang="en-US" sz="1600" dirty="0"/>
              <a:t>Urea clot </a:t>
            </a:r>
            <a:r>
              <a:rPr lang="en-US" sz="1600" dirty="0" err="1"/>
              <a:t>lysis</a:t>
            </a:r>
            <a:r>
              <a:rPr lang="en-US" sz="1600" dirty="0"/>
              <a:t> assay (qualitative only and only abnormal in severe deficiency)</a:t>
            </a:r>
          </a:p>
          <a:p>
            <a:pPr lvl="1"/>
            <a:r>
              <a:rPr lang="en-US" sz="1600" dirty="0"/>
              <a:t>Chromogenic assay (quantitative but only available in selected laboratories)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97970" y="4301942"/>
            <a:ext cx="664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</a:t>
            </a:r>
            <a:r>
              <a:rPr lang="en-US" sz="1000" dirty="0"/>
              <a:t>++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87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Hemostasis</a:t>
            </a:r>
          </a:p>
          <a:p>
            <a:r>
              <a:rPr lang="en-US" dirty="0"/>
              <a:t>Plasma coagulation </a:t>
            </a:r>
          </a:p>
          <a:p>
            <a:pPr lvl="1"/>
            <a:r>
              <a:rPr lang="en-US" dirty="0"/>
              <a:t>Clotting factors</a:t>
            </a:r>
          </a:p>
          <a:p>
            <a:pPr lvl="1"/>
            <a:r>
              <a:rPr lang="en-US" dirty="0"/>
              <a:t>Natural inhibitors</a:t>
            </a:r>
          </a:p>
          <a:p>
            <a:r>
              <a:rPr lang="en-US" dirty="0"/>
              <a:t>Fibrinolytic system</a:t>
            </a:r>
          </a:p>
          <a:p>
            <a:r>
              <a:rPr lang="en-US" dirty="0"/>
              <a:t>Laboratory Testing</a:t>
            </a:r>
          </a:p>
          <a:p>
            <a:r>
              <a:rPr lang="en-US" dirty="0"/>
              <a:t>Acquired Hemostatic Disorders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309734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Hemostasis</a:t>
            </a:r>
          </a:p>
          <a:p>
            <a:r>
              <a:rPr lang="en-US" dirty="0"/>
              <a:t>Plasma coagulation </a:t>
            </a:r>
          </a:p>
          <a:p>
            <a:pPr lvl="1"/>
            <a:r>
              <a:rPr lang="en-US" dirty="0"/>
              <a:t>Clotting factors</a:t>
            </a:r>
          </a:p>
          <a:p>
            <a:pPr lvl="1"/>
            <a:r>
              <a:rPr lang="en-US" dirty="0"/>
              <a:t>Natural inhibitors</a:t>
            </a:r>
          </a:p>
          <a:p>
            <a:r>
              <a:rPr lang="en-US" dirty="0"/>
              <a:t>Fibrinolytic system</a:t>
            </a:r>
          </a:p>
          <a:p>
            <a:r>
              <a:rPr lang="en-US" dirty="0"/>
              <a:t>Laboratory Testing</a:t>
            </a:r>
          </a:p>
          <a:p>
            <a:r>
              <a:rPr lang="en-US" b="1" dirty="0"/>
              <a:t>Acquired Hemostatic Disorders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79685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Disorders of Coagulation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  <a:p>
            <a:pPr lvl="1"/>
            <a:r>
              <a:rPr lang="en-US" b="1" dirty="0"/>
              <a:t>Screening tests</a:t>
            </a:r>
          </a:p>
          <a:p>
            <a:pPr lvl="1"/>
            <a:r>
              <a:rPr lang="en-US" dirty="0"/>
              <a:t>Artifacts in coagulation tests</a:t>
            </a:r>
          </a:p>
          <a:p>
            <a:pPr lvl="1"/>
            <a:r>
              <a:rPr lang="en-US" dirty="0"/>
              <a:t>Limitations as pre-operative tests</a:t>
            </a:r>
          </a:p>
          <a:p>
            <a:pPr lvl="1"/>
            <a:r>
              <a:rPr lang="en-US" dirty="0"/>
              <a:t>Factors that are acute phase reactants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619498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Screening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/>
          <a:lstStyle/>
          <a:p>
            <a:r>
              <a:rPr lang="en-US" sz="2400" dirty="0"/>
              <a:t>PT, PTT, and TT (already covered above)</a:t>
            </a:r>
          </a:p>
          <a:p>
            <a:r>
              <a:rPr lang="en-US" sz="2400" dirty="0"/>
              <a:t>Bleeding time</a:t>
            </a:r>
          </a:p>
          <a:p>
            <a:pPr lvl="1"/>
            <a:r>
              <a:rPr lang="en-US" sz="2000" dirty="0"/>
              <a:t>Essentially a historical relic</a:t>
            </a:r>
          </a:p>
          <a:p>
            <a:pPr lvl="1"/>
            <a:r>
              <a:rPr lang="en-US" sz="2000" dirty="0"/>
              <a:t>Assesses primary hemostasis</a:t>
            </a:r>
          </a:p>
          <a:p>
            <a:pPr lvl="2"/>
            <a:r>
              <a:rPr lang="en-US" dirty="0"/>
              <a:t>Prolonged in disorders of primary hemostasis</a:t>
            </a:r>
          </a:p>
          <a:p>
            <a:pPr lvl="3"/>
            <a:r>
              <a:rPr lang="en-US" sz="2000" dirty="0"/>
              <a:t>Collagen disorders</a:t>
            </a:r>
          </a:p>
          <a:p>
            <a:pPr lvl="3"/>
            <a:r>
              <a:rPr lang="en-US" sz="2000" dirty="0"/>
              <a:t>Platelet function disorders/thrombocytopenia</a:t>
            </a:r>
          </a:p>
          <a:p>
            <a:pPr lvl="3"/>
            <a:r>
              <a:rPr lang="en-US" sz="2000" dirty="0"/>
              <a:t>May be abnormal in </a:t>
            </a:r>
            <a:r>
              <a:rPr lang="en-US" sz="2000" dirty="0" err="1"/>
              <a:t>vWD</a:t>
            </a:r>
            <a:endParaRPr lang="en-US" sz="2000" dirty="0"/>
          </a:p>
          <a:p>
            <a:r>
              <a:rPr lang="en-US" sz="2400" dirty="0"/>
              <a:t>PFA-100</a:t>
            </a:r>
          </a:p>
          <a:p>
            <a:pPr lvl="1"/>
            <a:r>
              <a:rPr lang="en-US" sz="2000" dirty="0"/>
              <a:t>A “modern” bleeding time</a:t>
            </a:r>
          </a:p>
          <a:p>
            <a:r>
              <a:rPr lang="en-US" sz="2400" dirty="0"/>
              <a:t>Platelet aggregation studies</a:t>
            </a:r>
          </a:p>
          <a:p>
            <a:pPr lvl="1"/>
            <a:r>
              <a:rPr lang="en-US" sz="2000" dirty="0"/>
              <a:t>Abnormal in platelet function disorders (see platelet section)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8301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Disorders of Coagulation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  <a:p>
            <a:pPr lvl="1"/>
            <a:r>
              <a:rPr lang="en-US" dirty="0"/>
              <a:t>Screening tests</a:t>
            </a:r>
          </a:p>
          <a:p>
            <a:pPr lvl="1"/>
            <a:r>
              <a:rPr lang="en-US" b="1" dirty="0"/>
              <a:t>Artifacts in coagulation tests</a:t>
            </a:r>
          </a:p>
          <a:p>
            <a:pPr lvl="1"/>
            <a:r>
              <a:rPr lang="en-US" dirty="0"/>
              <a:t>Limitations as pre-operative tests</a:t>
            </a:r>
          </a:p>
          <a:p>
            <a:pPr lvl="1"/>
            <a:r>
              <a:rPr lang="en-US" dirty="0"/>
              <a:t>Factors that are acute phase reactants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580798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Artifacts in coagulation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1"/>
            <a:ext cx="6693501" cy="474926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PT, PTT, TT</a:t>
            </a:r>
          </a:p>
          <a:p>
            <a:pPr lvl="1"/>
            <a:r>
              <a:rPr lang="en-US" sz="2000" dirty="0"/>
              <a:t>Sample relies on proper ratio of plasma to citrate (9:1)</a:t>
            </a:r>
          </a:p>
          <a:p>
            <a:pPr lvl="2"/>
            <a:r>
              <a:rPr lang="en-US" dirty="0"/>
              <a:t>Too little plasma leads to elevated levels</a:t>
            </a:r>
          </a:p>
          <a:p>
            <a:pPr lvl="3"/>
            <a:r>
              <a:rPr lang="en-US" sz="2000" dirty="0"/>
              <a:t>Tube not properly filled</a:t>
            </a:r>
          </a:p>
          <a:p>
            <a:pPr lvl="3"/>
            <a:r>
              <a:rPr lang="en-US" sz="2000" dirty="0"/>
              <a:t>Patient with polycythemia</a:t>
            </a:r>
          </a:p>
          <a:p>
            <a:pPr lvl="2"/>
            <a:r>
              <a:rPr lang="en-US" dirty="0"/>
              <a:t>Too much plasma (severe anemia—falsely normal results)</a:t>
            </a:r>
          </a:p>
          <a:p>
            <a:pPr lvl="1"/>
            <a:r>
              <a:rPr lang="en-US" sz="2000" dirty="0"/>
              <a:t>Other pre-analytic issues that could lead to a falsely elevated result</a:t>
            </a:r>
          </a:p>
          <a:p>
            <a:pPr lvl="2"/>
            <a:r>
              <a:rPr lang="en-US" dirty="0"/>
              <a:t>Sample not processed quickly (temperature artifact)</a:t>
            </a:r>
          </a:p>
          <a:p>
            <a:pPr lvl="2"/>
            <a:r>
              <a:rPr lang="en-US" dirty="0"/>
              <a:t>Difficult lab draw (sample begins to clot consuming the factors)</a:t>
            </a:r>
          </a:p>
          <a:p>
            <a:pPr lvl="2"/>
            <a:r>
              <a:rPr lang="en-US" dirty="0"/>
              <a:t>Heparin in sample</a:t>
            </a:r>
          </a:p>
          <a:p>
            <a:pPr lvl="3"/>
            <a:r>
              <a:rPr lang="en-US" sz="2000" dirty="0"/>
              <a:t>Use heparin neutralization procedure</a:t>
            </a:r>
          </a:p>
          <a:p>
            <a:pPr lvl="2"/>
            <a:endParaRPr lang="en-US" dirty="0"/>
          </a:p>
        </p:txBody>
      </p:sp>
      <p:pic>
        <p:nvPicPr>
          <p:cNvPr id="4" name="Picture 4" descr="8207crc-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800" y="1945747"/>
            <a:ext cx="2130866" cy="19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72489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Disorders of Coagulation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  <a:p>
            <a:pPr lvl="1"/>
            <a:r>
              <a:rPr lang="en-US" dirty="0"/>
              <a:t>Screening tests</a:t>
            </a:r>
          </a:p>
          <a:p>
            <a:pPr lvl="1"/>
            <a:r>
              <a:rPr lang="en-US" dirty="0"/>
              <a:t>Artifacts in coagulation tests</a:t>
            </a:r>
          </a:p>
          <a:p>
            <a:pPr lvl="1"/>
            <a:r>
              <a:rPr lang="en-US" b="1" dirty="0"/>
              <a:t>Limitations as pre-operative tests</a:t>
            </a:r>
          </a:p>
          <a:p>
            <a:pPr lvl="1"/>
            <a:r>
              <a:rPr lang="en-US" dirty="0"/>
              <a:t>Factors that are acute phase reactants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25012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Primary Hemostasis</a:t>
            </a:r>
          </a:p>
          <a:p>
            <a:r>
              <a:rPr lang="en-US" dirty="0"/>
              <a:t>Plasma coagulation </a:t>
            </a:r>
          </a:p>
          <a:p>
            <a:pPr lvl="1"/>
            <a:r>
              <a:rPr lang="en-US" dirty="0"/>
              <a:t>Clotting factors</a:t>
            </a:r>
          </a:p>
          <a:p>
            <a:pPr lvl="1"/>
            <a:r>
              <a:rPr lang="en-US" dirty="0"/>
              <a:t>Natural inhibitors</a:t>
            </a:r>
          </a:p>
          <a:p>
            <a:r>
              <a:rPr lang="en-US" dirty="0"/>
              <a:t>Fibrinolytic system</a:t>
            </a:r>
          </a:p>
          <a:p>
            <a:r>
              <a:rPr lang="en-US" dirty="0"/>
              <a:t>Laboratory Testing</a:t>
            </a:r>
          </a:p>
          <a:p>
            <a:r>
              <a:rPr lang="en-US" dirty="0"/>
              <a:t>Acquired Hemostatic Disorders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17739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Limitations as pre-operative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PT, PTT screen for factor deficiencies </a:t>
            </a:r>
            <a:r>
              <a:rPr lang="en-US" sz="2400" b="1" dirty="0"/>
              <a:t>not </a:t>
            </a:r>
            <a:r>
              <a:rPr lang="en-US" sz="2400" dirty="0"/>
              <a:t>bleeding</a:t>
            </a:r>
          </a:p>
          <a:p>
            <a:pPr lvl="1"/>
            <a:r>
              <a:rPr lang="en-US" sz="2000" dirty="0"/>
              <a:t>Factor XII deficiency has no bleeding but very prolonged PTT</a:t>
            </a:r>
          </a:p>
          <a:p>
            <a:pPr lvl="1"/>
            <a:r>
              <a:rPr lang="en-US" sz="2000" dirty="0"/>
              <a:t>Factor XIII deficiency has severe bleeding but normal screening labs</a:t>
            </a:r>
          </a:p>
          <a:p>
            <a:r>
              <a:rPr lang="en-US" sz="2400" dirty="0"/>
              <a:t>PT, PTT are subject to many false positives (previous slide)</a:t>
            </a:r>
          </a:p>
          <a:p>
            <a:r>
              <a:rPr lang="en-US" sz="2400" dirty="0"/>
              <a:t>PT, PTT can be truly abnormal (aside from factor deficiencies) yet still not suggest an increased risk for bleeding</a:t>
            </a:r>
          </a:p>
          <a:p>
            <a:pPr lvl="1"/>
            <a:r>
              <a:rPr lang="en-US" sz="2000" dirty="0"/>
              <a:t>Lupus anticoagulant (more on this later)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8431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Disorders of Coagulation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  <a:p>
            <a:pPr lvl="1"/>
            <a:r>
              <a:rPr lang="en-US" dirty="0"/>
              <a:t>Screening tests</a:t>
            </a:r>
          </a:p>
          <a:p>
            <a:pPr lvl="1"/>
            <a:r>
              <a:rPr lang="en-US" dirty="0"/>
              <a:t>Artifacts in coagulation tests</a:t>
            </a:r>
          </a:p>
          <a:p>
            <a:pPr lvl="1"/>
            <a:r>
              <a:rPr lang="en-US" dirty="0"/>
              <a:t>Limitations as pre-operative tests</a:t>
            </a:r>
          </a:p>
          <a:p>
            <a:pPr lvl="1"/>
            <a:r>
              <a:rPr lang="en-US" b="1" dirty="0"/>
              <a:t>Factors that are acute phase reactants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2832725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3517"/>
            <a:ext cx="8534400" cy="808038"/>
          </a:xfrm>
        </p:spPr>
        <p:txBody>
          <a:bodyPr/>
          <a:lstStyle/>
          <a:p>
            <a:pPr algn="ctr"/>
            <a:r>
              <a:rPr lang="en-US" sz="3600" dirty="0"/>
              <a:t>Factors that are acute phase reactants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 VIII</a:t>
            </a:r>
          </a:p>
          <a:p>
            <a:r>
              <a:rPr lang="en-US" dirty="0" err="1"/>
              <a:t>vWF</a:t>
            </a:r>
            <a:endParaRPr lang="en-US" dirty="0"/>
          </a:p>
          <a:p>
            <a:r>
              <a:rPr lang="en-US" dirty="0"/>
              <a:t>Fibrinogen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633932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will follow the topical structure suggested by the ABP: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94" y="1806272"/>
            <a:ext cx="11575964" cy="4239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011691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Disseminated intravascular coagulation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2947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8159" y="1037800"/>
            <a:ext cx="178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Inciting Event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35511" y="1517976"/>
            <a:ext cx="0" cy="5111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42899" y="2044622"/>
            <a:ext cx="2818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Activation of coagulation (circulating tissue factor)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49969" y="2692688"/>
            <a:ext cx="802916" cy="4362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57359" y="3206336"/>
            <a:ext cx="1998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Consumption of </a:t>
            </a:r>
            <a:r>
              <a:rPr lang="en-US" dirty="0" err="1"/>
              <a:t>prohemostatic</a:t>
            </a:r>
            <a:r>
              <a:rPr lang="en-US" dirty="0"/>
              <a:t> clotting factors and platelets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75761" y="4473985"/>
            <a:ext cx="0" cy="5111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96752" y="5049596"/>
            <a:ext cx="147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Bleeding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948732" y="2690191"/>
            <a:ext cx="655484" cy="5006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80840" y="3219328"/>
            <a:ext cx="1998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Consumption of anticoagulant clotting factors</a:t>
            </a:r>
          </a:p>
        </p:txBody>
      </p:sp>
      <p:cxnSp>
        <p:nvCxnSpPr>
          <p:cNvPr id="19" name="Elbow Connector 18"/>
          <p:cNvCxnSpPr>
            <a:stCxn id="8" idx="3"/>
          </p:cNvCxnSpPr>
          <p:nvPr/>
        </p:nvCxnSpPr>
        <p:spPr>
          <a:xfrm>
            <a:off x="7161800" y="2367788"/>
            <a:ext cx="1626289" cy="851541"/>
          </a:xfrm>
          <a:prstGeom prst="bentConnector3">
            <a:avLst>
              <a:gd name="adj1" fmla="val 99941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84038" y="3221829"/>
            <a:ext cx="1750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Disruption of endothelial cell anticoagulant surface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8215015" y="4425022"/>
            <a:ext cx="459684" cy="56261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643228" y="4283120"/>
            <a:ext cx="673457" cy="72000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91426" y="5142532"/>
            <a:ext cx="159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Thrombosis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99847" y="5978968"/>
            <a:ext cx="137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Fibrinolysis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714414" y="5540269"/>
            <a:ext cx="0" cy="5111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8950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7" grpId="0"/>
      <p:bldP spid="27" grpId="0"/>
      <p:bldP spid="32" grpId="0"/>
      <p:bldP spid="3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Disseminated intravascular coagulation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0038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Causes of DIC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DIC does not occur as a primary illness</a:t>
            </a:r>
          </a:p>
          <a:p>
            <a:r>
              <a:rPr lang="en-US" sz="2400" dirty="0"/>
              <a:t>Typical causes in children</a:t>
            </a:r>
          </a:p>
          <a:p>
            <a:pPr lvl="1"/>
            <a:r>
              <a:rPr lang="en-US" sz="2000" dirty="0"/>
              <a:t>Sepsis</a:t>
            </a:r>
          </a:p>
          <a:p>
            <a:pPr lvl="1"/>
            <a:r>
              <a:rPr lang="en-US" sz="2000" dirty="0" err="1"/>
              <a:t>Kasabach</a:t>
            </a:r>
            <a:r>
              <a:rPr lang="en-US" sz="2000" dirty="0"/>
              <a:t>-Merritt syndrome (unique to neonates)</a:t>
            </a:r>
          </a:p>
          <a:p>
            <a:pPr lvl="1"/>
            <a:r>
              <a:rPr lang="en-US" sz="2000" dirty="0"/>
              <a:t>Trauma (brain, burns, gunshot wounds)</a:t>
            </a:r>
          </a:p>
          <a:p>
            <a:pPr lvl="1"/>
            <a:r>
              <a:rPr lang="en-US" sz="2000" dirty="0"/>
              <a:t>Malignancy (APML)</a:t>
            </a:r>
          </a:p>
          <a:p>
            <a:pPr lvl="1"/>
            <a:r>
              <a:rPr lang="en-US" sz="2000" dirty="0"/>
              <a:t>Severe hemolysis</a:t>
            </a:r>
          </a:p>
          <a:p>
            <a:pPr lvl="1"/>
            <a:r>
              <a:rPr lang="en-US" sz="2000" dirty="0"/>
              <a:t>Severe protein C deficiency (unique to neonates)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1400125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/>
              <a:t>Purpura</a:t>
            </a:r>
            <a:r>
              <a:rPr lang="en-US" sz="3600" dirty="0"/>
              <a:t> </a:t>
            </a:r>
            <a:r>
              <a:rPr lang="en-US" sz="3600" dirty="0" err="1"/>
              <a:t>fulminans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Severe skin necrosis</a:t>
            </a:r>
          </a:p>
          <a:p>
            <a:pPr lvl="1"/>
            <a:r>
              <a:rPr lang="en-US" dirty="0"/>
              <a:t>Due to </a:t>
            </a:r>
            <a:r>
              <a:rPr lang="en-US" dirty="0" err="1"/>
              <a:t>microvascular</a:t>
            </a:r>
            <a:r>
              <a:rPr lang="en-US" dirty="0"/>
              <a:t> thrombosis</a:t>
            </a:r>
          </a:p>
          <a:p>
            <a:r>
              <a:rPr lang="en-US" dirty="0"/>
              <a:t>Acute onset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23" y="3194965"/>
            <a:ext cx="3901570" cy="2926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261903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Disseminated intravascular coagulation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9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492624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</a:t>
            </a:r>
          </a:p>
          <a:p>
            <a:pPr lvl="1"/>
            <a:r>
              <a:rPr lang="en-US" dirty="0"/>
              <a:t>Patients may have no bleeding or thrombosis but still have DIC</a:t>
            </a:r>
          </a:p>
          <a:p>
            <a:pPr lvl="1"/>
            <a:r>
              <a:rPr lang="en-US" dirty="0"/>
              <a:t>Typical symptoms</a:t>
            </a:r>
          </a:p>
          <a:p>
            <a:pPr lvl="2"/>
            <a:r>
              <a:rPr lang="en-US" sz="2400" dirty="0"/>
              <a:t>Bleeding</a:t>
            </a:r>
          </a:p>
          <a:p>
            <a:pPr lvl="3"/>
            <a:r>
              <a:rPr lang="en-US" sz="2400" dirty="0"/>
              <a:t>Bruising, </a:t>
            </a:r>
            <a:r>
              <a:rPr lang="en-US" sz="2400" dirty="0" err="1"/>
              <a:t>petechia</a:t>
            </a:r>
            <a:r>
              <a:rPr lang="en-US" sz="2400" dirty="0"/>
              <a:t>, mucus membrane bleeding</a:t>
            </a:r>
          </a:p>
          <a:p>
            <a:pPr lvl="2"/>
            <a:r>
              <a:rPr lang="en-US" sz="2400" dirty="0"/>
              <a:t>Thrombosis</a:t>
            </a:r>
          </a:p>
          <a:p>
            <a:pPr lvl="3"/>
            <a:r>
              <a:rPr lang="en-US" sz="2400" dirty="0" err="1"/>
              <a:t>Purpura</a:t>
            </a:r>
            <a:r>
              <a:rPr lang="en-US" sz="2400" dirty="0"/>
              <a:t> </a:t>
            </a:r>
            <a:r>
              <a:rPr lang="en-US" sz="2400" dirty="0" err="1"/>
              <a:t>fulminans</a:t>
            </a:r>
            <a:endParaRPr lang="en-US" sz="2400" dirty="0"/>
          </a:p>
          <a:p>
            <a:pPr lvl="3"/>
            <a:r>
              <a:rPr lang="en-US" sz="2400" dirty="0"/>
              <a:t>Organ dysfunction</a:t>
            </a:r>
          </a:p>
          <a:p>
            <a:pPr lvl="2"/>
            <a:r>
              <a:rPr lang="en-US" sz="2400" dirty="0"/>
              <a:t>Hemolytic anemia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41701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Laboratory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single lab test diagnoses DIC</a:t>
            </a:r>
          </a:p>
          <a:p>
            <a:r>
              <a:rPr lang="en-US" dirty="0"/>
              <a:t>Common lab findings (none are required)</a:t>
            </a:r>
          </a:p>
          <a:p>
            <a:pPr lvl="1"/>
            <a:r>
              <a:rPr lang="en-US" dirty="0"/>
              <a:t>Prolonged PT and PTT</a:t>
            </a:r>
          </a:p>
          <a:p>
            <a:pPr lvl="2"/>
            <a:r>
              <a:rPr lang="en-US" sz="2400" dirty="0"/>
              <a:t>Any clotting factor can be reduced</a:t>
            </a:r>
          </a:p>
          <a:p>
            <a:pPr lvl="1"/>
            <a:r>
              <a:rPr lang="en-US" dirty="0"/>
              <a:t>Decreased fibrinogen</a:t>
            </a:r>
          </a:p>
          <a:p>
            <a:pPr lvl="1"/>
            <a:r>
              <a:rPr lang="en-US" dirty="0"/>
              <a:t>Thrombocytopenia</a:t>
            </a:r>
          </a:p>
          <a:p>
            <a:pPr lvl="1"/>
            <a:r>
              <a:rPr lang="en-US" dirty="0"/>
              <a:t>Elevated FDP, D-dimer, and </a:t>
            </a:r>
            <a:r>
              <a:rPr lang="en-US" dirty="0" err="1"/>
              <a:t>fibrinopeptide</a:t>
            </a:r>
            <a:r>
              <a:rPr lang="en-US" dirty="0"/>
              <a:t> A and B</a:t>
            </a:r>
          </a:p>
          <a:p>
            <a:pPr lvl="1"/>
            <a:r>
              <a:rPr lang="en-US" dirty="0"/>
              <a:t>Decreased protein C and S and antithrombin</a:t>
            </a:r>
          </a:p>
          <a:p>
            <a:r>
              <a:rPr lang="en-US" dirty="0"/>
              <a:t>Neonates are physiologically deficient in proteins C/S and antithrombin impairing their protective mechanisms for DIC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3870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Disseminated intravascular coagulation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9995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32153"/>
            <a:ext cx="8534400" cy="808038"/>
          </a:xfrm>
        </p:spPr>
        <p:txBody>
          <a:bodyPr/>
          <a:lstStyle/>
          <a:p>
            <a:pPr algn="ctr"/>
            <a:r>
              <a:rPr lang="en-US" sz="3600" dirty="0"/>
              <a:t>Management and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423" y="1338127"/>
            <a:ext cx="8534400" cy="460216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Treating the underlying disease is the main therapeutic option</a:t>
            </a:r>
          </a:p>
          <a:p>
            <a:r>
              <a:rPr lang="en-US" sz="2400" dirty="0"/>
              <a:t>Management of coagulopathy</a:t>
            </a:r>
          </a:p>
          <a:p>
            <a:pPr lvl="1"/>
            <a:r>
              <a:rPr lang="en-US" sz="2000" dirty="0"/>
              <a:t>No clear consensus</a:t>
            </a:r>
          </a:p>
          <a:p>
            <a:pPr lvl="1"/>
            <a:r>
              <a:rPr lang="en-US" sz="2000" dirty="0"/>
              <a:t>Transfusion therapy</a:t>
            </a:r>
          </a:p>
          <a:p>
            <a:pPr lvl="2"/>
            <a:r>
              <a:rPr lang="en-US" dirty="0"/>
              <a:t>Platelet transfusions are not generally indicated (risk for increased thrombosis)</a:t>
            </a:r>
          </a:p>
          <a:p>
            <a:pPr lvl="2"/>
            <a:r>
              <a:rPr lang="en-US" dirty="0"/>
              <a:t>Fresh frozen plasma</a:t>
            </a:r>
          </a:p>
          <a:p>
            <a:pPr lvl="3"/>
            <a:r>
              <a:rPr lang="en-US" sz="2000" dirty="0"/>
              <a:t>Provides balanced replacement of all </a:t>
            </a:r>
            <a:r>
              <a:rPr lang="en-US" sz="2000" dirty="0" err="1"/>
              <a:t>prohemostatic</a:t>
            </a:r>
            <a:r>
              <a:rPr lang="en-US" sz="2000" dirty="0"/>
              <a:t> clotting factors and their inhibitors (standard risks for FFP)</a:t>
            </a:r>
          </a:p>
          <a:p>
            <a:pPr lvl="3"/>
            <a:r>
              <a:rPr lang="en-US" sz="2000" dirty="0"/>
              <a:t>No evidence it affects outcome</a:t>
            </a:r>
          </a:p>
          <a:p>
            <a:pPr lvl="2"/>
            <a:r>
              <a:rPr lang="en-US" dirty="0" err="1"/>
              <a:t>Cryo</a:t>
            </a:r>
            <a:endParaRPr lang="en-US" dirty="0"/>
          </a:p>
          <a:p>
            <a:pPr lvl="3"/>
            <a:r>
              <a:rPr lang="en-US" sz="2000" dirty="0"/>
              <a:t>Can be given for low fibrinogen (if bleeding occurs)</a:t>
            </a:r>
          </a:p>
          <a:p>
            <a:pPr lvl="3"/>
            <a:r>
              <a:rPr lang="en-US" sz="2000" dirty="0"/>
              <a:t>No clear evidence of benefit (standard risks for </a:t>
            </a:r>
            <a:r>
              <a:rPr lang="en-US" sz="2000" dirty="0" err="1"/>
              <a:t>cryo</a:t>
            </a:r>
            <a:r>
              <a:rPr lang="en-US" sz="2000" dirty="0"/>
              <a:t>)	</a:t>
            </a:r>
          </a:p>
          <a:p>
            <a:pPr lvl="1"/>
            <a:r>
              <a:rPr lang="en-US" sz="2000" dirty="0"/>
              <a:t>Anticoagulation is not indicated (risk of bleeding)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9675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Vitamin K deficiency bleeding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8909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51005" y="0"/>
            <a:ext cx="8534400" cy="80803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/>
              <a:t>Vitamin K metabolism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9396" y="820947"/>
            <a:ext cx="427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II, VIII, IX, X precursor </a:t>
            </a:r>
          </a:p>
          <a:p>
            <a:r>
              <a:rPr lang="en-US" dirty="0"/>
              <a:t>(PIVKA)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989" y="3203842"/>
            <a:ext cx="179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Vitamin K </a:t>
            </a:r>
            <a:r>
              <a:rPr lang="en-US" dirty="0" err="1"/>
              <a:t>hydroxyquinone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67949" y="3402711"/>
            <a:ext cx="130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Vitamin K epoxide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6419" y="5140040"/>
            <a:ext cx="1301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Vitamin K</a:t>
            </a:r>
          </a:p>
        </p:txBody>
      </p:sp>
      <p:sp>
        <p:nvSpPr>
          <p:cNvPr id="57" name="Bent Arrow 56"/>
          <p:cNvSpPr/>
          <p:nvPr/>
        </p:nvSpPr>
        <p:spPr>
          <a:xfrm rot="10800000">
            <a:off x="6217003" y="4120219"/>
            <a:ext cx="2106431" cy="1332104"/>
          </a:xfrm>
          <a:prstGeom prst="bentArrow">
            <a:avLst>
              <a:gd name="adj1" fmla="val 0"/>
              <a:gd name="adj2" fmla="val 10638"/>
              <a:gd name="adj3" fmla="val 16861"/>
              <a:gd name="adj4" fmla="val 43750"/>
            </a:avLst>
          </a:prstGeom>
          <a:solidFill>
            <a:srgbClr val="0000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Bent Arrow 57"/>
          <p:cNvSpPr/>
          <p:nvPr/>
        </p:nvSpPr>
        <p:spPr>
          <a:xfrm rot="16200000">
            <a:off x="3195540" y="3530420"/>
            <a:ext cx="1424937" cy="2196926"/>
          </a:xfrm>
          <a:prstGeom prst="bentArrow">
            <a:avLst>
              <a:gd name="adj1" fmla="val 0"/>
              <a:gd name="adj2" fmla="val 10638"/>
              <a:gd name="adj3" fmla="val 16861"/>
              <a:gd name="adj4" fmla="val 43750"/>
            </a:avLst>
          </a:prstGeom>
          <a:solidFill>
            <a:srgbClr val="0000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U-Turn Arrow 59"/>
          <p:cNvSpPr/>
          <p:nvPr/>
        </p:nvSpPr>
        <p:spPr>
          <a:xfrm>
            <a:off x="2933450" y="2400882"/>
            <a:ext cx="5436450" cy="789967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44151" y="4747429"/>
            <a:ext cx="1786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Vitamin K </a:t>
            </a:r>
          </a:p>
          <a:p>
            <a:r>
              <a:rPr lang="en-US" sz="1400" dirty="0"/>
              <a:t>Epoxide </a:t>
            </a:r>
            <a:r>
              <a:rPr lang="en-US" sz="1400" dirty="0" err="1"/>
              <a:t>reductase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3282020" y="4837871"/>
            <a:ext cx="1786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Vitamin K </a:t>
            </a:r>
          </a:p>
          <a:p>
            <a:r>
              <a:rPr lang="en-US" sz="1400" dirty="0"/>
              <a:t>Epoxide </a:t>
            </a:r>
            <a:r>
              <a:rPr lang="en-US" sz="1400" dirty="0" err="1"/>
              <a:t>reductase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4265459" y="2060112"/>
            <a:ext cx="2865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Vitamin K </a:t>
            </a:r>
            <a:r>
              <a:rPr lang="en-US" sz="1400" dirty="0" err="1"/>
              <a:t>γ-glutamyl</a:t>
            </a:r>
            <a:r>
              <a:rPr lang="en-US" sz="1400" dirty="0"/>
              <a:t> carboxylase</a:t>
            </a:r>
          </a:p>
        </p:txBody>
      </p:sp>
      <p:sp>
        <p:nvSpPr>
          <p:cNvPr id="64" name="U-Turn Arrow 63"/>
          <p:cNvSpPr/>
          <p:nvPr/>
        </p:nvSpPr>
        <p:spPr>
          <a:xfrm flipV="1">
            <a:off x="2961942" y="1856252"/>
            <a:ext cx="5436450" cy="513651"/>
          </a:xfrm>
          <a:prstGeom prst="uturnArrow">
            <a:avLst>
              <a:gd name="adj1" fmla="val 0"/>
              <a:gd name="adj2" fmla="val 25000"/>
              <a:gd name="adj3" fmla="val 26161"/>
              <a:gd name="adj4" fmla="val 73839"/>
              <a:gd name="adj5" fmla="val 100000"/>
            </a:avLst>
          </a:prstGeom>
          <a:solidFill>
            <a:schemeClr val="tx1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53382" y="643554"/>
            <a:ext cx="308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γ-carboxylated</a:t>
            </a:r>
            <a:r>
              <a:rPr lang="en-US" dirty="0"/>
              <a:t> (functional)  factor II, VII, IX, X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329400" y="1378570"/>
            <a:ext cx="60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</a:t>
            </a:r>
            <a:r>
              <a:rPr lang="en-US" baseline="-25000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71784" y="1329606"/>
            <a:ext cx="60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</a:t>
            </a:r>
            <a:endParaRPr lang="en-US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2753593" y="1386646"/>
            <a:ext cx="14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-COOH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475922" y="1435406"/>
            <a:ext cx="14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-COOH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454473" y="1193432"/>
            <a:ext cx="14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-COOH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8350754" y="1423418"/>
            <a:ext cx="168812" cy="874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347410" y="1571351"/>
            <a:ext cx="196132" cy="6154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810126" y="6046063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Dietary sources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V="1">
            <a:off x="5597465" y="5622708"/>
            <a:ext cx="0" cy="4801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024392" y="4089242"/>
            <a:ext cx="116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warfarin</a:t>
            </a:r>
          </a:p>
        </p:txBody>
      </p:sp>
      <p:cxnSp>
        <p:nvCxnSpPr>
          <p:cNvPr id="85" name="Straight Arrow Connector 84"/>
          <p:cNvCxnSpPr/>
          <p:nvPr/>
        </p:nvCxnSpPr>
        <p:spPr>
          <a:xfrm flipH="1">
            <a:off x="4590716" y="4482525"/>
            <a:ext cx="562473" cy="427664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925128" y="4449050"/>
            <a:ext cx="586157" cy="352712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4450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3" grpId="0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 K is fat soluble</a:t>
            </a:r>
          </a:p>
          <a:p>
            <a:r>
              <a:rPr lang="en-US" dirty="0"/>
              <a:t>Tissue stores are limited</a:t>
            </a:r>
          </a:p>
          <a:p>
            <a:pPr lvl="1"/>
            <a:r>
              <a:rPr lang="en-US" dirty="0"/>
              <a:t>Can become deficient quickly</a:t>
            </a:r>
          </a:p>
          <a:p>
            <a:r>
              <a:rPr lang="en-US" dirty="0"/>
              <a:t>Human milk has little to no vitamin K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303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Vitamin K deficiency bleeding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5459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Epidemiology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2081623"/>
          <a:ext cx="85344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2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8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22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Classical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First 24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2-7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1-6 months</a:t>
                      </a:r>
                      <a:r>
                        <a:rPr lang="en-US" sz="1600" baseline="0" dirty="0"/>
                        <a:t> (even later)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Risk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Maternal use of</a:t>
                      </a:r>
                      <a:r>
                        <a:rPr lang="en-US" sz="1600" baseline="0" dirty="0"/>
                        <a:t> drugs that interfere with vitamin K metabolism (warfarin, anticonvulsants)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</a:t>
                      </a:r>
                      <a:r>
                        <a:rPr lang="en-US" sz="1600" baseline="0" dirty="0"/>
                        <a:t> (all newborns are prone)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Disorders that interfere</a:t>
                      </a:r>
                      <a:r>
                        <a:rPr lang="en-US" sz="1600" baseline="0" dirty="0"/>
                        <a:t> with vitamin K intake (cystic fibrosis, other GI fat malabosrption disorders, chronic antibiotic use, liver disease)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Bleeding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ICH, GI, umbilical stump, bruising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ICH, GI, umbilical stump, bruising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ICH, GI, </a:t>
                      </a:r>
                      <a:r>
                        <a:rPr lang="en-US" sz="1600" dirty="0" err="1"/>
                        <a:t>mucocutaneous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Recognition</a:t>
                      </a:r>
                      <a:r>
                        <a:rPr lang="en-US" sz="1600" baseline="0" dirty="0"/>
                        <a:t> of drugs that can cause this and eliminating them from maternal 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Prevention</a:t>
                      </a:r>
                      <a:r>
                        <a:rPr lang="en-US" sz="1600" baseline="0" dirty="0"/>
                        <a:t> with neonatal vitamin K administration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Parenteral vitamin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26382" y="2091090"/>
            <a:ext cx="2462664" cy="392871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0023" y="2088594"/>
            <a:ext cx="2183873" cy="393120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01413" y="2073104"/>
            <a:ext cx="2462664" cy="394669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7463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Drug-induced vitamin K deficiency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Warfarin</a:t>
            </a:r>
          </a:p>
          <a:p>
            <a:pPr lvl="1"/>
            <a:r>
              <a:rPr lang="en-US" dirty="0"/>
              <a:t>Children can get into adults medications</a:t>
            </a:r>
          </a:p>
          <a:p>
            <a:r>
              <a:rPr lang="en-US" dirty="0"/>
              <a:t>Pesticides (rats, mice) can contain warfarin-like drugs</a:t>
            </a:r>
          </a:p>
          <a:p>
            <a:pPr lvl="1"/>
            <a:r>
              <a:rPr lang="en-US" dirty="0"/>
              <a:t>Currently, declining in use due to resistance and better pesticides</a:t>
            </a:r>
          </a:p>
          <a:p>
            <a:pPr lvl="1"/>
            <a:r>
              <a:rPr lang="en-US" dirty="0"/>
              <a:t>These drugs are more potent with much longer half-lives than human warfarin (often weeks)</a:t>
            </a:r>
          </a:p>
          <a:p>
            <a:pPr lvl="2"/>
            <a:r>
              <a:rPr lang="en-US" sz="2400" dirty="0"/>
              <a:t>Can cause prolonged severe coagulopathy if accidentally ingested</a:t>
            </a:r>
          </a:p>
          <a:p>
            <a:pPr lvl="2"/>
            <a:r>
              <a:rPr lang="en-US" sz="2400" dirty="0"/>
              <a:t>Treatment is prolonged therapy with vitamin K (until poison has been cleared)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1144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Primary Hemostasis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Subendothelium</a:t>
            </a:r>
            <a:endParaRPr lang="en-US" dirty="0"/>
          </a:p>
          <a:p>
            <a:pPr lvl="1"/>
            <a:r>
              <a:rPr lang="en-US" dirty="0"/>
              <a:t>Normal collagen</a:t>
            </a:r>
          </a:p>
          <a:p>
            <a:pPr lvl="1"/>
            <a:r>
              <a:rPr lang="en-US" dirty="0"/>
              <a:t>Tissue factor</a:t>
            </a:r>
          </a:p>
          <a:p>
            <a:r>
              <a:rPr lang="en-US" dirty="0"/>
              <a:t>Platelets</a:t>
            </a:r>
          </a:p>
          <a:p>
            <a:pPr lvl="1"/>
            <a:r>
              <a:rPr lang="en-US" dirty="0"/>
              <a:t>Need adequate number</a:t>
            </a:r>
          </a:p>
          <a:p>
            <a:pPr lvl="1"/>
            <a:r>
              <a:rPr lang="en-US" dirty="0"/>
              <a:t>Need adequate function (see platelet section for details)</a:t>
            </a:r>
          </a:p>
          <a:p>
            <a:r>
              <a:rPr lang="en-US" dirty="0"/>
              <a:t>von Willebrand factor</a:t>
            </a:r>
          </a:p>
          <a:p>
            <a:pPr lvl="1"/>
            <a:r>
              <a:rPr lang="en-US" dirty="0"/>
              <a:t>Need normal amount</a:t>
            </a:r>
          </a:p>
          <a:p>
            <a:pPr lvl="1"/>
            <a:r>
              <a:rPr lang="en-US" dirty="0"/>
              <a:t>Need normal function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1779180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Vitamin K deficiency bleeding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8781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070621(Thursday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39" y="1600201"/>
            <a:ext cx="3436937" cy="4530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838200"/>
            <a:ext cx="8686800" cy="808038"/>
          </a:xfrm>
        </p:spPr>
        <p:txBody>
          <a:bodyPr/>
          <a:lstStyle/>
          <a:p>
            <a:r>
              <a:rPr lang="en-US" sz="2400" dirty="0"/>
              <a:t>Vitamin K deficient newborn (did not receive prophylactic vitamin K)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213432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Laboratory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and Classical</a:t>
            </a:r>
          </a:p>
          <a:p>
            <a:pPr lvl="1"/>
            <a:r>
              <a:rPr lang="en-US" dirty="0"/>
              <a:t>PT and PTT very prolonged (often </a:t>
            </a:r>
            <a:r>
              <a:rPr lang="en-US" dirty="0" err="1"/>
              <a:t>unclottable</a:t>
            </a:r>
            <a:r>
              <a:rPr lang="en-US" dirty="0"/>
              <a:t>, i.e. &gt;200 seconds)</a:t>
            </a:r>
          </a:p>
          <a:p>
            <a:pPr lvl="1"/>
            <a:r>
              <a:rPr lang="en-US" dirty="0"/>
              <a:t>In less severe cases (tests do clot), PT can be as long or even longer than the PTT (absence of factor VII)</a:t>
            </a:r>
          </a:p>
          <a:p>
            <a:pPr lvl="1"/>
            <a:r>
              <a:rPr lang="en-US" dirty="0"/>
              <a:t>Vitamin K dependent factors (II, VII, IX, X, PC and PS severely deficient (if measured)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4145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</a:t>
            </a:r>
          </a:p>
          <a:p>
            <a:pPr lvl="1"/>
            <a:r>
              <a:rPr lang="en-US" dirty="0"/>
              <a:t>PT is always prolonged (factor VII has the shortest half-life)</a:t>
            </a:r>
          </a:p>
          <a:p>
            <a:pPr lvl="1"/>
            <a:r>
              <a:rPr lang="en-US" dirty="0"/>
              <a:t>PTT is variably prolonged (depends on severity)</a:t>
            </a:r>
          </a:p>
          <a:p>
            <a:pPr lvl="1"/>
            <a:r>
              <a:rPr lang="en-US" dirty="0"/>
              <a:t>Vitamin K dependent factors deficient (if measured)</a:t>
            </a:r>
          </a:p>
          <a:p>
            <a:pPr lvl="1"/>
            <a:r>
              <a:rPr lang="en-US" dirty="0"/>
              <a:t>Elevated PIVKA (sent only if diagnosis is in question)</a:t>
            </a:r>
          </a:p>
          <a:p>
            <a:pPr lvl="2"/>
            <a:r>
              <a:rPr lang="en-US" dirty="0"/>
              <a:t>PIVKA (proteins induced in vitamin K absence)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33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Vitamin K deficiency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421930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Vitamin K deficiency bleeding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995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Treatment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vitamin K</a:t>
            </a:r>
          </a:p>
          <a:p>
            <a:pPr lvl="1"/>
            <a:r>
              <a:rPr lang="en-US" dirty="0"/>
              <a:t>Different preparations</a:t>
            </a:r>
          </a:p>
          <a:p>
            <a:pPr lvl="2"/>
            <a:r>
              <a:rPr lang="en-US" sz="2400" dirty="0"/>
              <a:t>Oral/Parenteral</a:t>
            </a:r>
          </a:p>
          <a:p>
            <a:pPr lvl="3"/>
            <a:r>
              <a:rPr lang="en-US" sz="2400" dirty="0" err="1"/>
              <a:t>Phytonadione</a:t>
            </a:r>
            <a:r>
              <a:rPr lang="en-US" sz="2400" dirty="0"/>
              <a:t> (vitamin K1) is currently the only form of vitamin K approved by the FDA</a:t>
            </a:r>
          </a:p>
          <a:p>
            <a:pPr lvl="1"/>
            <a:r>
              <a:rPr lang="en-US" dirty="0"/>
              <a:t>It takes 12-24 hours after a parenteral dose to correct the deficiency</a:t>
            </a:r>
          </a:p>
          <a:p>
            <a:r>
              <a:rPr lang="en-US" dirty="0"/>
              <a:t>Prothrombin complex concentrates</a:t>
            </a:r>
          </a:p>
          <a:p>
            <a:pPr lvl="1"/>
            <a:r>
              <a:rPr lang="en-US" dirty="0"/>
              <a:t>Plasma-derived products containing factors II, VII, IX, and X</a:t>
            </a:r>
          </a:p>
          <a:p>
            <a:pPr lvl="1"/>
            <a:r>
              <a:rPr lang="en-US" dirty="0"/>
              <a:t>Can be given if immediate correction is warranted (ICH)</a:t>
            </a:r>
          </a:p>
          <a:p>
            <a:pPr lvl="1"/>
            <a:r>
              <a:rPr lang="en-US" dirty="0"/>
              <a:t>Carry a risk for thrombosis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69694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0070621(Thursday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1239" y="1600201"/>
            <a:ext cx="3436937" cy="4530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00308" y="872923"/>
            <a:ext cx="8534400" cy="808038"/>
          </a:xfrm>
        </p:spPr>
        <p:txBody>
          <a:bodyPr/>
          <a:lstStyle/>
          <a:p>
            <a:r>
              <a:rPr lang="en-US" sz="2400" dirty="0"/>
              <a:t>Vitamin K deficient newborn before and 3 days after vitamin K</a:t>
            </a:r>
          </a:p>
        </p:txBody>
      </p:sp>
      <p:pic>
        <p:nvPicPr>
          <p:cNvPr id="6" name="Picture 8" descr="20070625(Monday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3200" y="1595424"/>
            <a:ext cx="3809684" cy="45384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9458565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Liver disease coagulopathy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9481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algn="ctr"/>
            <a:r>
              <a:rPr lang="en-US" sz="3600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/>
          <a:lstStyle/>
          <a:p>
            <a:r>
              <a:rPr lang="en-US" dirty="0"/>
              <a:t>Mechanisms responsible for excess bleeding</a:t>
            </a:r>
          </a:p>
          <a:p>
            <a:pPr lvl="1"/>
            <a:r>
              <a:rPr lang="en-US" dirty="0"/>
              <a:t>Decreased production of liver synthesized factors</a:t>
            </a:r>
          </a:p>
          <a:p>
            <a:pPr lvl="2"/>
            <a:r>
              <a:rPr lang="en-US" sz="2400" dirty="0"/>
              <a:t>Most factors are decreased (see table on clotting factors)</a:t>
            </a:r>
          </a:p>
          <a:p>
            <a:pPr lvl="2"/>
            <a:r>
              <a:rPr lang="en-US" sz="2400" dirty="0"/>
              <a:t>FVIII is elevated in liver disease</a:t>
            </a:r>
          </a:p>
          <a:p>
            <a:pPr lvl="1"/>
            <a:r>
              <a:rPr lang="en-US" dirty="0"/>
              <a:t>Thrombocytopenia</a:t>
            </a:r>
          </a:p>
          <a:p>
            <a:pPr lvl="2"/>
            <a:r>
              <a:rPr lang="en-US" sz="2400" dirty="0"/>
              <a:t>Various causes</a:t>
            </a:r>
          </a:p>
          <a:p>
            <a:pPr lvl="3"/>
            <a:r>
              <a:rPr lang="en-US" sz="2400" dirty="0" err="1"/>
              <a:t>Hypersplenism</a:t>
            </a:r>
            <a:endParaRPr lang="en-US" sz="2400" dirty="0"/>
          </a:p>
          <a:p>
            <a:pPr lvl="3"/>
            <a:r>
              <a:rPr lang="en-US" sz="2400" dirty="0"/>
              <a:t>Decreased </a:t>
            </a:r>
            <a:r>
              <a:rPr lang="en-US" sz="2400" dirty="0" err="1"/>
              <a:t>thrombopoietin</a:t>
            </a:r>
            <a:r>
              <a:rPr lang="en-US" sz="2400" dirty="0"/>
              <a:t> production</a:t>
            </a:r>
          </a:p>
          <a:p>
            <a:pPr lvl="1"/>
            <a:r>
              <a:rPr lang="en-US" dirty="0" err="1"/>
              <a:t>Hyperfibrinolysis</a:t>
            </a:r>
            <a:endParaRPr lang="en-US" dirty="0"/>
          </a:p>
          <a:p>
            <a:pPr lvl="2"/>
            <a:r>
              <a:rPr lang="en-US" sz="2400" dirty="0"/>
              <a:t>Increased </a:t>
            </a:r>
            <a:r>
              <a:rPr lang="en-US" sz="2400" dirty="0" err="1"/>
              <a:t>tPA</a:t>
            </a:r>
            <a:r>
              <a:rPr lang="en-US" sz="2400" dirty="0"/>
              <a:t> release from endothelial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79234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Liver disease coagulopathy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0500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Hemostasis</a:t>
            </a:r>
          </a:p>
          <a:p>
            <a:r>
              <a:rPr lang="en-US" dirty="0"/>
              <a:t>Plasma coagulation </a:t>
            </a:r>
          </a:p>
          <a:p>
            <a:pPr lvl="1"/>
            <a:r>
              <a:rPr lang="en-US" dirty="0"/>
              <a:t>Clotting factors</a:t>
            </a:r>
          </a:p>
          <a:p>
            <a:pPr lvl="1"/>
            <a:r>
              <a:rPr lang="en-US" dirty="0"/>
              <a:t>Natural inhibitors</a:t>
            </a:r>
          </a:p>
          <a:p>
            <a:r>
              <a:rPr lang="en-US" dirty="0"/>
              <a:t>Fibrinolytic system</a:t>
            </a:r>
          </a:p>
          <a:p>
            <a:r>
              <a:rPr lang="en-US" dirty="0"/>
              <a:t>Laboratory Testing</a:t>
            </a:r>
          </a:p>
          <a:p>
            <a:r>
              <a:rPr lang="en-US" dirty="0"/>
              <a:t>Acquired Hemostatic Disorders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763453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195BD1-BF00-0848-9580-F8A91B45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and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261380-2C08-8642-BCC0-F10F7C38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liver failure</a:t>
            </a:r>
          </a:p>
          <a:p>
            <a:pPr lvl="1"/>
            <a:r>
              <a:rPr lang="en-US" dirty="0"/>
              <a:t> Infections</a:t>
            </a:r>
          </a:p>
          <a:p>
            <a:pPr lvl="1"/>
            <a:r>
              <a:rPr lang="en-US" dirty="0"/>
              <a:t>Metabolic disorders</a:t>
            </a:r>
          </a:p>
          <a:p>
            <a:pPr lvl="1"/>
            <a:r>
              <a:rPr lang="en-US" dirty="0"/>
              <a:t>Drugs</a:t>
            </a:r>
          </a:p>
          <a:p>
            <a:r>
              <a:rPr lang="en-US" dirty="0"/>
              <a:t>Mild liver disease can manifest with a mildly prolonged PT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9784377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Liver disease coagulopathy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27323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B2F2A2-FBFC-B74E-B0A7-65B97351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959C14-E7F8-A74D-A748-EC069627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with obvious (or not so obvious) liver disease</a:t>
            </a:r>
          </a:p>
          <a:p>
            <a:pPr lvl="1"/>
            <a:r>
              <a:rPr lang="en-US" dirty="0"/>
              <a:t>Abnormal liver function tests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95361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Laboratory features (coagulation tests)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969" y="1408559"/>
            <a:ext cx="8534400" cy="4602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Elevated PT</a:t>
            </a:r>
          </a:p>
          <a:p>
            <a:pPr lvl="1"/>
            <a:r>
              <a:rPr lang="en-US" dirty="0"/>
              <a:t>Early marker of liver disease (short half-life of FVII)</a:t>
            </a:r>
          </a:p>
          <a:p>
            <a:r>
              <a:rPr lang="en-US" dirty="0"/>
              <a:t>Elevated PTT</a:t>
            </a:r>
          </a:p>
          <a:p>
            <a:pPr lvl="1"/>
            <a:r>
              <a:rPr lang="en-US" dirty="0"/>
              <a:t>Due to decreased production of most other factors</a:t>
            </a:r>
          </a:p>
          <a:p>
            <a:r>
              <a:rPr lang="en-US" dirty="0"/>
              <a:t>Low fibrinogen</a:t>
            </a:r>
          </a:p>
          <a:p>
            <a:pPr lvl="1"/>
            <a:r>
              <a:rPr lang="en-US" dirty="0"/>
              <a:t>Varies with severity of liver failure</a:t>
            </a:r>
          </a:p>
          <a:p>
            <a:pPr lvl="1"/>
            <a:r>
              <a:rPr lang="en-US" dirty="0"/>
              <a:t>Fibrinogen can be high as an acute phase reactant</a:t>
            </a:r>
          </a:p>
          <a:p>
            <a:r>
              <a:rPr lang="en-US" dirty="0"/>
              <a:t>Thrombocytopenia</a:t>
            </a:r>
          </a:p>
          <a:p>
            <a:r>
              <a:rPr lang="en-US" dirty="0"/>
              <a:t>Elevated D-dimers</a:t>
            </a:r>
          </a:p>
          <a:p>
            <a:pPr lvl="1"/>
            <a:r>
              <a:rPr lang="en-US" dirty="0"/>
              <a:t>Liver clears D-dimers</a:t>
            </a:r>
          </a:p>
          <a:p>
            <a:pPr lvl="1"/>
            <a:r>
              <a:rPr lang="en-US" dirty="0" err="1"/>
              <a:t>Hyperfibrinolysis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807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Liver disease coagulopathy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6248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Fresh frozen plasma (contains all the plasma clotting factors)</a:t>
            </a:r>
          </a:p>
          <a:p>
            <a:r>
              <a:rPr lang="en-US" sz="2400" dirty="0"/>
              <a:t>Cryoprecipitate (to correct low fibrinogen)</a:t>
            </a:r>
          </a:p>
          <a:p>
            <a:r>
              <a:rPr lang="en-US" sz="2400" dirty="0"/>
              <a:t>Platelet transfusions (for bleeding with thrombocytopenia)</a:t>
            </a:r>
          </a:p>
          <a:p>
            <a:r>
              <a:rPr lang="en-US" sz="2400" dirty="0" err="1"/>
              <a:t>rFVIIa</a:t>
            </a:r>
            <a:endParaRPr lang="en-US" sz="2400" dirty="0"/>
          </a:p>
          <a:p>
            <a:pPr lvl="1"/>
            <a:r>
              <a:rPr lang="en-US" sz="2000" dirty="0"/>
              <a:t>Useful if factor VII is particularly low</a:t>
            </a:r>
          </a:p>
          <a:p>
            <a:r>
              <a:rPr lang="en-US" sz="2400" dirty="0"/>
              <a:t>Prothrombin complex concentrates (PCCs)</a:t>
            </a:r>
          </a:p>
          <a:p>
            <a:pPr lvl="1"/>
            <a:r>
              <a:rPr lang="en-US" sz="2000" dirty="0"/>
              <a:t>Contain all the vitamin K-dependent factors (II, VII, IX, X)</a:t>
            </a:r>
          </a:p>
          <a:p>
            <a:pPr lvl="1"/>
            <a:r>
              <a:rPr lang="en-US" sz="2000" dirty="0"/>
              <a:t>Cases of thrombosis have been reported with PCC use in liver failure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2506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Acquired coagulation inhibitors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8069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87B9E-7901-584E-8540-8CB0B368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Acquired coagulation factor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44E7C2-6B9A-924C-8274-AFF50200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Bleeding due to deficiency of a specific clotting factor</a:t>
            </a:r>
          </a:p>
          <a:p>
            <a:r>
              <a:rPr lang="en-US" dirty="0"/>
              <a:t>These are all extremely rare in children</a:t>
            </a:r>
          </a:p>
          <a:p>
            <a:r>
              <a:rPr lang="en-US" dirty="0"/>
              <a:t>Specific deficiencies</a:t>
            </a:r>
          </a:p>
          <a:p>
            <a:pPr lvl="1"/>
            <a:r>
              <a:rPr lang="en-US" dirty="0"/>
              <a:t>Factor VIII</a:t>
            </a:r>
          </a:p>
          <a:p>
            <a:pPr lvl="2"/>
            <a:r>
              <a:rPr lang="en-US" dirty="0"/>
              <a:t>Usually due to autoantibodies to FVIII (may be associated with systemic autoimmune disease)</a:t>
            </a:r>
          </a:p>
          <a:p>
            <a:pPr lvl="1"/>
            <a:r>
              <a:rPr lang="en-US" dirty="0"/>
              <a:t>Factor V</a:t>
            </a:r>
          </a:p>
          <a:p>
            <a:pPr lvl="2"/>
            <a:r>
              <a:rPr lang="en-US" dirty="0"/>
              <a:t>Usually seen following treatment with topical thrombin (bovine) and due to cross-reacting alloantibodies against human factor V from traces of bovine factor V in the product</a:t>
            </a:r>
          </a:p>
          <a:p>
            <a:pPr lvl="1"/>
            <a:r>
              <a:rPr lang="en-US" dirty="0"/>
              <a:t>Prothrombin (factor II)</a:t>
            </a:r>
          </a:p>
          <a:p>
            <a:pPr lvl="2"/>
            <a:r>
              <a:rPr lang="en-US" dirty="0"/>
              <a:t>Due to autoantibodies associated with antiphospholipid antibody syndrome (Lupus anticoagulant hypoprothrombinemia syndrome)</a:t>
            </a:r>
          </a:p>
          <a:p>
            <a:pPr lvl="2"/>
            <a:r>
              <a:rPr lang="en-US" dirty="0"/>
              <a:t>These antibodies cause increased clearance of prothrombin from the circulation</a:t>
            </a:r>
          </a:p>
          <a:p>
            <a:pPr lvl="1"/>
            <a:r>
              <a:rPr lang="en-US" dirty="0"/>
              <a:t>Other factors	</a:t>
            </a:r>
          </a:p>
          <a:p>
            <a:pPr lvl="2"/>
            <a:r>
              <a:rPr lang="en-US" dirty="0"/>
              <a:t>Any factor could be affected (generally due to antibodies) but even more rare than the above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225874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DA8D4-870C-9443-8E53-47C792FC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lupus anticoagulant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1DB33-A7EC-804C-9147-E446F4A26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transient antiphospholipid antibodies which interfere with the PTT and less commonly the PT</a:t>
            </a:r>
          </a:p>
          <a:p>
            <a:r>
              <a:rPr lang="en-US" dirty="0"/>
              <a:t>These are often found incidentally when performing pre-op screening by surgeons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515874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Acquired coagulation inhibitors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1362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Hemostasis</a:t>
            </a:r>
          </a:p>
          <a:p>
            <a:r>
              <a:rPr lang="en-US" b="1" dirty="0"/>
              <a:t>Plasma coagulation </a:t>
            </a:r>
          </a:p>
          <a:p>
            <a:pPr lvl="1"/>
            <a:r>
              <a:rPr lang="en-US" b="1" dirty="0"/>
              <a:t>Clotting factors</a:t>
            </a:r>
          </a:p>
          <a:p>
            <a:pPr lvl="1"/>
            <a:r>
              <a:rPr lang="en-US" dirty="0"/>
              <a:t>Natural inhibitors</a:t>
            </a:r>
          </a:p>
          <a:p>
            <a:r>
              <a:rPr lang="en-US" dirty="0"/>
              <a:t>Fibrinolytic system</a:t>
            </a:r>
          </a:p>
          <a:p>
            <a:r>
              <a:rPr lang="en-US" dirty="0"/>
              <a:t>Laboratory Testing</a:t>
            </a:r>
          </a:p>
          <a:p>
            <a:r>
              <a:rPr lang="en-US" dirty="0"/>
              <a:t>Acquired Hemostatic Disorders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3505121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AB692-354F-3B4F-8392-97DDF0D12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and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6D684-EF8C-EB4E-A99C-5D63704A7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Lupus anticoagulants</a:t>
            </a:r>
          </a:p>
          <a:p>
            <a:pPr lvl="1"/>
            <a:r>
              <a:rPr lang="en-US" dirty="0"/>
              <a:t>These are very common and often found in children with recurrent upper respiratory infections</a:t>
            </a:r>
          </a:p>
          <a:p>
            <a:r>
              <a:rPr lang="en-US" dirty="0"/>
              <a:t>Specific factor deficiencies</a:t>
            </a:r>
          </a:p>
          <a:p>
            <a:pPr lvl="1"/>
            <a:r>
              <a:rPr lang="en-US" dirty="0"/>
              <a:t>All are extremely rare (&lt;1 per million children)</a:t>
            </a:r>
          </a:p>
          <a:p>
            <a:pPr lvl="1"/>
            <a:r>
              <a:rPr lang="en-US" dirty="0"/>
              <a:t>Consider the diagnosis in children with autoimmune disorders and patients exposed to topical thrombin during surgery</a:t>
            </a:r>
          </a:p>
          <a:p>
            <a:pPr lvl="1"/>
            <a:r>
              <a:rPr lang="en-US" dirty="0"/>
              <a:t>Patients generally present with acute bleeding but without a personal or family history of bleeding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521227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300" y="436436"/>
            <a:ext cx="8534400" cy="808038"/>
          </a:xfrm>
        </p:spPr>
        <p:txBody>
          <a:bodyPr/>
          <a:lstStyle/>
          <a:p>
            <a:pPr algn="ctr"/>
            <a:r>
              <a:rPr lang="en-US" sz="3600" dirty="0"/>
              <a:t>Lupus anticoagulant</a:t>
            </a:r>
          </a:p>
        </p:txBody>
      </p:sp>
      <p:sp>
        <p:nvSpPr>
          <p:cNvPr id="6" name="Oval 5"/>
          <p:cNvSpPr/>
          <p:nvPr/>
        </p:nvSpPr>
        <p:spPr>
          <a:xfrm>
            <a:off x="8436567" y="1742913"/>
            <a:ext cx="1558577" cy="12184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Thrombosis</a:t>
            </a:r>
          </a:p>
        </p:txBody>
      </p:sp>
      <p:sp>
        <p:nvSpPr>
          <p:cNvPr id="7" name="Oval 6"/>
          <p:cNvSpPr/>
          <p:nvPr/>
        </p:nvSpPr>
        <p:spPr>
          <a:xfrm>
            <a:off x="5882240" y="1146224"/>
            <a:ext cx="1155652" cy="1076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Bleeding</a:t>
            </a:r>
          </a:p>
        </p:txBody>
      </p:sp>
      <p:sp>
        <p:nvSpPr>
          <p:cNvPr id="9" name="Oval 8"/>
          <p:cNvSpPr/>
          <p:nvPr/>
        </p:nvSpPr>
        <p:spPr>
          <a:xfrm>
            <a:off x="5725238" y="1799217"/>
            <a:ext cx="3865831" cy="36987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Lupus anticoagulant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7174" y="1298726"/>
            <a:ext cx="3882006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Most lupus anticoagulants are transient, asymptomatic and result from an acute viral infection (one of the most common causes of a prolonged PTT)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8555" y="2980739"/>
            <a:ext cx="3882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Lupus anticoagulants can be part of the antiphospholipid syndrome and cause thrombosis (to be discussed in thrombosis section)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7419" y="4380480"/>
            <a:ext cx="3882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Rarely, patients with the lupus anticoagulant also have acquired hypoprothrombinemia (due to increased clearance of prothrombin) which can result in bleeding (known as “Lupus anticoagulant hypoprothrombinemia syndrome”)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174" y="2972644"/>
            <a:ext cx="3896438" cy="116885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97175" y="4386811"/>
            <a:ext cx="3882006" cy="20346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4641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7" grpId="0" animBg="1"/>
      <p:bldP spid="1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Acquired coagulation inhibitors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6176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C860A-D73D-B14E-9784-29C9A653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2C00A-71FF-8345-9887-636026F6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Mixing studies </a:t>
            </a:r>
          </a:p>
          <a:p>
            <a:r>
              <a:rPr lang="en-US" dirty="0"/>
              <a:t>Specific factor assays inhibitor assays</a:t>
            </a:r>
          </a:p>
          <a:p>
            <a:r>
              <a:rPr lang="en-US" dirty="0"/>
              <a:t>Testing for lupus anticoagulant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7847108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25565"/>
            <a:ext cx="8229600" cy="843291"/>
          </a:xfrm>
        </p:spPr>
        <p:txBody>
          <a:bodyPr/>
          <a:lstStyle/>
          <a:p>
            <a:pPr algn="ctr"/>
            <a:r>
              <a:rPr lang="en-US" sz="3600" dirty="0"/>
              <a:t>Mixing Studies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4100369" y="1371078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Prolonged aPTT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5715000" y="181384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572000" y="2246237"/>
            <a:ext cx="2286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Mixing study with normal plasma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2770875" y="4076800"/>
            <a:ext cx="2418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Factor Deficiency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6459487" y="4105660"/>
            <a:ext cx="16595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Inhibitors</a:t>
            </a: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H="1">
            <a:off x="4304707" y="3024431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9" name="Line 9"/>
          <p:cNvSpPr>
            <a:spLocks noChangeShapeType="1"/>
          </p:cNvSpPr>
          <p:nvPr/>
        </p:nvSpPr>
        <p:spPr bwMode="auto">
          <a:xfrm>
            <a:off x="5784300" y="3034812"/>
            <a:ext cx="1151418" cy="10056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0" name="Text Box 10"/>
          <p:cNvSpPr txBox="1">
            <a:spLocks noChangeArrowheads="1"/>
          </p:cNvSpPr>
          <p:nvPr/>
        </p:nvSpPr>
        <p:spPr bwMode="auto">
          <a:xfrm>
            <a:off x="3734356" y="3129492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Corrects</a:t>
            </a: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6206294" y="3187213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/>
                <a:cs typeface="Arial"/>
              </a:rPr>
              <a:t>Does not correct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570693" y="4531115"/>
            <a:ext cx="375214" cy="4473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>
            <a:off x="6762544" y="4516684"/>
            <a:ext cx="245331" cy="4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52357" y="5050607"/>
            <a:ext cx="183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Lupus anticoagulant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44887" y="5050606"/>
            <a:ext cx="191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Specific factor inhibitors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442565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 animBg="1"/>
      <p:bldP spid="122889" grpId="0" animBg="1"/>
      <p:bldP spid="122890" grpId="0"/>
      <p:bldP spid="122891" grpId="0"/>
      <p:bldP spid="12" grpId="0" animBg="1"/>
      <p:bldP spid="13" grpId="0" animBg="1"/>
      <p:bldP spid="2" grpId="0"/>
      <p:bldP spid="3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1C9B3-5BBF-6444-BA18-AA9A87A9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lab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D038DA-B680-8A4B-8904-54B423FCD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 assays</a:t>
            </a:r>
          </a:p>
          <a:p>
            <a:r>
              <a:rPr lang="en-US" dirty="0"/>
              <a:t>Inhibitor assays (more in the next talk)</a:t>
            </a:r>
          </a:p>
          <a:p>
            <a:r>
              <a:rPr lang="en-US" dirty="0"/>
              <a:t>Lupus anticoagulant specific assays</a:t>
            </a:r>
          </a:p>
          <a:p>
            <a:pPr lvl="1"/>
            <a:r>
              <a:rPr lang="en-US" dirty="0"/>
              <a:t>Dilute Russell’s viper venom time (</a:t>
            </a:r>
            <a:r>
              <a:rPr lang="en-US" dirty="0" err="1"/>
              <a:t>dRVVT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41709754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Basic Science and Pathophysiology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Epidemiology and Risk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Diagnosis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Treatment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B7EC580-C3FE-D146-A68A-F454D883E6FB}"/>
              </a:ext>
            </a:extLst>
          </p:cNvPr>
          <p:cNvSpPr txBox="1">
            <a:spLocks/>
          </p:cNvSpPr>
          <p:nvPr/>
        </p:nvSpPr>
        <p:spPr>
          <a:xfrm>
            <a:off x="838200" y="358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Acquired coagulation inhibitors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10486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09F36-2985-7146-B938-8D49E1E7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BE4D3A-491D-294F-9FCB-F76B8EFDD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factor deficiencies</a:t>
            </a:r>
          </a:p>
          <a:p>
            <a:pPr lvl="1"/>
            <a:r>
              <a:rPr lang="en-US" dirty="0"/>
              <a:t>Treat underlying condition if one exists</a:t>
            </a:r>
          </a:p>
          <a:p>
            <a:pPr lvl="1"/>
            <a:r>
              <a:rPr lang="en-US" dirty="0"/>
              <a:t>Discontinue topical thrombin (bovine) if patient was exposed</a:t>
            </a:r>
          </a:p>
          <a:p>
            <a:pPr lvl="1"/>
            <a:r>
              <a:rPr lang="en-US" dirty="0"/>
              <a:t>Management of bleeding</a:t>
            </a:r>
          </a:p>
          <a:p>
            <a:pPr lvl="2"/>
            <a:r>
              <a:rPr lang="en-US" dirty="0"/>
              <a:t>FVIII</a:t>
            </a:r>
          </a:p>
          <a:p>
            <a:pPr lvl="3"/>
            <a:r>
              <a:rPr lang="en-US" dirty="0"/>
              <a:t>Recombinant factor </a:t>
            </a:r>
            <a:r>
              <a:rPr lang="en-US" dirty="0" err="1"/>
              <a:t>VIIa</a:t>
            </a:r>
            <a:r>
              <a:rPr lang="en-US" dirty="0"/>
              <a:t> (more in hemophilia talk)</a:t>
            </a:r>
          </a:p>
          <a:p>
            <a:pPr lvl="3"/>
            <a:r>
              <a:rPr lang="en-US" dirty="0"/>
              <a:t>Activated prothrombin complex concentrates (more in hemophilia talk)</a:t>
            </a:r>
          </a:p>
          <a:p>
            <a:pPr lvl="3"/>
            <a:r>
              <a:rPr lang="en-US" dirty="0"/>
              <a:t>Recombinant porcine factor VIII</a:t>
            </a:r>
          </a:p>
          <a:p>
            <a:pPr lvl="2"/>
            <a:r>
              <a:rPr lang="en-US" dirty="0"/>
              <a:t>FV</a:t>
            </a:r>
          </a:p>
          <a:p>
            <a:pPr lvl="3"/>
            <a:r>
              <a:rPr lang="en-US" dirty="0"/>
              <a:t>FFP and platelet transfusions</a:t>
            </a:r>
          </a:p>
          <a:p>
            <a:pPr lvl="2"/>
            <a:r>
              <a:rPr lang="en-US" dirty="0"/>
              <a:t>Prothrombin</a:t>
            </a:r>
          </a:p>
          <a:p>
            <a:pPr lvl="3"/>
            <a:r>
              <a:rPr lang="en-US" dirty="0"/>
              <a:t>Prothrombin complex concentrates (contain factors II, VII, IX, and X)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32807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Lupus anticoagulant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lupus anticoagulants are transient/asymptomatic</a:t>
            </a:r>
          </a:p>
          <a:p>
            <a:pPr lvl="1"/>
            <a:r>
              <a:rPr lang="en-US" dirty="0"/>
              <a:t>Observation</a:t>
            </a:r>
          </a:p>
          <a:p>
            <a:pPr lvl="1"/>
            <a:r>
              <a:rPr lang="en-US" dirty="0"/>
              <a:t>Repeat assay in 6-12 weeks</a:t>
            </a:r>
          </a:p>
          <a:p>
            <a:pPr lvl="1"/>
            <a:r>
              <a:rPr lang="en-US" dirty="0"/>
              <a:t>No specific therapy is indicated</a:t>
            </a:r>
          </a:p>
          <a:p>
            <a:r>
              <a:rPr lang="en-US" dirty="0"/>
              <a:t>Bleeding (</a:t>
            </a:r>
            <a:r>
              <a:rPr lang="en-US" sz="2400" dirty="0"/>
              <a:t>lupus anticoagulant hypoprothrombinemia syndrome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Replace prothrombin with PCC for bleeding</a:t>
            </a:r>
          </a:p>
          <a:p>
            <a:pPr lvl="1"/>
            <a:r>
              <a:rPr lang="en-US" dirty="0"/>
              <a:t>Observation (usually transient)</a:t>
            </a:r>
          </a:p>
          <a:p>
            <a:r>
              <a:rPr lang="en-US" dirty="0"/>
              <a:t>Thrombosis in antiphospholipid antibody syndrome</a:t>
            </a:r>
          </a:p>
          <a:p>
            <a:pPr lvl="1"/>
            <a:r>
              <a:rPr lang="en-US" dirty="0"/>
              <a:t>Will be covered in thrombosis section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32181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Miscellaneous acquired bleeding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Hemophagocytic </a:t>
            </a:r>
            <a:r>
              <a:rPr lang="en-US" sz="2400" dirty="0" err="1"/>
              <a:t>lymphohistioctyosis</a:t>
            </a:r>
            <a:r>
              <a:rPr lang="en-US" sz="2400" dirty="0"/>
              <a:t> syndrome</a:t>
            </a:r>
          </a:p>
          <a:p>
            <a:pPr lvl="1"/>
            <a:r>
              <a:rPr lang="en-US" sz="2000" dirty="0"/>
              <a:t>Can have severe coagulopathy with </a:t>
            </a:r>
            <a:r>
              <a:rPr lang="en-US" sz="2000" dirty="0" err="1"/>
              <a:t>hypofibrinogenemia</a:t>
            </a:r>
            <a:endParaRPr lang="en-US" sz="2000" dirty="0"/>
          </a:p>
          <a:p>
            <a:r>
              <a:rPr lang="en-US" sz="2400" dirty="0"/>
              <a:t>Treatment with </a:t>
            </a:r>
            <a:r>
              <a:rPr lang="en-US" sz="2400" dirty="0" err="1"/>
              <a:t>asparaginase</a:t>
            </a:r>
            <a:endParaRPr lang="en-US" sz="2400" dirty="0"/>
          </a:p>
          <a:p>
            <a:pPr lvl="1"/>
            <a:r>
              <a:rPr lang="en-US" sz="2000" dirty="0"/>
              <a:t>Asparagine is important in many coagulation proteins</a:t>
            </a:r>
          </a:p>
          <a:p>
            <a:pPr lvl="1"/>
            <a:r>
              <a:rPr lang="en-US" sz="2000" dirty="0"/>
              <a:t>Patients can have thrombosis from decrease in antithrombin, proteins C and S</a:t>
            </a:r>
          </a:p>
          <a:p>
            <a:pPr lvl="1"/>
            <a:r>
              <a:rPr lang="en-US" sz="2000" dirty="0"/>
              <a:t>Patients can have bleeding from </a:t>
            </a:r>
            <a:r>
              <a:rPr lang="en-US" sz="2000" dirty="0" err="1"/>
              <a:t>hypofibrinogenemia</a:t>
            </a:r>
            <a:endParaRPr lang="en-US" sz="2000" dirty="0"/>
          </a:p>
          <a:p>
            <a:r>
              <a:rPr lang="en-US" sz="2400" dirty="0" err="1"/>
              <a:t>Nephrotic</a:t>
            </a:r>
            <a:r>
              <a:rPr lang="en-US" sz="2400" dirty="0"/>
              <a:t> syndrome</a:t>
            </a:r>
          </a:p>
          <a:p>
            <a:pPr lvl="1"/>
            <a:r>
              <a:rPr lang="en-US" sz="2000" dirty="0"/>
              <a:t>Leads to loss of antithrombin in the urine (follows albumin)</a:t>
            </a:r>
          </a:p>
          <a:p>
            <a:pPr lvl="1"/>
            <a:r>
              <a:rPr lang="en-US" sz="2000" dirty="0"/>
              <a:t>Increases the risk for thrombosis</a:t>
            </a:r>
          </a:p>
          <a:p>
            <a:r>
              <a:rPr lang="en-US" sz="2400" dirty="0"/>
              <a:t>Protein losing </a:t>
            </a:r>
            <a:r>
              <a:rPr lang="en-US" sz="2400" dirty="0" err="1"/>
              <a:t>enteropathy</a:t>
            </a:r>
            <a:endParaRPr lang="en-US" sz="2400" dirty="0"/>
          </a:p>
          <a:p>
            <a:pPr lvl="1"/>
            <a:r>
              <a:rPr lang="en-US" sz="2000" dirty="0"/>
              <a:t>Loss of proteins C/S and antithrombin</a:t>
            </a:r>
          </a:p>
          <a:p>
            <a:pPr lvl="1"/>
            <a:r>
              <a:rPr lang="en-US" sz="2000" dirty="0"/>
              <a:t>Increased risk for thrombosis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21397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7233" y="142690"/>
            <a:ext cx="4922883" cy="823448"/>
          </a:xfrm>
        </p:spPr>
        <p:txBody>
          <a:bodyPr>
            <a:normAutofit/>
          </a:bodyPr>
          <a:lstStyle/>
          <a:p>
            <a:r>
              <a:rPr lang="en-US" sz="2800" dirty="0"/>
              <a:t>Properties of Hemostatic Factors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33324" y="874449"/>
          <a:ext cx="8686800" cy="584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02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5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52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685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Sit</a:t>
                      </a:r>
                      <a:r>
                        <a:rPr lang="en-US" baseline="0" dirty="0"/>
                        <a:t>e of synthesis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Levels</a:t>
                      </a:r>
                      <a:r>
                        <a:rPr lang="en-US" baseline="0" dirty="0"/>
                        <a:t> in infancy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Half-life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Vitamin K-dependent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Fibrinogen</a:t>
                      </a:r>
                      <a:r>
                        <a:rPr lang="en-US" baseline="0" dirty="0"/>
                        <a:t> (I)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2-4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High fibrinogen increases</a:t>
                      </a:r>
                      <a:r>
                        <a:rPr lang="en-US" sz="1400" baseline="0" dirty="0"/>
                        <a:t> ESR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Prothrombin (II)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0" dirty="0"/>
                        <a:t>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  <a:p>
                      <a:r>
                        <a:rPr lang="en-US" dirty="0"/>
                        <a:t>Megakaryocytes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  <a:r>
                        <a:rPr lang="en-US" baseline="0" dirty="0"/>
                        <a:t> VII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3-6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  <a:r>
                        <a:rPr lang="en-US" baseline="0" dirty="0"/>
                        <a:t> 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  <a:p>
                      <a:r>
                        <a:rPr lang="en-US" dirty="0"/>
                        <a:t>Endothelial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</a:t>
                      </a:r>
                      <a:r>
                        <a:rPr lang="en-US" baseline="0" dirty="0"/>
                        <a:t>/High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8-12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Circulates with VWF</a:t>
                      </a:r>
                    </a:p>
                    <a:p>
                      <a:r>
                        <a:rPr lang="en-US" sz="1400" dirty="0"/>
                        <a:t>Increased by DDAVP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 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</a:t>
                      </a:r>
                      <a:r>
                        <a:rPr lang="en-US" baseline="0" dirty="0"/>
                        <a:t>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 XI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Factor XIII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Liver/Macrophage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r>
                        <a:rPr lang="en-US" baseline="0" dirty="0"/>
                        <a:t>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Important in wound</a:t>
                      </a:r>
                      <a:r>
                        <a:rPr lang="en-US" sz="1400" baseline="0" dirty="0"/>
                        <a:t> healing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Endothelial</a:t>
                      </a:r>
                      <a:r>
                        <a:rPr lang="en-US" baseline="0" dirty="0"/>
                        <a:t> cells</a:t>
                      </a:r>
                      <a:endParaRPr lang="en-US" dirty="0"/>
                    </a:p>
                    <a:p>
                      <a:r>
                        <a:rPr lang="en-US" dirty="0"/>
                        <a:t>Megakaryocytes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Normal/High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</a:t>
                      </a:r>
                      <a:r>
                        <a:rPr lang="en-US" dirty="0" err="1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Stored in </a:t>
                      </a:r>
                      <a:r>
                        <a:rPr lang="en-US" sz="1400" dirty="0" err="1"/>
                        <a:t>Weibel</a:t>
                      </a:r>
                      <a:r>
                        <a:rPr lang="en-US" sz="1400" dirty="0"/>
                        <a:t>-Palade bodies</a:t>
                      </a:r>
                      <a:r>
                        <a:rPr lang="en-US" sz="1400" baseline="0" dirty="0"/>
                        <a:t> in endothelial cells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771816" y="2447350"/>
            <a:ext cx="3779185" cy="58860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84820" y="3420696"/>
            <a:ext cx="3779185" cy="8854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84820" y="5496296"/>
            <a:ext cx="3779185" cy="49816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84820" y="5991962"/>
            <a:ext cx="3779185" cy="58860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8518" y="1499992"/>
            <a:ext cx="1071188" cy="49816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77011" y="3418201"/>
            <a:ext cx="1071188" cy="90338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77010" y="5989467"/>
            <a:ext cx="1071188" cy="60908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92180" y="3046453"/>
            <a:ext cx="949763" cy="3922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76692" y="5540270"/>
            <a:ext cx="965251" cy="42320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696445" y="2037137"/>
            <a:ext cx="1138109" cy="3637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93960" y="3041463"/>
            <a:ext cx="1094129" cy="39721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93961" y="4383545"/>
            <a:ext cx="1140593" cy="3252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93960" y="4729823"/>
            <a:ext cx="1156083" cy="31977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" y="6557902"/>
            <a:ext cx="2263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Copyright © 2019 by ASPHO</a:t>
            </a:r>
          </a:p>
        </p:txBody>
      </p:sp>
    </p:spTree>
    <p:extLst>
      <p:ext uri="{BB962C8B-B14F-4D97-AF65-F5344CB8AC3E}">
        <p14:creationId xmlns:p14="http://schemas.microsoft.com/office/powerpoint/2010/main" val="39617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3789</Words>
  <Application>Microsoft Office PowerPoint</Application>
  <PresentationFormat>Widescreen</PresentationFormat>
  <Paragraphs>1016</Paragraphs>
  <Slides>89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6" baseType="lpstr">
      <vt:lpstr>ＭＳ Ｐゴシック</vt:lpstr>
      <vt:lpstr>Arial</vt:lpstr>
      <vt:lpstr>Arial Narrow</vt:lpstr>
      <vt:lpstr>Calibri</vt:lpstr>
      <vt:lpstr>Calibri Light</vt:lpstr>
      <vt:lpstr>Lucida Grande</vt:lpstr>
      <vt:lpstr>Office Theme</vt:lpstr>
      <vt:lpstr>PowerPoint Presentation</vt:lpstr>
      <vt:lpstr>Blood Coagulation Overview and Acquired Coagulation Disorders</vt:lpstr>
      <vt:lpstr>This talk will follow the topical structure suggested by the ABP:</vt:lpstr>
      <vt:lpstr>Lecture Outline</vt:lpstr>
      <vt:lpstr>PowerPoint Presentation</vt:lpstr>
      <vt:lpstr>Primary Hemostasis</vt:lpstr>
      <vt:lpstr>Lecture Outline</vt:lpstr>
      <vt:lpstr>Lecture Outline</vt:lpstr>
      <vt:lpstr>Properties of Hemostatic Factors</vt:lpstr>
      <vt:lpstr>Classical Coagulation Cascade</vt:lpstr>
      <vt:lpstr>Contact Activation System</vt:lpstr>
      <vt:lpstr>Physiologic Coagulation</vt:lpstr>
      <vt:lpstr>Physiologic Coagulation</vt:lpstr>
      <vt:lpstr>Physiologic Coagulation</vt:lpstr>
      <vt:lpstr>Thrombin’s procoagulant/antifibrinolytic effects on coagulation factors</vt:lpstr>
      <vt:lpstr>PowerPoint Presentation</vt:lpstr>
      <vt:lpstr>Fibrinogen structure and gene</vt:lpstr>
      <vt:lpstr>Fibrin-platelet interaction</vt:lpstr>
      <vt:lpstr>Lecture Outline</vt:lpstr>
      <vt:lpstr>Natural Coagulation Inhibitors</vt:lpstr>
      <vt:lpstr>PowerPoint Presentation</vt:lpstr>
      <vt:lpstr>Lecture Outline</vt:lpstr>
      <vt:lpstr>Fibrinolysis and natural inhibitors</vt:lpstr>
      <vt:lpstr>Tests of fibrinolytic system</vt:lpstr>
      <vt:lpstr>Fibrinolytic and anti-fibrinolytic drugs</vt:lpstr>
      <vt:lpstr>Mechanism of action of antifibrinolytic drugs</vt:lpstr>
      <vt:lpstr>Lecture Outline</vt:lpstr>
      <vt:lpstr>Factor Deficiencies and Coagulation Assays</vt:lpstr>
      <vt:lpstr>Thrombin Time</vt:lpstr>
      <vt:lpstr>PowerPoint Presentation</vt:lpstr>
      <vt:lpstr>PowerPoint Presentation</vt:lpstr>
      <vt:lpstr>Factor XIII and Coagulation Assays</vt:lpstr>
      <vt:lpstr>Lecture Outline</vt:lpstr>
      <vt:lpstr>Lecture Outline</vt:lpstr>
      <vt:lpstr>Disorders of Coagulation</vt:lpstr>
      <vt:lpstr>Screening tests</vt:lpstr>
      <vt:lpstr>Disorders of Coagulation</vt:lpstr>
      <vt:lpstr>Artifacts in coagulation tests</vt:lpstr>
      <vt:lpstr>Disorders of Coagulation</vt:lpstr>
      <vt:lpstr>Limitations as pre-operative tests</vt:lpstr>
      <vt:lpstr>Disorders of Coagulation</vt:lpstr>
      <vt:lpstr>Factors that are acute phase reactants</vt:lpstr>
      <vt:lpstr>This talk will follow the topical structure suggested by the ABP:</vt:lpstr>
      <vt:lpstr>PowerPoint Presentation</vt:lpstr>
      <vt:lpstr>PowerPoint Presentation</vt:lpstr>
      <vt:lpstr>PowerPoint Presentation</vt:lpstr>
      <vt:lpstr>Causes of DIC</vt:lpstr>
      <vt:lpstr>Purpura fulminans</vt:lpstr>
      <vt:lpstr>PowerPoint Presentation</vt:lpstr>
      <vt:lpstr>Clinical features</vt:lpstr>
      <vt:lpstr>Laboratory findings</vt:lpstr>
      <vt:lpstr>PowerPoint Presentation</vt:lpstr>
      <vt:lpstr>Management and Treatment</vt:lpstr>
      <vt:lpstr>PowerPoint Presentation</vt:lpstr>
      <vt:lpstr>Vitamin K metabolism</vt:lpstr>
      <vt:lpstr>Pathophysiology</vt:lpstr>
      <vt:lpstr>PowerPoint Presentation</vt:lpstr>
      <vt:lpstr>Epidemiology</vt:lpstr>
      <vt:lpstr>Drug-induced vitamin K deficiency</vt:lpstr>
      <vt:lpstr>PowerPoint Presentation</vt:lpstr>
      <vt:lpstr>Vitamin K deficient newborn (did not receive prophylactic vitamin K)</vt:lpstr>
      <vt:lpstr>Laboratory findings</vt:lpstr>
      <vt:lpstr>PowerPoint Presentation</vt:lpstr>
      <vt:lpstr>PowerPoint Presentation</vt:lpstr>
      <vt:lpstr>Treatment and response</vt:lpstr>
      <vt:lpstr>Vitamin K deficient newborn before and 3 days after vitamin K</vt:lpstr>
      <vt:lpstr>PowerPoint Presentation</vt:lpstr>
      <vt:lpstr>Pathophysiology</vt:lpstr>
      <vt:lpstr>PowerPoint Presentation</vt:lpstr>
      <vt:lpstr>Epidemiology and risk assessment</vt:lpstr>
      <vt:lpstr>PowerPoint Presentation</vt:lpstr>
      <vt:lpstr>Diagnosis</vt:lpstr>
      <vt:lpstr>Laboratory features (coagulation tests)</vt:lpstr>
      <vt:lpstr>PowerPoint Presentation</vt:lpstr>
      <vt:lpstr>Treatment</vt:lpstr>
      <vt:lpstr>PowerPoint Presentation</vt:lpstr>
      <vt:lpstr>Acquired coagulation factor inhibitors</vt:lpstr>
      <vt:lpstr>Transient lupus anticoagulant</vt:lpstr>
      <vt:lpstr>PowerPoint Presentation</vt:lpstr>
      <vt:lpstr>Epidemiology and risk assessment</vt:lpstr>
      <vt:lpstr>Lupus anticoagulant</vt:lpstr>
      <vt:lpstr>PowerPoint Presentation</vt:lpstr>
      <vt:lpstr>Laboratory diagnosis</vt:lpstr>
      <vt:lpstr>Mixing Studies</vt:lpstr>
      <vt:lpstr>Specific lab testing</vt:lpstr>
      <vt:lpstr>PowerPoint Presentation</vt:lpstr>
      <vt:lpstr>Management and treatment</vt:lpstr>
      <vt:lpstr>Lupus anticoagulant management</vt:lpstr>
      <vt:lpstr>Miscellaneous acquired bleeding disorders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Romack</dc:creator>
  <cp:lastModifiedBy>Jackie Holcomb</cp:lastModifiedBy>
  <cp:revision>33</cp:revision>
  <dcterms:created xsi:type="dcterms:W3CDTF">2018-09-04T19:59:44Z</dcterms:created>
  <dcterms:modified xsi:type="dcterms:W3CDTF">2018-12-12T20:23:43Z</dcterms:modified>
</cp:coreProperties>
</file>