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412" r:id="rId2"/>
    <p:sldId id="334" r:id="rId3"/>
    <p:sldId id="260" r:id="rId4"/>
    <p:sldId id="335" r:id="rId5"/>
    <p:sldId id="281" r:id="rId6"/>
    <p:sldId id="336" r:id="rId7"/>
    <p:sldId id="338" r:id="rId8"/>
    <p:sldId id="337" r:id="rId9"/>
    <p:sldId id="350" r:id="rId10"/>
    <p:sldId id="343" r:id="rId11"/>
    <p:sldId id="348" r:id="rId12"/>
    <p:sldId id="341" r:id="rId13"/>
    <p:sldId id="339" r:id="rId14"/>
    <p:sldId id="340" r:id="rId15"/>
    <p:sldId id="342" r:id="rId16"/>
    <p:sldId id="344" r:id="rId17"/>
    <p:sldId id="371" r:id="rId18"/>
    <p:sldId id="345" r:id="rId19"/>
    <p:sldId id="346" r:id="rId20"/>
    <p:sldId id="347" r:id="rId21"/>
    <p:sldId id="361" r:id="rId22"/>
    <p:sldId id="351" r:id="rId23"/>
    <p:sldId id="397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3" r:id="rId33"/>
    <p:sldId id="362" r:id="rId34"/>
    <p:sldId id="360" r:id="rId35"/>
    <p:sldId id="369" r:id="rId36"/>
    <p:sldId id="398" r:id="rId37"/>
    <p:sldId id="364" r:id="rId38"/>
    <p:sldId id="368" r:id="rId39"/>
    <p:sldId id="365" r:id="rId40"/>
    <p:sldId id="366" r:id="rId41"/>
    <p:sldId id="367" r:id="rId42"/>
    <p:sldId id="370" r:id="rId43"/>
    <p:sldId id="372" r:id="rId44"/>
    <p:sldId id="373" r:id="rId45"/>
    <p:sldId id="399" r:id="rId46"/>
    <p:sldId id="374" r:id="rId47"/>
    <p:sldId id="375" r:id="rId48"/>
    <p:sldId id="376" r:id="rId49"/>
    <p:sldId id="377" r:id="rId50"/>
    <p:sldId id="384" r:id="rId51"/>
    <p:sldId id="382" r:id="rId52"/>
    <p:sldId id="400" r:id="rId53"/>
    <p:sldId id="380" r:id="rId54"/>
    <p:sldId id="381" r:id="rId55"/>
    <p:sldId id="379" r:id="rId56"/>
    <p:sldId id="383" r:id="rId57"/>
    <p:sldId id="385" r:id="rId58"/>
    <p:sldId id="387" r:id="rId59"/>
    <p:sldId id="409" r:id="rId60"/>
    <p:sldId id="386" r:id="rId61"/>
    <p:sldId id="389" r:id="rId62"/>
    <p:sldId id="403" r:id="rId63"/>
    <p:sldId id="404" r:id="rId64"/>
    <p:sldId id="394" r:id="rId65"/>
    <p:sldId id="388" r:id="rId66"/>
    <p:sldId id="415" r:id="rId67"/>
    <p:sldId id="413" r:id="rId68"/>
    <p:sldId id="392" r:id="rId69"/>
    <p:sldId id="393" r:id="rId70"/>
    <p:sldId id="390" r:id="rId71"/>
    <p:sldId id="414" r:id="rId72"/>
    <p:sldId id="395" r:id="rId73"/>
    <p:sldId id="391" r:id="rId74"/>
    <p:sldId id="402" r:id="rId75"/>
    <p:sldId id="401" r:id="rId76"/>
    <p:sldId id="405" r:id="rId77"/>
    <p:sldId id="406" r:id="rId78"/>
    <p:sldId id="396" r:id="rId7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E5C2B0-8670-419D-B44B-FD86BDB792F9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AD2892-886C-44B2-AB31-D72ABB54E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15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E16A-0926-4A54-ADC3-8CC73710EED6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A3E3-C6A9-42BE-B469-D4CE08E9F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D9BE-1EAA-4EFC-8FD7-14478FBC22F4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0AD8-EEDA-4582-B1BF-374AAF348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6C7F-F879-412C-B7E0-09884231C731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B8E4-228A-44D7-9B1B-50E0695DF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5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86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66C7-CA27-4BE6-8E57-2D05E3B76C74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39D0-058A-492A-AA01-00690A416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19A9-EC49-4C54-B331-034B35AE0A89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1CA7-EC55-48AB-9AEA-BFC13AF18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E0E2-8CE9-49BD-ACF3-02FC298DFCF6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B36F-D7E8-4349-B428-ED529A37D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CC66-B20D-4C6D-A18B-835920ACC9DC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4B98-4312-46C8-AB66-1AFF100D3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4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AD5B-BBD2-445D-A983-08EB0ADCEDE3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3A1A-4A8B-486F-A947-18EAF1F0E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16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6E3F-BAEC-4402-95E7-199418EEF75E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4388-BD01-4D39-9E1C-D6827C043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5F90-F129-41FE-9BCB-F44A75AF9C6A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BE6-4B40-4E37-AA05-9DDB65252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9878-1885-4F1B-A941-23E8F717BE9D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9481-9BBF-480E-ABFD-AC7D439C3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8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3BE1D5-B2DD-46D4-89CC-1A8797EF2F74}" type="datetimeFigureOut">
              <a:rPr lang="en-US" altLang="en-US"/>
              <a:pPr>
                <a:defRPr/>
              </a:pPr>
              <a:t>12/12/2018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7B58EF-AA3E-4394-B798-F072C82B7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rtners@openstaxcollege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rtners@openstaxcollege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rtners@openstaxcollege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rtners@openstaxcolle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24000" y="48958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Disorders of Leukocytes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Carl Allen MD, PhD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ceallen@txch.org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Granulocyte Homeostasis</a:t>
            </a:r>
          </a:p>
        </p:txBody>
      </p:sp>
      <p:grpSp>
        <p:nvGrpSpPr>
          <p:cNvPr id="13315" name="Group 53"/>
          <p:cNvGrpSpPr>
            <a:grpSpLocks/>
          </p:cNvGrpSpPr>
          <p:nvPr/>
        </p:nvGrpSpPr>
        <p:grpSpPr bwMode="auto">
          <a:xfrm>
            <a:off x="3048000" y="2590800"/>
            <a:ext cx="5943600" cy="1828800"/>
            <a:chOff x="1828800" y="2286000"/>
            <a:chExt cx="5943600" cy="1828800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828800" y="2590800"/>
              <a:ext cx="584200" cy="1509713"/>
            </a:xfrm>
            <a:custGeom>
              <a:avLst/>
              <a:gdLst>
                <a:gd name="T0" fmla="*/ 150426 w 583554"/>
                <a:gd name="T1" fmla="*/ 194319 h 1509058"/>
                <a:gd name="T2" fmla="*/ 150426 w 583554"/>
                <a:gd name="T3" fmla="*/ 194319 h 1509058"/>
                <a:gd name="T4" fmla="*/ 75638 w 583554"/>
                <a:gd name="T5" fmla="*/ 171898 h 1509058"/>
                <a:gd name="T6" fmla="*/ 30764 w 583554"/>
                <a:gd name="T7" fmla="*/ 156950 h 1509058"/>
                <a:gd name="T8" fmla="*/ 8328 w 583554"/>
                <a:gd name="T9" fmla="*/ 134528 h 1509058"/>
                <a:gd name="T10" fmla="*/ 849 w 583554"/>
                <a:gd name="T11" fmla="*/ 112107 h 1509058"/>
                <a:gd name="T12" fmla="*/ 30764 w 583554"/>
                <a:gd name="T13" fmla="*/ 7473 h 1509058"/>
                <a:gd name="T14" fmla="*/ 53201 w 583554"/>
                <a:gd name="T15" fmla="*/ 0 h 1509058"/>
                <a:gd name="T16" fmla="*/ 135469 w 583554"/>
                <a:gd name="T17" fmla="*/ 14947 h 1509058"/>
                <a:gd name="T18" fmla="*/ 150426 w 583554"/>
                <a:gd name="T19" fmla="*/ 37368 h 1509058"/>
                <a:gd name="T20" fmla="*/ 172863 w 583554"/>
                <a:gd name="T21" fmla="*/ 44842 h 1509058"/>
                <a:gd name="T22" fmla="*/ 232693 w 583554"/>
                <a:gd name="T23" fmla="*/ 37368 h 1509058"/>
                <a:gd name="T24" fmla="*/ 277567 w 583554"/>
                <a:gd name="T25" fmla="*/ 14947 h 1509058"/>
                <a:gd name="T26" fmla="*/ 352356 w 583554"/>
                <a:gd name="T27" fmla="*/ 0 h 1509058"/>
                <a:gd name="T28" fmla="*/ 397228 w 583554"/>
                <a:gd name="T29" fmla="*/ 7473 h 1509058"/>
                <a:gd name="T30" fmla="*/ 427144 w 583554"/>
                <a:gd name="T31" fmla="*/ 29895 h 1509058"/>
                <a:gd name="T32" fmla="*/ 449580 w 583554"/>
                <a:gd name="T33" fmla="*/ 82212 h 1509058"/>
                <a:gd name="T34" fmla="*/ 419665 w 583554"/>
                <a:gd name="T35" fmla="*/ 179372 h 1509058"/>
                <a:gd name="T36" fmla="*/ 397228 w 583554"/>
                <a:gd name="T37" fmla="*/ 194319 h 1509058"/>
                <a:gd name="T38" fmla="*/ 352356 w 583554"/>
                <a:gd name="T39" fmla="*/ 254110 h 1509058"/>
                <a:gd name="T40" fmla="*/ 329919 w 583554"/>
                <a:gd name="T41" fmla="*/ 328848 h 1509058"/>
                <a:gd name="T42" fmla="*/ 337398 w 583554"/>
                <a:gd name="T43" fmla="*/ 448430 h 1509058"/>
                <a:gd name="T44" fmla="*/ 352356 w 583554"/>
                <a:gd name="T45" fmla="*/ 538115 h 1509058"/>
                <a:gd name="T46" fmla="*/ 359834 w 583554"/>
                <a:gd name="T47" fmla="*/ 605380 h 1509058"/>
                <a:gd name="T48" fmla="*/ 367313 w 583554"/>
                <a:gd name="T49" fmla="*/ 657696 h 1509058"/>
                <a:gd name="T50" fmla="*/ 382271 w 583554"/>
                <a:gd name="T51" fmla="*/ 866964 h 1509058"/>
                <a:gd name="T52" fmla="*/ 389750 w 583554"/>
                <a:gd name="T53" fmla="*/ 964123 h 1509058"/>
                <a:gd name="T54" fmla="*/ 397228 w 583554"/>
                <a:gd name="T55" fmla="*/ 1106127 h 1509058"/>
                <a:gd name="T56" fmla="*/ 412186 w 583554"/>
                <a:gd name="T57" fmla="*/ 1150969 h 1509058"/>
                <a:gd name="T58" fmla="*/ 464539 w 583554"/>
                <a:gd name="T59" fmla="*/ 1218234 h 1509058"/>
                <a:gd name="T60" fmla="*/ 479496 w 583554"/>
                <a:gd name="T61" fmla="*/ 1240655 h 1509058"/>
                <a:gd name="T62" fmla="*/ 546806 w 583554"/>
                <a:gd name="T63" fmla="*/ 1300446 h 1509058"/>
                <a:gd name="T64" fmla="*/ 576721 w 583554"/>
                <a:gd name="T65" fmla="*/ 1367710 h 1509058"/>
                <a:gd name="T66" fmla="*/ 584200 w 583554"/>
                <a:gd name="T67" fmla="*/ 1390132 h 1509058"/>
                <a:gd name="T68" fmla="*/ 546806 w 583554"/>
                <a:gd name="T69" fmla="*/ 1464871 h 1509058"/>
                <a:gd name="T70" fmla="*/ 516891 w 583554"/>
                <a:gd name="T71" fmla="*/ 1472344 h 1509058"/>
                <a:gd name="T72" fmla="*/ 419665 w 583554"/>
                <a:gd name="T73" fmla="*/ 1464871 h 1509058"/>
                <a:gd name="T74" fmla="*/ 397228 w 583554"/>
                <a:gd name="T75" fmla="*/ 1442449 h 1509058"/>
                <a:gd name="T76" fmla="*/ 352356 w 583554"/>
                <a:gd name="T77" fmla="*/ 1427501 h 1509058"/>
                <a:gd name="T78" fmla="*/ 329919 w 583554"/>
                <a:gd name="T79" fmla="*/ 1434975 h 1509058"/>
                <a:gd name="T80" fmla="*/ 300004 w 583554"/>
                <a:gd name="T81" fmla="*/ 1472344 h 1509058"/>
                <a:gd name="T82" fmla="*/ 210257 w 583554"/>
                <a:gd name="T83" fmla="*/ 1509713 h 1509058"/>
                <a:gd name="T84" fmla="*/ 172863 w 583554"/>
                <a:gd name="T85" fmla="*/ 1502240 h 1509058"/>
                <a:gd name="T86" fmla="*/ 142947 w 583554"/>
                <a:gd name="T87" fmla="*/ 1472344 h 1509058"/>
                <a:gd name="T88" fmla="*/ 135469 w 583554"/>
                <a:gd name="T89" fmla="*/ 1449923 h 1509058"/>
                <a:gd name="T90" fmla="*/ 142947 w 583554"/>
                <a:gd name="T91" fmla="*/ 1300446 h 1509058"/>
                <a:gd name="T92" fmla="*/ 172863 w 583554"/>
                <a:gd name="T93" fmla="*/ 1210760 h 1509058"/>
                <a:gd name="T94" fmla="*/ 180341 w 583554"/>
                <a:gd name="T95" fmla="*/ 1180864 h 1509058"/>
                <a:gd name="T96" fmla="*/ 187821 w 583554"/>
                <a:gd name="T97" fmla="*/ 1158444 h 1509058"/>
                <a:gd name="T98" fmla="*/ 202778 w 583554"/>
                <a:gd name="T99" fmla="*/ 1098653 h 1509058"/>
                <a:gd name="T100" fmla="*/ 217736 w 583554"/>
                <a:gd name="T101" fmla="*/ 1046336 h 1509058"/>
                <a:gd name="T102" fmla="*/ 232693 w 583554"/>
                <a:gd name="T103" fmla="*/ 956650 h 1509058"/>
                <a:gd name="T104" fmla="*/ 225215 w 583554"/>
                <a:gd name="T105" fmla="*/ 754857 h 1509058"/>
                <a:gd name="T106" fmla="*/ 217736 w 583554"/>
                <a:gd name="T107" fmla="*/ 724962 h 1509058"/>
                <a:gd name="T108" fmla="*/ 202778 w 583554"/>
                <a:gd name="T109" fmla="*/ 642749 h 1509058"/>
                <a:gd name="T110" fmla="*/ 195299 w 583554"/>
                <a:gd name="T111" fmla="*/ 582958 h 1509058"/>
                <a:gd name="T112" fmla="*/ 187821 w 583554"/>
                <a:gd name="T113" fmla="*/ 545589 h 1509058"/>
                <a:gd name="T114" fmla="*/ 180341 w 583554"/>
                <a:gd name="T115" fmla="*/ 463377 h 1509058"/>
                <a:gd name="T116" fmla="*/ 157905 w 583554"/>
                <a:gd name="T117" fmla="*/ 216741 h 1509058"/>
                <a:gd name="T118" fmla="*/ 150426 w 583554"/>
                <a:gd name="T119" fmla="*/ 194319 h 1509058"/>
                <a:gd name="T120" fmla="*/ 150426 w 583554"/>
                <a:gd name="T121" fmla="*/ 194319 h 15090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3554" h="1509058">
                  <a:moveTo>
                    <a:pt x="150260" y="194235"/>
                  </a:moveTo>
                  <a:lnTo>
                    <a:pt x="150260" y="194235"/>
                  </a:lnTo>
                  <a:lnTo>
                    <a:pt x="75554" y="171823"/>
                  </a:lnTo>
                  <a:cubicBezTo>
                    <a:pt x="60521" y="167125"/>
                    <a:pt x="30730" y="156882"/>
                    <a:pt x="30730" y="156882"/>
                  </a:cubicBezTo>
                  <a:cubicBezTo>
                    <a:pt x="23260" y="149411"/>
                    <a:pt x="14179" y="143261"/>
                    <a:pt x="8319" y="134470"/>
                  </a:cubicBezTo>
                  <a:cubicBezTo>
                    <a:pt x="3951" y="127918"/>
                    <a:pt x="848" y="119933"/>
                    <a:pt x="848" y="112058"/>
                  </a:cubicBezTo>
                  <a:cubicBezTo>
                    <a:pt x="848" y="61310"/>
                    <a:pt x="-7892" y="33218"/>
                    <a:pt x="30730" y="7470"/>
                  </a:cubicBezTo>
                  <a:cubicBezTo>
                    <a:pt x="37282" y="3102"/>
                    <a:pt x="45671" y="2490"/>
                    <a:pt x="53142" y="0"/>
                  </a:cubicBezTo>
                  <a:cubicBezTo>
                    <a:pt x="80534" y="4980"/>
                    <a:pt x="109333" y="4947"/>
                    <a:pt x="135319" y="14941"/>
                  </a:cubicBezTo>
                  <a:cubicBezTo>
                    <a:pt x="143699" y="18164"/>
                    <a:pt x="143249" y="31743"/>
                    <a:pt x="150260" y="37352"/>
                  </a:cubicBezTo>
                  <a:cubicBezTo>
                    <a:pt x="156409" y="42271"/>
                    <a:pt x="165201" y="42333"/>
                    <a:pt x="172672" y="44823"/>
                  </a:cubicBezTo>
                  <a:cubicBezTo>
                    <a:pt x="192593" y="42333"/>
                    <a:pt x="212683" y="40943"/>
                    <a:pt x="232436" y="37352"/>
                  </a:cubicBezTo>
                  <a:cubicBezTo>
                    <a:pt x="261945" y="31987"/>
                    <a:pt x="249915" y="28613"/>
                    <a:pt x="277260" y="14941"/>
                  </a:cubicBezTo>
                  <a:cubicBezTo>
                    <a:pt x="298124" y="4509"/>
                    <a:pt x="332689" y="2754"/>
                    <a:pt x="351966" y="0"/>
                  </a:cubicBezTo>
                  <a:cubicBezTo>
                    <a:pt x="366907" y="2490"/>
                    <a:pt x="382725" y="1845"/>
                    <a:pt x="396789" y="7470"/>
                  </a:cubicBezTo>
                  <a:cubicBezTo>
                    <a:pt x="408350" y="12094"/>
                    <a:pt x="418569" y="20428"/>
                    <a:pt x="426672" y="29882"/>
                  </a:cubicBezTo>
                  <a:cubicBezTo>
                    <a:pt x="436744" y="41632"/>
                    <a:pt x="444025" y="67001"/>
                    <a:pt x="449083" y="82176"/>
                  </a:cubicBezTo>
                  <a:cubicBezTo>
                    <a:pt x="438708" y="139240"/>
                    <a:pt x="452354" y="152771"/>
                    <a:pt x="419201" y="179294"/>
                  </a:cubicBezTo>
                  <a:cubicBezTo>
                    <a:pt x="412190" y="184903"/>
                    <a:pt x="404260" y="189255"/>
                    <a:pt x="396789" y="194235"/>
                  </a:cubicBezTo>
                  <a:cubicBezTo>
                    <a:pt x="363000" y="244919"/>
                    <a:pt x="379604" y="226360"/>
                    <a:pt x="351966" y="254000"/>
                  </a:cubicBezTo>
                  <a:cubicBezTo>
                    <a:pt x="333778" y="308563"/>
                    <a:pt x="340845" y="283544"/>
                    <a:pt x="329554" y="328705"/>
                  </a:cubicBezTo>
                  <a:cubicBezTo>
                    <a:pt x="332044" y="368548"/>
                    <a:pt x="333567" y="408464"/>
                    <a:pt x="337025" y="448235"/>
                  </a:cubicBezTo>
                  <a:cubicBezTo>
                    <a:pt x="343760" y="525689"/>
                    <a:pt x="342866" y="474184"/>
                    <a:pt x="351966" y="537882"/>
                  </a:cubicBezTo>
                  <a:cubicBezTo>
                    <a:pt x="355155" y="560205"/>
                    <a:pt x="356639" y="582742"/>
                    <a:pt x="359436" y="605117"/>
                  </a:cubicBezTo>
                  <a:cubicBezTo>
                    <a:pt x="361620" y="622589"/>
                    <a:pt x="365155" y="639890"/>
                    <a:pt x="366907" y="657411"/>
                  </a:cubicBezTo>
                  <a:cubicBezTo>
                    <a:pt x="371577" y="704109"/>
                    <a:pt x="378756" y="823304"/>
                    <a:pt x="381848" y="866588"/>
                  </a:cubicBezTo>
                  <a:cubicBezTo>
                    <a:pt x="384161" y="898973"/>
                    <a:pt x="387294" y="931300"/>
                    <a:pt x="389319" y="963705"/>
                  </a:cubicBezTo>
                  <a:cubicBezTo>
                    <a:pt x="392274" y="1010992"/>
                    <a:pt x="391144" y="1058605"/>
                    <a:pt x="396789" y="1105647"/>
                  </a:cubicBezTo>
                  <a:cubicBezTo>
                    <a:pt x="398665" y="1121284"/>
                    <a:pt x="406750" y="1135529"/>
                    <a:pt x="411730" y="1150470"/>
                  </a:cubicBezTo>
                  <a:cubicBezTo>
                    <a:pt x="432143" y="1211710"/>
                    <a:pt x="396835" y="1116917"/>
                    <a:pt x="464025" y="1217705"/>
                  </a:cubicBezTo>
                  <a:cubicBezTo>
                    <a:pt x="469005" y="1225176"/>
                    <a:pt x="472617" y="1233768"/>
                    <a:pt x="478966" y="1240117"/>
                  </a:cubicBezTo>
                  <a:cubicBezTo>
                    <a:pt x="523876" y="1285028"/>
                    <a:pt x="483455" y="1205761"/>
                    <a:pt x="546201" y="1299882"/>
                  </a:cubicBezTo>
                  <a:cubicBezTo>
                    <a:pt x="569878" y="1335399"/>
                    <a:pt x="558302" y="1313775"/>
                    <a:pt x="576083" y="1367117"/>
                  </a:cubicBezTo>
                  <a:lnTo>
                    <a:pt x="583554" y="1389529"/>
                  </a:lnTo>
                  <a:cubicBezTo>
                    <a:pt x="572458" y="1433915"/>
                    <a:pt x="583066" y="1448436"/>
                    <a:pt x="546201" y="1464235"/>
                  </a:cubicBezTo>
                  <a:cubicBezTo>
                    <a:pt x="536764" y="1468279"/>
                    <a:pt x="526280" y="1469215"/>
                    <a:pt x="516319" y="1471705"/>
                  </a:cubicBezTo>
                  <a:cubicBezTo>
                    <a:pt x="483946" y="1469215"/>
                    <a:pt x="450700" y="1472110"/>
                    <a:pt x="419201" y="1464235"/>
                  </a:cubicBezTo>
                  <a:cubicBezTo>
                    <a:pt x="408951" y="1461673"/>
                    <a:pt x="406025" y="1446954"/>
                    <a:pt x="396789" y="1441823"/>
                  </a:cubicBezTo>
                  <a:cubicBezTo>
                    <a:pt x="383022" y="1434174"/>
                    <a:pt x="351966" y="1426882"/>
                    <a:pt x="351966" y="1426882"/>
                  </a:cubicBezTo>
                  <a:cubicBezTo>
                    <a:pt x="344495" y="1429372"/>
                    <a:pt x="336306" y="1430300"/>
                    <a:pt x="329554" y="1434352"/>
                  </a:cubicBezTo>
                  <a:cubicBezTo>
                    <a:pt x="305632" y="1448706"/>
                    <a:pt x="321876" y="1452276"/>
                    <a:pt x="299672" y="1471705"/>
                  </a:cubicBezTo>
                  <a:cubicBezTo>
                    <a:pt x="259134" y="1507175"/>
                    <a:pt x="258315" y="1501010"/>
                    <a:pt x="210025" y="1509058"/>
                  </a:cubicBezTo>
                  <a:cubicBezTo>
                    <a:pt x="197574" y="1506568"/>
                    <a:pt x="183772" y="1507754"/>
                    <a:pt x="172672" y="1501588"/>
                  </a:cubicBezTo>
                  <a:cubicBezTo>
                    <a:pt x="160358" y="1494747"/>
                    <a:pt x="142789" y="1471705"/>
                    <a:pt x="142789" y="1471705"/>
                  </a:cubicBezTo>
                  <a:cubicBezTo>
                    <a:pt x="140299" y="1464235"/>
                    <a:pt x="137027" y="1456981"/>
                    <a:pt x="135319" y="1449294"/>
                  </a:cubicBezTo>
                  <a:cubicBezTo>
                    <a:pt x="121172" y="1385630"/>
                    <a:pt x="127767" y="1382504"/>
                    <a:pt x="142789" y="1299882"/>
                  </a:cubicBezTo>
                  <a:cubicBezTo>
                    <a:pt x="152871" y="1244433"/>
                    <a:pt x="152646" y="1250284"/>
                    <a:pt x="172672" y="1210235"/>
                  </a:cubicBezTo>
                  <a:cubicBezTo>
                    <a:pt x="175162" y="1200274"/>
                    <a:pt x="177321" y="1190224"/>
                    <a:pt x="180142" y="1180352"/>
                  </a:cubicBezTo>
                  <a:cubicBezTo>
                    <a:pt x="182305" y="1172780"/>
                    <a:pt x="185541" y="1165538"/>
                    <a:pt x="187613" y="1157941"/>
                  </a:cubicBezTo>
                  <a:cubicBezTo>
                    <a:pt x="193016" y="1138130"/>
                    <a:pt x="196060" y="1117657"/>
                    <a:pt x="202554" y="1098176"/>
                  </a:cubicBezTo>
                  <a:cubicBezTo>
                    <a:pt x="208477" y="1080409"/>
                    <a:pt x="214367" y="1064648"/>
                    <a:pt x="217495" y="1045882"/>
                  </a:cubicBezTo>
                  <a:cubicBezTo>
                    <a:pt x="234983" y="940953"/>
                    <a:pt x="215626" y="1023481"/>
                    <a:pt x="232436" y="956235"/>
                  </a:cubicBezTo>
                  <a:cubicBezTo>
                    <a:pt x="229946" y="889000"/>
                    <a:pt x="229298" y="821671"/>
                    <a:pt x="224966" y="754529"/>
                  </a:cubicBezTo>
                  <a:cubicBezTo>
                    <a:pt x="224305" y="744283"/>
                    <a:pt x="219183" y="734775"/>
                    <a:pt x="217495" y="724647"/>
                  </a:cubicBezTo>
                  <a:cubicBezTo>
                    <a:pt x="203416" y="640171"/>
                    <a:pt x="218583" y="690556"/>
                    <a:pt x="202554" y="642470"/>
                  </a:cubicBezTo>
                  <a:cubicBezTo>
                    <a:pt x="200064" y="622548"/>
                    <a:pt x="198136" y="602548"/>
                    <a:pt x="195083" y="582705"/>
                  </a:cubicBezTo>
                  <a:cubicBezTo>
                    <a:pt x="193152" y="570155"/>
                    <a:pt x="189188" y="557951"/>
                    <a:pt x="187613" y="545352"/>
                  </a:cubicBezTo>
                  <a:cubicBezTo>
                    <a:pt x="184201" y="518059"/>
                    <a:pt x="182199" y="490604"/>
                    <a:pt x="180142" y="463176"/>
                  </a:cubicBezTo>
                  <a:cubicBezTo>
                    <a:pt x="171605" y="349348"/>
                    <a:pt x="181750" y="300718"/>
                    <a:pt x="157730" y="216647"/>
                  </a:cubicBezTo>
                  <a:cubicBezTo>
                    <a:pt x="155567" y="209075"/>
                    <a:pt x="153185" y="201546"/>
                    <a:pt x="150260" y="1942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200400" y="2286000"/>
              <a:ext cx="2286000" cy="1828800"/>
            </a:xfrm>
            <a:prstGeom prst="rect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319" name="TextBox 37"/>
            <p:cNvSpPr txBox="1">
              <a:spLocks noChangeArrowheads="1"/>
            </p:cNvSpPr>
            <p:nvPr/>
          </p:nvSpPr>
          <p:spPr bwMode="auto">
            <a:xfrm>
              <a:off x="3733800" y="2438400"/>
              <a:ext cx="1156687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circulating</a:t>
              </a:r>
            </a:p>
          </p:txBody>
        </p:sp>
        <p:sp>
          <p:nvSpPr>
            <p:cNvPr id="13320" name="TextBox 38"/>
            <p:cNvSpPr txBox="1">
              <a:spLocks noChangeArrowheads="1"/>
            </p:cNvSpPr>
            <p:nvPr/>
          </p:nvSpPr>
          <p:spPr bwMode="auto">
            <a:xfrm>
              <a:off x="3640885" y="3505200"/>
              <a:ext cx="1312115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marginating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4038600" y="2895600"/>
              <a:ext cx="0" cy="533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4572000" y="2895600"/>
              <a:ext cx="0" cy="533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>
              <a:off x="5486400" y="3200400"/>
              <a:ext cx="6858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>
              <a:off x="2362200" y="3200400"/>
              <a:ext cx="762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Hexagon 48"/>
            <p:cNvSpPr/>
            <p:nvPr/>
          </p:nvSpPr>
          <p:spPr>
            <a:xfrm>
              <a:off x="6477000" y="2667000"/>
              <a:ext cx="1295400" cy="1066800"/>
            </a:xfrm>
            <a:prstGeom prst="hexagon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tissue</a:t>
              </a:r>
            </a:p>
          </p:txBody>
        </p:sp>
        <p:sp>
          <p:nvSpPr>
            <p:cNvPr id="13328" name="TextBox 49"/>
            <p:cNvSpPr txBox="1">
              <a:spLocks noChangeArrowheads="1"/>
            </p:cNvSpPr>
            <p:nvPr/>
          </p:nvSpPr>
          <p:spPr bwMode="auto">
            <a:xfrm>
              <a:off x="2362200" y="2831068"/>
              <a:ext cx="736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G-CSF</a:t>
              </a:r>
            </a:p>
          </p:txBody>
        </p:sp>
        <p:sp>
          <p:nvSpPr>
            <p:cNvPr id="13329" name="TextBox 50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933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GM-CSF</a:t>
              </a:r>
            </a:p>
          </p:txBody>
        </p:sp>
      </p:grp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519562" y="4495800"/>
            <a:ext cx="201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Short capillary segments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(e.g. lung alveoli)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Granulocyte Homeostasis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427164"/>
          <a:ext cx="8382000" cy="46688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52600"/>
                <a:gridCol w="1600200"/>
                <a:gridCol w="1905000"/>
                <a:gridCol w="1447800"/>
                <a:gridCol w="1676400"/>
              </a:tblGrid>
              <a:tr h="3708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Compartment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Cells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 Grans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7315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Progenitors</a:t>
                      </a:r>
                    </a:p>
                    <a:p>
                      <a:endParaRPr lang="en-US" sz="1400" b="1" i="1" dirty="0" smtClean="0"/>
                    </a:p>
                    <a:p>
                      <a:r>
                        <a:rPr lang="en-US" sz="1400" b="1" i="1" dirty="0" smtClean="0"/>
                        <a:t>BM</a:t>
                      </a:r>
                      <a:r>
                        <a:rPr lang="en-US" sz="1400" b="1" i="1" baseline="0" dirty="0" smtClean="0"/>
                        <a:t> PRECURSORS</a:t>
                      </a:r>
                      <a:endParaRPr lang="en-US" sz="1400" b="1" i="1" dirty="0" smtClean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Stem cells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Proliferation</a:t>
                      </a:r>
                    </a:p>
                    <a:p>
                      <a:r>
                        <a:rPr lang="en-US" sz="1400" dirty="0" smtClean="0"/>
                        <a:t>Lineage development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Myeloid precursors</a:t>
                      </a:r>
                    </a:p>
                    <a:p>
                      <a:r>
                        <a:rPr lang="en-US" sz="1400" dirty="0" smtClean="0"/>
                        <a:t>(cycling)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BM</a:t>
                      </a:r>
                      <a:r>
                        <a:rPr lang="en-US" sz="1400" b="1" i="1" baseline="0" dirty="0" smtClean="0"/>
                        <a:t> PRECURSORS</a:t>
                      </a:r>
                      <a:endParaRPr lang="en-US" sz="1400" b="1" i="1" dirty="0" smtClean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Myeloblast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Promyelocyte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Myelocyte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Metamyelocyte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Proliferation</a:t>
                      </a:r>
                    </a:p>
                    <a:p>
                      <a:r>
                        <a:rPr lang="en-US" sz="1400" dirty="0" smtClean="0"/>
                        <a:t>Maturation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4</a:t>
                      </a:r>
                    </a:p>
                    <a:p>
                      <a:r>
                        <a:rPr lang="en-US" sz="1400" dirty="0" smtClean="0"/>
                        <a:t>16</a:t>
                      </a:r>
                    </a:p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 days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Neutrophils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i="1" dirty="0" smtClean="0"/>
                        <a:t>STORAGE COMPARTMENT</a:t>
                      </a:r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Band</a:t>
                      </a:r>
                    </a:p>
                    <a:p>
                      <a:r>
                        <a:rPr lang="en-US" sz="1400" dirty="0" smtClean="0"/>
                        <a:t>Segmented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Maturation</a:t>
                      </a:r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</a:p>
                    <a:p>
                      <a:r>
                        <a:rPr lang="en-US" sz="1400" dirty="0" smtClean="0"/>
                        <a:t>21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49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Neutrophils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i="1" dirty="0" smtClean="0"/>
                        <a:t>PERIPERAL</a:t>
                      </a:r>
                      <a:r>
                        <a:rPr lang="en-US" sz="1400" b="1" i="1" baseline="0" dirty="0" smtClean="0"/>
                        <a:t> BLOOD</a:t>
                      </a:r>
                    </a:p>
                    <a:p>
                      <a:r>
                        <a:rPr lang="en-US" sz="1400" b="1" i="1" baseline="0" dirty="0" smtClean="0"/>
                        <a:t>MARGINATING POOL</a:t>
                      </a:r>
                      <a:endParaRPr lang="en-US" sz="1400" b="1" i="1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Mobilization</a:t>
                      </a:r>
                      <a:endParaRPr lang="en-US" sz="1400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9-12 hours</a:t>
                      </a:r>
                      <a:endParaRPr lang="en-US" sz="1400" dirty="0"/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</a:tr>
              <a:tr h="7315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Neutrophils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i="1" dirty="0" smtClean="0"/>
                        <a:t>TISSUE</a:t>
                      </a:r>
                      <a:endParaRPr lang="en-US" sz="1400" b="1" i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Apoptosis</a:t>
                      </a:r>
                    </a:p>
                    <a:p>
                      <a:r>
                        <a:rPr lang="en-US" sz="1400" dirty="0" smtClean="0"/>
                        <a:t>Immune clearance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hours</a:t>
                      </a:r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191000" y="4572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3733800" y="4572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0" y="55626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NEUTROPHILS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09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733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257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0104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5344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62213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56075" y="2860675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10200" y="28717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96200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296400" y="28717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57800" y="2438400"/>
            <a:ext cx="685800" cy="304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86000" y="17526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3979864" y="1458914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Rolling</a:t>
            </a:r>
          </a:p>
        </p:txBody>
      </p:sp>
      <p:sp>
        <p:nvSpPr>
          <p:cNvPr id="15377" name="TextBox 26"/>
          <p:cNvSpPr txBox="1">
            <a:spLocks noChangeArrowheads="1"/>
          </p:cNvSpPr>
          <p:nvPr/>
        </p:nvSpPr>
        <p:spPr bwMode="auto">
          <a:xfrm>
            <a:off x="6324601" y="14478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Diapedesis</a:t>
            </a:r>
          </a:p>
        </p:txBody>
      </p:sp>
      <p:sp>
        <p:nvSpPr>
          <p:cNvPr id="15378" name="TextBox 27"/>
          <p:cNvSpPr txBox="1">
            <a:spLocks noChangeArrowheads="1"/>
          </p:cNvSpPr>
          <p:nvPr/>
        </p:nvSpPr>
        <p:spPr bwMode="auto">
          <a:xfrm>
            <a:off x="5029201" y="14478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Adherence</a:t>
            </a:r>
          </a:p>
        </p:txBody>
      </p:sp>
      <p:sp>
        <p:nvSpPr>
          <p:cNvPr id="15379" name="TextBox 28"/>
          <p:cNvSpPr txBox="1">
            <a:spLocks noChangeArrowheads="1"/>
          </p:cNvSpPr>
          <p:nvPr/>
        </p:nvSpPr>
        <p:spPr bwMode="auto">
          <a:xfrm>
            <a:off x="8534401" y="52578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Chemotaxis</a:t>
            </a:r>
          </a:p>
        </p:txBody>
      </p:sp>
      <p:sp>
        <p:nvSpPr>
          <p:cNvPr id="15380" name="TextBox 29"/>
          <p:cNvSpPr txBox="1">
            <a:spLocks noChangeArrowheads="1"/>
          </p:cNvSpPr>
          <p:nvPr/>
        </p:nvSpPr>
        <p:spPr bwMode="auto">
          <a:xfrm>
            <a:off x="5715000" y="64008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Ingestion</a:t>
            </a:r>
          </a:p>
        </p:txBody>
      </p:sp>
      <p:grpSp>
        <p:nvGrpSpPr>
          <p:cNvPr id="15381" name="Group 22"/>
          <p:cNvGrpSpPr>
            <a:grpSpLocks/>
          </p:cNvGrpSpPr>
          <p:nvPr/>
        </p:nvGrpSpPr>
        <p:grpSpPr bwMode="auto">
          <a:xfrm>
            <a:off x="2971800" y="1828800"/>
            <a:ext cx="438150" cy="228600"/>
            <a:chOff x="691440" y="3969260"/>
            <a:chExt cx="437503" cy="229335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691440" y="4079150"/>
              <a:ext cx="22826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33969" y="3969260"/>
              <a:ext cx="194974" cy="229335"/>
            </a:xfrm>
            <a:custGeom>
              <a:avLst/>
              <a:gdLst>
                <a:gd name="T0" fmla="*/ 194974 w 194190"/>
                <a:gd name="T1" fmla="*/ 0 h 229335"/>
                <a:gd name="T2" fmla="*/ 154 w 194190"/>
                <a:gd name="T3" fmla="*/ 105847 h 229335"/>
                <a:gd name="T4" fmla="*/ 159553 w 194190"/>
                <a:gd name="T5" fmla="*/ 229335 h 229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190" h="229335">
                  <a:moveTo>
                    <a:pt x="194190" y="0"/>
                  </a:moveTo>
                  <a:cubicBezTo>
                    <a:pt x="100111" y="33812"/>
                    <a:pt x="6033" y="67625"/>
                    <a:pt x="153" y="105847"/>
                  </a:cubicBezTo>
                  <a:cubicBezTo>
                    <a:pt x="-5727" y="144070"/>
                    <a:pt x="158911" y="229335"/>
                    <a:pt x="158911" y="229335"/>
                  </a:cubicBezTo>
                </a:path>
              </a:pathLst>
            </a:custGeom>
            <a:noFill/>
            <a:ln w="254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52800" y="1905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29000" y="2286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886200" y="17526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733800" y="1828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429000" y="16002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387" name="Group 21506"/>
          <p:cNvGrpSpPr>
            <a:grpSpLocks/>
          </p:cNvGrpSpPr>
          <p:nvPr/>
        </p:nvGrpSpPr>
        <p:grpSpPr bwMode="auto">
          <a:xfrm rot="10800000">
            <a:off x="4495800" y="2673350"/>
            <a:ext cx="152400" cy="146050"/>
            <a:chOff x="2667000" y="1295400"/>
            <a:chExt cx="152400" cy="146575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760662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684462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2830512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8" name="Group 31"/>
          <p:cNvGrpSpPr>
            <a:grpSpLocks/>
          </p:cNvGrpSpPr>
          <p:nvPr/>
        </p:nvGrpSpPr>
        <p:grpSpPr bwMode="auto">
          <a:xfrm>
            <a:off x="2203450" y="2133600"/>
            <a:ext cx="158750" cy="146050"/>
            <a:chOff x="679974" y="2133600"/>
            <a:chExt cx="158226" cy="146575"/>
          </a:xfrm>
        </p:grpSpPr>
        <p:cxnSp>
          <p:nvCxnSpPr>
            <p:cNvPr id="21509" name="Straight Connector 21508"/>
            <p:cNvCxnSpPr>
              <a:cxnSpLocks noChangeShapeType="1"/>
            </p:cNvCxnSpPr>
            <p:nvPr/>
          </p:nvCxnSpPr>
          <p:spPr bwMode="auto">
            <a:xfrm flipH="1">
              <a:off x="762252" y="2133600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Straight Connector 21510"/>
            <p:cNvCxnSpPr>
              <a:cxnSpLocks noChangeShapeType="1"/>
            </p:cNvCxnSpPr>
            <p:nvPr/>
          </p:nvCxnSpPr>
          <p:spPr bwMode="auto">
            <a:xfrm>
              <a:off x="725860" y="2163871"/>
              <a:ext cx="77530" cy="7488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21517"/>
            <p:cNvCxnSpPr>
              <a:cxnSpLocks noChangeShapeType="1"/>
            </p:cNvCxnSpPr>
            <p:nvPr/>
          </p:nvCxnSpPr>
          <p:spPr bwMode="auto">
            <a:xfrm flipV="1">
              <a:off x="687886" y="2168651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 flipV="1">
              <a:off x="755922" y="2237159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679974" y="220370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9" name="Group 73"/>
          <p:cNvGrpSpPr>
            <a:grpSpLocks/>
          </p:cNvGrpSpPr>
          <p:nvPr/>
        </p:nvGrpSpPr>
        <p:grpSpPr bwMode="auto">
          <a:xfrm rot="-2739147">
            <a:off x="4494213" y="2593975"/>
            <a:ext cx="158750" cy="146050"/>
            <a:chOff x="679974" y="2133600"/>
            <a:chExt cx="158226" cy="146575"/>
          </a:xfrm>
        </p:grpSpPr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flipH="1">
              <a:off x="761796" y="2133065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738464" y="2148249"/>
              <a:ext cx="77531" cy="748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687735" y="2168016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flipV="1">
              <a:off x="756333" y="2236400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680481" y="219973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90" name="Group 135"/>
          <p:cNvGrpSpPr>
            <a:grpSpLocks/>
          </p:cNvGrpSpPr>
          <p:nvPr/>
        </p:nvGrpSpPr>
        <p:grpSpPr bwMode="auto">
          <a:xfrm rot="8839471">
            <a:off x="7040563" y="4062413"/>
            <a:ext cx="2076450" cy="1003300"/>
            <a:chOff x="4979988" y="4300538"/>
            <a:chExt cx="2076131" cy="1002981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1045510">
              <a:off x="4983797" y="4308960"/>
              <a:ext cx="1295201" cy="38087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5444" name="Group 79"/>
            <p:cNvGrpSpPr>
              <a:grpSpLocks/>
            </p:cNvGrpSpPr>
            <p:nvPr/>
          </p:nvGrpSpPr>
          <p:grpSpPr bwMode="auto">
            <a:xfrm rot="2020820">
              <a:off x="6199071" y="4750263"/>
              <a:ext cx="437503" cy="229335"/>
              <a:chOff x="691440" y="3969260"/>
              <a:chExt cx="437503" cy="229335"/>
            </a:xfrm>
          </p:grpSpPr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4407" y="4089363"/>
                <a:ext cx="244438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968639" y="3980597"/>
                <a:ext cx="195233" cy="244397"/>
              </a:xfrm>
              <a:custGeom>
                <a:avLst/>
                <a:gdLst>
                  <a:gd name="T0" fmla="*/ 195233 w 194190"/>
                  <a:gd name="T1" fmla="*/ 0 h 229335"/>
                  <a:gd name="T2" fmla="*/ 154 w 194190"/>
                  <a:gd name="T3" fmla="*/ 112067 h 229335"/>
                  <a:gd name="T4" fmla="*/ 159765 w 194190"/>
                  <a:gd name="T5" fmla="*/ 242811 h 2293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190" h="229335">
                    <a:moveTo>
                      <a:pt x="194190" y="0"/>
                    </a:moveTo>
                    <a:cubicBezTo>
                      <a:pt x="100111" y="33812"/>
                      <a:pt x="6033" y="67625"/>
                      <a:pt x="153" y="105847"/>
                    </a:cubicBezTo>
                    <a:cubicBezTo>
                      <a:pt x="-5727" y="144070"/>
                      <a:pt x="158911" y="229335"/>
                      <a:pt x="158911" y="229335"/>
                    </a:cubicBezTo>
                  </a:path>
                </a:pathLst>
              </a:cu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6492587" y="5289450"/>
              <a:ext cx="46030" cy="46022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7027925" y="5136898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6872554" y="5214487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6569996" y="4986526"/>
              <a:ext cx="46030" cy="46023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" name="Freeform 38"/>
          <p:cNvSpPr>
            <a:spLocks/>
          </p:cNvSpPr>
          <p:nvPr/>
        </p:nvSpPr>
        <p:spPr bwMode="auto">
          <a:xfrm rot="-321115">
            <a:off x="3983038" y="2062164"/>
            <a:ext cx="284162" cy="180975"/>
          </a:xfrm>
          <a:custGeom>
            <a:avLst/>
            <a:gdLst>
              <a:gd name="T0" fmla="*/ 0 w 285454"/>
              <a:gd name="T1" fmla="*/ 180975 h 181265"/>
              <a:gd name="T2" fmla="*/ 23198 w 285454"/>
              <a:gd name="T3" fmla="*/ 151894 h 181265"/>
              <a:gd name="T4" fmla="*/ 34796 w 285454"/>
              <a:gd name="T5" fmla="*/ 134446 h 181265"/>
              <a:gd name="T6" fmla="*/ 69591 w 285454"/>
              <a:gd name="T7" fmla="*/ 99548 h 181265"/>
              <a:gd name="T8" fmla="*/ 81190 w 285454"/>
              <a:gd name="T9" fmla="*/ 87917 h 181265"/>
              <a:gd name="T10" fmla="*/ 98587 w 285454"/>
              <a:gd name="T11" fmla="*/ 76285 h 181265"/>
              <a:gd name="T12" fmla="*/ 150780 w 285454"/>
              <a:gd name="T13" fmla="*/ 35572 h 181265"/>
              <a:gd name="T14" fmla="*/ 168177 w 285454"/>
              <a:gd name="T15" fmla="*/ 23940 h 181265"/>
              <a:gd name="T16" fmla="*/ 185575 w 285454"/>
              <a:gd name="T17" fmla="*/ 18123 h 181265"/>
              <a:gd name="T18" fmla="*/ 220371 w 285454"/>
              <a:gd name="T19" fmla="*/ 675 h 181265"/>
              <a:gd name="T20" fmla="*/ 284162 w 285454"/>
              <a:gd name="T21" fmla="*/ 675 h 181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454" h="181265">
                <a:moveTo>
                  <a:pt x="0" y="181265"/>
                </a:moveTo>
                <a:cubicBezTo>
                  <a:pt x="7768" y="171556"/>
                  <a:pt x="15842" y="162084"/>
                  <a:pt x="23303" y="152137"/>
                </a:cubicBezTo>
                <a:cubicBezTo>
                  <a:pt x="27504" y="146536"/>
                  <a:pt x="30303" y="139894"/>
                  <a:pt x="34954" y="134661"/>
                </a:cubicBezTo>
                <a:cubicBezTo>
                  <a:pt x="45901" y="122346"/>
                  <a:pt x="58256" y="111359"/>
                  <a:pt x="69907" y="99708"/>
                </a:cubicBezTo>
                <a:cubicBezTo>
                  <a:pt x="73791" y="95824"/>
                  <a:pt x="76989" y="91105"/>
                  <a:pt x="81559" y="88058"/>
                </a:cubicBezTo>
                <a:cubicBezTo>
                  <a:pt x="87384" y="84174"/>
                  <a:pt x="93657" y="80889"/>
                  <a:pt x="99035" y="76407"/>
                </a:cubicBezTo>
                <a:cubicBezTo>
                  <a:pt x="153786" y="30780"/>
                  <a:pt x="63133" y="94516"/>
                  <a:pt x="151466" y="35629"/>
                </a:cubicBezTo>
                <a:cubicBezTo>
                  <a:pt x="157291" y="31746"/>
                  <a:pt x="162300" y="26192"/>
                  <a:pt x="168942" y="23978"/>
                </a:cubicBezTo>
                <a:cubicBezTo>
                  <a:pt x="174768" y="22036"/>
                  <a:pt x="180926" y="20898"/>
                  <a:pt x="186419" y="18152"/>
                </a:cubicBezTo>
                <a:cubicBezTo>
                  <a:pt x="200984" y="10869"/>
                  <a:pt x="204289" y="1896"/>
                  <a:pt x="221373" y="676"/>
                </a:cubicBezTo>
                <a:cubicBezTo>
                  <a:pt x="242679" y="-846"/>
                  <a:pt x="264094" y="676"/>
                  <a:pt x="285454" y="676"/>
                </a:cubicBezTo>
              </a:path>
            </a:pathLst>
          </a:custGeom>
          <a:noFill/>
          <a:ln w="12700" cap="flat" cmpd="sng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5392" name="Group 89"/>
          <p:cNvGrpSpPr>
            <a:grpSpLocks/>
          </p:cNvGrpSpPr>
          <p:nvPr/>
        </p:nvGrpSpPr>
        <p:grpSpPr bwMode="auto">
          <a:xfrm rot="10800000">
            <a:off x="5224463" y="2749550"/>
            <a:ext cx="152400" cy="146050"/>
            <a:chOff x="2667000" y="1295400"/>
            <a:chExt cx="152400" cy="146575"/>
          </a:xfrm>
        </p:grpSpPr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>
              <a:off x="2759075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2682875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2693988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>
              <a:off x="282892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6" name="Straight Connector 95"/>
          <p:cNvCxnSpPr>
            <a:cxnSpLocks noChangeShapeType="1"/>
            <a:stCxn id="15" idx="3"/>
          </p:cNvCxnSpPr>
          <p:nvPr/>
        </p:nvCxnSpPr>
        <p:spPr bwMode="auto">
          <a:xfrm flipH="1">
            <a:off x="5307013" y="2698750"/>
            <a:ext cx="50800" cy="44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-2739147">
            <a:off x="5264150" y="2697163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rot="18860853" flipV="1">
            <a:off x="5233988" y="2747963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18860853" flipV="1">
            <a:off x="5329238" y="2746375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-2739147">
            <a:off x="5260975" y="2759075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98" name="Group 46"/>
          <p:cNvGrpSpPr>
            <a:grpSpLocks/>
          </p:cNvGrpSpPr>
          <p:nvPr/>
        </p:nvGrpSpPr>
        <p:grpSpPr bwMode="auto">
          <a:xfrm>
            <a:off x="5867400" y="2667000"/>
            <a:ext cx="76200" cy="82550"/>
            <a:chOff x="6477000" y="2034100"/>
            <a:chExt cx="76200" cy="82025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884864" y="27717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400" name="Group 107"/>
          <p:cNvGrpSpPr>
            <a:grpSpLocks/>
          </p:cNvGrpSpPr>
          <p:nvPr/>
        </p:nvGrpSpPr>
        <p:grpSpPr bwMode="auto">
          <a:xfrm>
            <a:off x="6553200" y="2667000"/>
            <a:ext cx="76200" cy="82550"/>
            <a:chOff x="6477000" y="2034100"/>
            <a:chExt cx="76200" cy="82025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6570664" y="27717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597650" y="2438400"/>
            <a:ext cx="488950" cy="838200"/>
          </a:xfrm>
          <a:custGeom>
            <a:avLst/>
            <a:gdLst>
              <a:gd name="T0" fmla="*/ 168804 w 489350"/>
              <a:gd name="T1" fmla="*/ 488950 h 838863"/>
              <a:gd name="T2" fmla="*/ 168804 w 489350"/>
              <a:gd name="T3" fmla="*/ 488950 h 838863"/>
              <a:gd name="T4" fmla="*/ 162983 w 489350"/>
              <a:gd name="T5" fmla="*/ 436563 h 838863"/>
              <a:gd name="T6" fmla="*/ 151341 w 489350"/>
              <a:gd name="T7" fmla="*/ 384175 h 838863"/>
              <a:gd name="T8" fmla="*/ 139700 w 489350"/>
              <a:gd name="T9" fmla="*/ 366713 h 838863"/>
              <a:gd name="T10" fmla="*/ 122237 w 489350"/>
              <a:gd name="T11" fmla="*/ 355071 h 838863"/>
              <a:gd name="T12" fmla="*/ 87312 w 489350"/>
              <a:gd name="T13" fmla="*/ 331788 h 838863"/>
              <a:gd name="T14" fmla="*/ 75670 w 489350"/>
              <a:gd name="T15" fmla="*/ 314325 h 838863"/>
              <a:gd name="T16" fmla="*/ 34924 w 489350"/>
              <a:gd name="T17" fmla="*/ 273580 h 838863"/>
              <a:gd name="T18" fmla="*/ 5820 w 489350"/>
              <a:gd name="T19" fmla="*/ 227012 h 838863"/>
              <a:gd name="T20" fmla="*/ 0 w 489350"/>
              <a:gd name="T21" fmla="*/ 209550 h 838863"/>
              <a:gd name="T22" fmla="*/ 5820 w 489350"/>
              <a:gd name="T23" fmla="*/ 104775 h 838863"/>
              <a:gd name="T24" fmla="*/ 11641 w 489350"/>
              <a:gd name="T25" fmla="*/ 87312 h 838863"/>
              <a:gd name="T26" fmla="*/ 40746 w 489350"/>
              <a:gd name="T27" fmla="*/ 58208 h 838863"/>
              <a:gd name="T28" fmla="*/ 75670 w 489350"/>
              <a:gd name="T29" fmla="*/ 29104 h 838863"/>
              <a:gd name="T30" fmla="*/ 215371 w 489350"/>
              <a:gd name="T31" fmla="*/ 5820 h 838863"/>
              <a:gd name="T32" fmla="*/ 360891 w 489350"/>
              <a:gd name="T33" fmla="*/ 0 h 838863"/>
              <a:gd name="T34" fmla="*/ 407458 w 489350"/>
              <a:gd name="T35" fmla="*/ 11642 h 838863"/>
              <a:gd name="T36" fmla="*/ 430742 w 489350"/>
              <a:gd name="T37" fmla="*/ 46566 h 838863"/>
              <a:gd name="T38" fmla="*/ 448203 w 489350"/>
              <a:gd name="T39" fmla="*/ 81492 h 838863"/>
              <a:gd name="T40" fmla="*/ 459846 w 489350"/>
              <a:gd name="T41" fmla="*/ 128059 h 838863"/>
              <a:gd name="T42" fmla="*/ 448203 w 489350"/>
              <a:gd name="T43" fmla="*/ 209550 h 838863"/>
              <a:gd name="T44" fmla="*/ 430742 w 489350"/>
              <a:gd name="T45" fmla="*/ 232833 h 838863"/>
              <a:gd name="T46" fmla="*/ 401637 w 489350"/>
              <a:gd name="T47" fmla="*/ 256116 h 838863"/>
              <a:gd name="T48" fmla="*/ 372533 w 489350"/>
              <a:gd name="T49" fmla="*/ 273580 h 838863"/>
              <a:gd name="T50" fmla="*/ 360891 w 489350"/>
              <a:gd name="T51" fmla="*/ 285220 h 838863"/>
              <a:gd name="T52" fmla="*/ 349249 w 489350"/>
              <a:gd name="T53" fmla="*/ 320146 h 838863"/>
              <a:gd name="T54" fmla="*/ 355071 w 489350"/>
              <a:gd name="T55" fmla="*/ 442383 h 838863"/>
              <a:gd name="T56" fmla="*/ 360891 w 489350"/>
              <a:gd name="T57" fmla="*/ 459846 h 838863"/>
              <a:gd name="T58" fmla="*/ 378353 w 489350"/>
              <a:gd name="T59" fmla="*/ 477308 h 838863"/>
              <a:gd name="T60" fmla="*/ 419099 w 489350"/>
              <a:gd name="T61" fmla="*/ 512234 h 838863"/>
              <a:gd name="T62" fmla="*/ 442383 w 489350"/>
              <a:gd name="T63" fmla="*/ 547158 h 838863"/>
              <a:gd name="T64" fmla="*/ 454025 w 489350"/>
              <a:gd name="T65" fmla="*/ 570442 h 838863"/>
              <a:gd name="T66" fmla="*/ 471487 w 489350"/>
              <a:gd name="T67" fmla="*/ 587904 h 838863"/>
              <a:gd name="T68" fmla="*/ 483129 w 489350"/>
              <a:gd name="T69" fmla="*/ 622829 h 838863"/>
              <a:gd name="T70" fmla="*/ 488950 w 489350"/>
              <a:gd name="T71" fmla="*/ 640292 h 838863"/>
              <a:gd name="T72" fmla="*/ 477308 w 489350"/>
              <a:gd name="T73" fmla="*/ 739246 h 838863"/>
              <a:gd name="T74" fmla="*/ 442383 w 489350"/>
              <a:gd name="T75" fmla="*/ 785812 h 838863"/>
              <a:gd name="T76" fmla="*/ 366712 w 489350"/>
              <a:gd name="T77" fmla="*/ 826558 h 838863"/>
              <a:gd name="T78" fmla="*/ 343429 w 489350"/>
              <a:gd name="T79" fmla="*/ 832380 h 838863"/>
              <a:gd name="T80" fmla="*/ 308504 w 489350"/>
              <a:gd name="T81" fmla="*/ 838200 h 838863"/>
              <a:gd name="T82" fmla="*/ 133878 w 489350"/>
              <a:gd name="T83" fmla="*/ 826558 h 838863"/>
              <a:gd name="T84" fmla="*/ 116416 w 489350"/>
              <a:gd name="T85" fmla="*/ 820738 h 838863"/>
              <a:gd name="T86" fmla="*/ 98954 w 489350"/>
              <a:gd name="T87" fmla="*/ 809096 h 838863"/>
              <a:gd name="T88" fmla="*/ 75670 w 489350"/>
              <a:gd name="T89" fmla="*/ 774171 h 838863"/>
              <a:gd name="T90" fmla="*/ 69850 w 489350"/>
              <a:gd name="T91" fmla="*/ 756708 h 838863"/>
              <a:gd name="T92" fmla="*/ 58208 w 489350"/>
              <a:gd name="T93" fmla="*/ 710142 h 838863"/>
              <a:gd name="T94" fmla="*/ 69850 w 489350"/>
              <a:gd name="T95" fmla="*/ 622829 h 838863"/>
              <a:gd name="T96" fmla="*/ 81491 w 489350"/>
              <a:gd name="T97" fmla="*/ 605367 h 838863"/>
              <a:gd name="T98" fmla="*/ 116416 w 489350"/>
              <a:gd name="T99" fmla="*/ 570442 h 838863"/>
              <a:gd name="T100" fmla="*/ 133878 w 489350"/>
              <a:gd name="T101" fmla="*/ 535516 h 838863"/>
              <a:gd name="T102" fmla="*/ 139700 w 489350"/>
              <a:gd name="T103" fmla="*/ 518054 h 838863"/>
              <a:gd name="T104" fmla="*/ 151341 w 489350"/>
              <a:gd name="T105" fmla="*/ 500592 h 838863"/>
              <a:gd name="T106" fmla="*/ 168804 w 489350"/>
              <a:gd name="T107" fmla="*/ 488950 h 8388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350" h="838863">
                <a:moveTo>
                  <a:pt x="168942" y="489337"/>
                </a:moveTo>
                <a:lnTo>
                  <a:pt x="168942" y="489337"/>
                </a:lnTo>
                <a:cubicBezTo>
                  <a:pt x="167000" y="471861"/>
                  <a:pt x="165440" y="454338"/>
                  <a:pt x="163116" y="436908"/>
                </a:cubicBezTo>
                <a:cubicBezTo>
                  <a:pt x="161488" y="424698"/>
                  <a:pt x="158320" y="398188"/>
                  <a:pt x="151465" y="384479"/>
                </a:cubicBezTo>
                <a:cubicBezTo>
                  <a:pt x="148334" y="378217"/>
                  <a:pt x="144765" y="371954"/>
                  <a:pt x="139814" y="367003"/>
                </a:cubicBezTo>
                <a:cubicBezTo>
                  <a:pt x="134863" y="362052"/>
                  <a:pt x="127716" y="359834"/>
                  <a:pt x="122337" y="355352"/>
                </a:cubicBezTo>
                <a:cubicBezTo>
                  <a:pt x="93245" y="331109"/>
                  <a:pt x="118097" y="342287"/>
                  <a:pt x="87383" y="332050"/>
                </a:cubicBezTo>
                <a:cubicBezTo>
                  <a:pt x="83499" y="326225"/>
                  <a:pt x="80416" y="319778"/>
                  <a:pt x="75732" y="314574"/>
                </a:cubicBezTo>
                <a:cubicBezTo>
                  <a:pt x="62872" y="300286"/>
                  <a:pt x="45616" y="289791"/>
                  <a:pt x="34953" y="273796"/>
                </a:cubicBezTo>
                <a:cubicBezTo>
                  <a:pt x="25714" y="259936"/>
                  <a:pt x="12848" y="241237"/>
                  <a:pt x="5825" y="227192"/>
                </a:cubicBezTo>
                <a:cubicBezTo>
                  <a:pt x="3079" y="221700"/>
                  <a:pt x="1942" y="215541"/>
                  <a:pt x="0" y="209716"/>
                </a:cubicBezTo>
                <a:cubicBezTo>
                  <a:pt x="1942" y="174763"/>
                  <a:pt x="2506" y="139707"/>
                  <a:pt x="5825" y="104858"/>
                </a:cubicBezTo>
                <a:cubicBezTo>
                  <a:pt x="6407" y="98745"/>
                  <a:pt x="7966" y="92294"/>
                  <a:pt x="11651" y="87381"/>
                </a:cubicBezTo>
                <a:cubicBezTo>
                  <a:pt x="19890" y="76396"/>
                  <a:pt x="30619" y="67490"/>
                  <a:pt x="40779" y="58254"/>
                </a:cubicBezTo>
                <a:cubicBezTo>
                  <a:pt x="52001" y="48052"/>
                  <a:pt x="62632" y="36769"/>
                  <a:pt x="75732" y="29127"/>
                </a:cubicBezTo>
                <a:cubicBezTo>
                  <a:pt x="107265" y="10733"/>
                  <a:pt x="203816" y="6294"/>
                  <a:pt x="215547" y="5825"/>
                </a:cubicBezTo>
                <a:lnTo>
                  <a:pt x="361186" y="0"/>
                </a:lnTo>
                <a:cubicBezTo>
                  <a:pt x="376721" y="3884"/>
                  <a:pt x="394467" y="2769"/>
                  <a:pt x="407791" y="11651"/>
                </a:cubicBezTo>
                <a:cubicBezTo>
                  <a:pt x="419442" y="19418"/>
                  <a:pt x="431094" y="46603"/>
                  <a:pt x="431094" y="46603"/>
                </a:cubicBezTo>
                <a:cubicBezTo>
                  <a:pt x="445732" y="90522"/>
                  <a:pt x="425989" y="36396"/>
                  <a:pt x="448570" y="81556"/>
                </a:cubicBezTo>
                <a:cubicBezTo>
                  <a:pt x="454542" y="93500"/>
                  <a:pt x="458006" y="117079"/>
                  <a:pt x="460222" y="128160"/>
                </a:cubicBezTo>
                <a:cubicBezTo>
                  <a:pt x="456338" y="155345"/>
                  <a:pt x="455920" y="183257"/>
                  <a:pt x="448570" y="209716"/>
                </a:cubicBezTo>
                <a:cubicBezTo>
                  <a:pt x="445971" y="219071"/>
                  <a:pt x="437310" y="225559"/>
                  <a:pt x="431094" y="233017"/>
                </a:cubicBezTo>
                <a:cubicBezTo>
                  <a:pt x="417030" y="249893"/>
                  <a:pt x="420775" y="241272"/>
                  <a:pt x="401966" y="256319"/>
                </a:cubicBezTo>
                <a:cubicBezTo>
                  <a:pt x="379119" y="274596"/>
                  <a:pt x="403186" y="263679"/>
                  <a:pt x="372838" y="273796"/>
                </a:cubicBezTo>
                <a:cubicBezTo>
                  <a:pt x="368954" y="277679"/>
                  <a:pt x="363642" y="280534"/>
                  <a:pt x="361186" y="285446"/>
                </a:cubicBezTo>
                <a:cubicBezTo>
                  <a:pt x="355693" y="296431"/>
                  <a:pt x="349535" y="320399"/>
                  <a:pt x="349535" y="320399"/>
                </a:cubicBezTo>
                <a:cubicBezTo>
                  <a:pt x="351477" y="361177"/>
                  <a:pt x="351971" y="402050"/>
                  <a:pt x="355361" y="442733"/>
                </a:cubicBezTo>
                <a:cubicBezTo>
                  <a:pt x="355871" y="448853"/>
                  <a:pt x="357780" y="455101"/>
                  <a:pt x="361186" y="460210"/>
                </a:cubicBezTo>
                <a:cubicBezTo>
                  <a:pt x="365756" y="467065"/>
                  <a:pt x="372408" y="472325"/>
                  <a:pt x="378663" y="477686"/>
                </a:cubicBezTo>
                <a:cubicBezTo>
                  <a:pt x="396912" y="493327"/>
                  <a:pt x="404982" y="494047"/>
                  <a:pt x="419442" y="512639"/>
                </a:cubicBezTo>
                <a:cubicBezTo>
                  <a:pt x="428039" y="523692"/>
                  <a:pt x="436483" y="535067"/>
                  <a:pt x="442745" y="547591"/>
                </a:cubicBezTo>
                <a:cubicBezTo>
                  <a:pt x="446629" y="555358"/>
                  <a:pt x="449348" y="563826"/>
                  <a:pt x="454396" y="570893"/>
                </a:cubicBezTo>
                <a:cubicBezTo>
                  <a:pt x="459185" y="577597"/>
                  <a:pt x="466047" y="582544"/>
                  <a:pt x="471873" y="588369"/>
                </a:cubicBezTo>
                <a:lnTo>
                  <a:pt x="483524" y="623322"/>
                </a:lnTo>
                <a:lnTo>
                  <a:pt x="489350" y="640798"/>
                </a:lnTo>
                <a:cubicBezTo>
                  <a:pt x="487792" y="661045"/>
                  <a:pt x="488121" y="712037"/>
                  <a:pt x="477698" y="739831"/>
                </a:cubicBezTo>
                <a:cubicBezTo>
                  <a:pt x="470196" y="759835"/>
                  <a:pt x="460726" y="773591"/>
                  <a:pt x="442745" y="786434"/>
                </a:cubicBezTo>
                <a:cubicBezTo>
                  <a:pt x="412115" y="808312"/>
                  <a:pt x="397054" y="818629"/>
                  <a:pt x="367012" y="827212"/>
                </a:cubicBezTo>
                <a:cubicBezTo>
                  <a:pt x="359314" y="829412"/>
                  <a:pt x="351561" y="831468"/>
                  <a:pt x="343710" y="833038"/>
                </a:cubicBezTo>
                <a:cubicBezTo>
                  <a:pt x="332127" y="835354"/>
                  <a:pt x="320407" y="836921"/>
                  <a:pt x="308756" y="838863"/>
                </a:cubicBezTo>
                <a:cubicBezTo>
                  <a:pt x="242878" y="836228"/>
                  <a:pt x="192486" y="841836"/>
                  <a:pt x="133988" y="827212"/>
                </a:cubicBezTo>
                <a:cubicBezTo>
                  <a:pt x="128031" y="825723"/>
                  <a:pt x="122337" y="823329"/>
                  <a:pt x="116511" y="821387"/>
                </a:cubicBezTo>
                <a:cubicBezTo>
                  <a:pt x="110686" y="817503"/>
                  <a:pt x="103645" y="815005"/>
                  <a:pt x="99035" y="809736"/>
                </a:cubicBezTo>
                <a:cubicBezTo>
                  <a:pt x="89814" y="799198"/>
                  <a:pt x="75732" y="774783"/>
                  <a:pt x="75732" y="774783"/>
                </a:cubicBezTo>
                <a:cubicBezTo>
                  <a:pt x="73790" y="768958"/>
                  <a:pt x="71523" y="763231"/>
                  <a:pt x="69907" y="757307"/>
                </a:cubicBezTo>
                <a:cubicBezTo>
                  <a:pt x="65694" y="741859"/>
                  <a:pt x="58256" y="710704"/>
                  <a:pt x="58256" y="710704"/>
                </a:cubicBezTo>
                <a:cubicBezTo>
                  <a:pt x="59558" y="695077"/>
                  <a:pt x="58008" y="647119"/>
                  <a:pt x="69907" y="623322"/>
                </a:cubicBezTo>
                <a:cubicBezTo>
                  <a:pt x="73038" y="617060"/>
                  <a:pt x="76907" y="611079"/>
                  <a:pt x="81558" y="605846"/>
                </a:cubicBezTo>
                <a:cubicBezTo>
                  <a:pt x="92505" y="593531"/>
                  <a:pt x="116511" y="570893"/>
                  <a:pt x="116511" y="570893"/>
                </a:cubicBezTo>
                <a:cubicBezTo>
                  <a:pt x="131155" y="526967"/>
                  <a:pt x="111402" y="581111"/>
                  <a:pt x="133988" y="535940"/>
                </a:cubicBezTo>
                <a:cubicBezTo>
                  <a:pt x="136734" y="530448"/>
                  <a:pt x="137068" y="523956"/>
                  <a:pt x="139814" y="518464"/>
                </a:cubicBezTo>
                <a:cubicBezTo>
                  <a:pt x="142945" y="512202"/>
                  <a:pt x="148334" y="507250"/>
                  <a:pt x="151465" y="500988"/>
                </a:cubicBezTo>
                <a:cubicBezTo>
                  <a:pt x="154211" y="495496"/>
                  <a:pt x="166029" y="491279"/>
                  <a:pt x="168942" y="489337"/>
                </a:cubicBezTo>
                <a:close/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11938" y="55975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764338" y="57499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154738" y="5749925"/>
            <a:ext cx="3048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7069138" y="55975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Connector 115"/>
          <p:cNvCxnSpPr>
            <a:cxnSpLocks noChangeShapeType="1"/>
          </p:cNvCxnSpPr>
          <p:nvPr/>
        </p:nvCxnSpPr>
        <p:spPr bwMode="auto">
          <a:xfrm>
            <a:off x="6230938" y="56737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>
            <a:off x="6916738" y="5902325"/>
            <a:ext cx="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09" name="Group 154"/>
          <p:cNvGrpSpPr>
            <a:grpSpLocks/>
          </p:cNvGrpSpPr>
          <p:nvPr/>
        </p:nvGrpSpPr>
        <p:grpSpPr bwMode="auto">
          <a:xfrm rot="10800000">
            <a:off x="6307139" y="5826125"/>
            <a:ext cx="134937" cy="171450"/>
            <a:chOff x="6858000" y="3868250"/>
            <a:chExt cx="135384" cy="170350"/>
          </a:xfrm>
        </p:grpSpPr>
        <p:cxnSp>
          <p:nvCxnSpPr>
            <p:cNvPr id="156" name="Straight Connector 155"/>
            <p:cNvCxnSpPr>
              <a:cxnSpLocks noChangeShapeType="1"/>
            </p:cNvCxnSpPr>
            <p:nvPr/>
          </p:nvCxnSpPr>
          <p:spPr bwMode="auto">
            <a:xfrm flipV="1">
              <a:off x="6934452" y="397866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Straight Connector 156"/>
            <p:cNvCxnSpPr>
              <a:cxnSpLocks noChangeShapeType="1"/>
            </p:cNvCxnSpPr>
            <p:nvPr/>
          </p:nvCxnSpPr>
          <p:spPr bwMode="auto">
            <a:xfrm flipV="1">
              <a:off x="6969493" y="397866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6875520" y="3901373"/>
              <a:ext cx="92380" cy="86753"/>
            </a:xfrm>
            <a:custGeom>
              <a:avLst/>
              <a:gdLst>
                <a:gd name="T0" fmla="*/ 0 w 93209"/>
                <a:gd name="T1" fmla="*/ 0 h 87381"/>
                <a:gd name="T2" fmla="*/ 23095 w 93209"/>
                <a:gd name="T3" fmla="*/ 28917 h 87381"/>
                <a:gd name="T4" fmla="*/ 57738 w 93209"/>
                <a:gd name="T5" fmla="*/ 75185 h 87381"/>
                <a:gd name="T6" fmla="*/ 75058 w 93209"/>
                <a:gd name="T7" fmla="*/ 86752 h 87381"/>
                <a:gd name="T8" fmla="*/ 80833 w 93209"/>
                <a:gd name="T9" fmla="*/ 63619 h 87381"/>
                <a:gd name="T10" fmla="*/ 86607 w 93209"/>
                <a:gd name="T11" fmla="*/ 23133 h 87381"/>
                <a:gd name="T12" fmla="*/ 92380 w 93209"/>
                <a:gd name="T13" fmla="*/ 5783 h 87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09" h="87381">
                  <a:moveTo>
                    <a:pt x="0" y="0"/>
                  </a:moveTo>
                  <a:cubicBezTo>
                    <a:pt x="7767" y="9709"/>
                    <a:pt x="15989" y="19071"/>
                    <a:pt x="23302" y="29127"/>
                  </a:cubicBezTo>
                  <a:cubicBezTo>
                    <a:pt x="36278" y="46968"/>
                    <a:pt x="41947" y="62684"/>
                    <a:pt x="58256" y="75730"/>
                  </a:cubicBezTo>
                  <a:cubicBezTo>
                    <a:pt x="63723" y="80103"/>
                    <a:pt x="69907" y="83497"/>
                    <a:pt x="75732" y="87381"/>
                  </a:cubicBezTo>
                  <a:cubicBezTo>
                    <a:pt x="77674" y="79614"/>
                    <a:pt x="80126" y="71957"/>
                    <a:pt x="81558" y="64080"/>
                  </a:cubicBezTo>
                  <a:cubicBezTo>
                    <a:pt x="84015" y="50570"/>
                    <a:pt x="84691" y="36765"/>
                    <a:pt x="87384" y="23301"/>
                  </a:cubicBezTo>
                  <a:cubicBezTo>
                    <a:pt x="88588" y="17280"/>
                    <a:pt x="93209" y="5825"/>
                    <a:pt x="93209" y="5825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9" name="Straight Connector 158"/>
            <p:cNvCxnSpPr>
              <a:cxnSpLocks noChangeShapeType="1"/>
            </p:cNvCxnSpPr>
            <p:nvPr/>
          </p:nvCxnSpPr>
          <p:spPr bwMode="auto">
            <a:xfrm flipV="1">
              <a:off x="6993384" y="3896642"/>
              <a:ext cx="0" cy="7571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59"/>
            <p:cNvCxnSpPr>
              <a:cxnSpLocks noChangeShapeType="1"/>
            </p:cNvCxnSpPr>
            <p:nvPr/>
          </p:nvCxnSpPr>
          <p:spPr bwMode="auto">
            <a:xfrm flipH="1" flipV="1">
              <a:off x="6875520" y="3918724"/>
              <a:ext cx="52562" cy="7097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" name="Freeform 121"/>
          <p:cNvSpPr>
            <a:spLocks/>
          </p:cNvSpPr>
          <p:nvPr/>
        </p:nvSpPr>
        <p:spPr bwMode="auto">
          <a:xfrm>
            <a:off x="5638800" y="5181600"/>
            <a:ext cx="914400" cy="1193800"/>
          </a:xfrm>
          <a:custGeom>
            <a:avLst/>
            <a:gdLst/>
            <a:ahLst/>
            <a:cxnLst/>
            <a:rect l="0" t="0" r="r" b="b"/>
            <a:pathLst>
              <a:path w="914619" h="1194215">
                <a:moveTo>
                  <a:pt x="646641" y="425257"/>
                </a:moveTo>
                <a:lnTo>
                  <a:pt x="646641" y="425257"/>
                </a:lnTo>
                <a:cubicBezTo>
                  <a:pt x="662176" y="417490"/>
                  <a:pt x="677434" y="409143"/>
                  <a:pt x="693246" y="401956"/>
                </a:cubicBezTo>
                <a:cubicBezTo>
                  <a:pt x="729936" y="385279"/>
                  <a:pt x="799875" y="391438"/>
                  <a:pt x="821409" y="390305"/>
                </a:cubicBezTo>
                <a:cubicBezTo>
                  <a:pt x="854517" y="379269"/>
                  <a:pt x="834546" y="388820"/>
                  <a:pt x="873840" y="349527"/>
                </a:cubicBezTo>
                <a:lnTo>
                  <a:pt x="891316" y="332050"/>
                </a:lnTo>
                <a:lnTo>
                  <a:pt x="902968" y="320399"/>
                </a:lnTo>
                <a:cubicBezTo>
                  <a:pt x="904910" y="312632"/>
                  <a:pt x="906594" y="304796"/>
                  <a:pt x="908793" y="297098"/>
                </a:cubicBezTo>
                <a:cubicBezTo>
                  <a:pt x="910480" y="291193"/>
                  <a:pt x="914619" y="285762"/>
                  <a:pt x="914619" y="279621"/>
                </a:cubicBezTo>
                <a:cubicBezTo>
                  <a:pt x="914619" y="236857"/>
                  <a:pt x="912203" y="194090"/>
                  <a:pt x="908793" y="151462"/>
                </a:cubicBezTo>
                <a:cubicBezTo>
                  <a:pt x="906873" y="127468"/>
                  <a:pt x="882851" y="113870"/>
                  <a:pt x="868014" y="99033"/>
                </a:cubicBezTo>
                <a:cubicBezTo>
                  <a:pt x="862188" y="93207"/>
                  <a:pt x="857128" y="86499"/>
                  <a:pt x="850537" y="81556"/>
                </a:cubicBezTo>
                <a:cubicBezTo>
                  <a:pt x="840533" y="74053"/>
                  <a:pt x="821685" y="59244"/>
                  <a:pt x="809758" y="52429"/>
                </a:cubicBezTo>
                <a:cubicBezTo>
                  <a:pt x="724888" y="3933"/>
                  <a:pt x="834346" y="67636"/>
                  <a:pt x="768979" y="34953"/>
                </a:cubicBezTo>
                <a:cubicBezTo>
                  <a:pt x="758851" y="29889"/>
                  <a:pt x="749979" y="22540"/>
                  <a:pt x="739851" y="17476"/>
                </a:cubicBezTo>
                <a:cubicBezTo>
                  <a:pt x="734359" y="14730"/>
                  <a:pt x="728018" y="14070"/>
                  <a:pt x="722374" y="11651"/>
                </a:cubicBezTo>
                <a:cubicBezTo>
                  <a:pt x="714392" y="8230"/>
                  <a:pt x="706839" y="3884"/>
                  <a:pt x="699072" y="0"/>
                </a:cubicBezTo>
                <a:cubicBezTo>
                  <a:pt x="668002" y="1942"/>
                  <a:pt x="636752" y="1965"/>
                  <a:pt x="605862" y="5826"/>
                </a:cubicBezTo>
                <a:cubicBezTo>
                  <a:pt x="589973" y="7812"/>
                  <a:pt x="559257" y="17476"/>
                  <a:pt x="559257" y="17476"/>
                </a:cubicBezTo>
                <a:cubicBezTo>
                  <a:pt x="549548" y="27185"/>
                  <a:pt x="541554" y="38987"/>
                  <a:pt x="530129" y="46604"/>
                </a:cubicBezTo>
                <a:cubicBezTo>
                  <a:pt x="524304" y="50488"/>
                  <a:pt x="517922" y="53645"/>
                  <a:pt x="512653" y="58255"/>
                </a:cubicBezTo>
                <a:cubicBezTo>
                  <a:pt x="502319" y="67297"/>
                  <a:pt x="494510" y="79144"/>
                  <a:pt x="483525" y="87382"/>
                </a:cubicBezTo>
                <a:cubicBezTo>
                  <a:pt x="438967" y="120798"/>
                  <a:pt x="481703" y="90919"/>
                  <a:pt x="436920" y="116509"/>
                </a:cubicBezTo>
                <a:cubicBezTo>
                  <a:pt x="430841" y="119983"/>
                  <a:pt x="425522" y="124686"/>
                  <a:pt x="419443" y="128160"/>
                </a:cubicBezTo>
                <a:cubicBezTo>
                  <a:pt x="411903" y="132469"/>
                  <a:pt x="404380" y="137065"/>
                  <a:pt x="396141" y="139811"/>
                </a:cubicBezTo>
                <a:cubicBezTo>
                  <a:pt x="380950" y="144875"/>
                  <a:pt x="349536" y="151462"/>
                  <a:pt x="349536" y="151462"/>
                </a:cubicBezTo>
                <a:cubicBezTo>
                  <a:pt x="331985" y="163161"/>
                  <a:pt x="329450" y="165895"/>
                  <a:pt x="308757" y="174763"/>
                </a:cubicBezTo>
                <a:cubicBezTo>
                  <a:pt x="303113" y="177182"/>
                  <a:pt x="297030" y="178433"/>
                  <a:pt x="291280" y="180589"/>
                </a:cubicBezTo>
                <a:cubicBezTo>
                  <a:pt x="281489" y="184261"/>
                  <a:pt x="271672" y="187913"/>
                  <a:pt x="262152" y="192240"/>
                </a:cubicBezTo>
                <a:cubicBezTo>
                  <a:pt x="224775" y="209229"/>
                  <a:pt x="221746" y="212349"/>
                  <a:pt x="186419" y="238843"/>
                </a:cubicBezTo>
                <a:cubicBezTo>
                  <a:pt x="176472" y="246303"/>
                  <a:pt x="166083" y="253353"/>
                  <a:pt x="157291" y="262145"/>
                </a:cubicBezTo>
                <a:cubicBezTo>
                  <a:pt x="152340" y="267096"/>
                  <a:pt x="148935" y="273443"/>
                  <a:pt x="145640" y="279621"/>
                </a:cubicBezTo>
                <a:cubicBezTo>
                  <a:pt x="133380" y="302608"/>
                  <a:pt x="120950" y="325581"/>
                  <a:pt x="110687" y="349527"/>
                </a:cubicBezTo>
                <a:cubicBezTo>
                  <a:pt x="104861" y="363120"/>
                  <a:pt x="98519" y="376502"/>
                  <a:pt x="93210" y="390305"/>
                </a:cubicBezTo>
                <a:cubicBezTo>
                  <a:pt x="80283" y="423913"/>
                  <a:pt x="61454" y="496076"/>
                  <a:pt x="58256" y="518464"/>
                </a:cubicBezTo>
                <a:cubicBezTo>
                  <a:pt x="56314" y="532057"/>
                  <a:pt x="54246" y="545632"/>
                  <a:pt x="52431" y="559242"/>
                </a:cubicBezTo>
                <a:cubicBezTo>
                  <a:pt x="47224" y="598293"/>
                  <a:pt x="48507" y="601485"/>
                  <a:pt x="40779" y="634973"/>
                </a:cubicBezTo>
                <a:cubicBezTo>
                  <a:pt x="37178" y="650576"/>
                  <a:pt x="34514" y="666497"/>
                  <a:pt x="29128" y="681577"/>
                </a:cubicBezTo>
                <a:cubicBezTo>
                  <a:pt x="24747" y="693844"/>
                  <a:pt x="17041" y="704671"/>
                  <a:pt x="11651" y="716529"/>
                </a:cubicBezTo>
                <a:cubicBezTo>
                  <a:pt x="7324" y="726049"/>
                  <a:pt x="3884" y="735948"/>
                  <a:pt x="0" y="745657"/>
                </a:cubicBezTo>
                <a:cubicBezTo>
                  <a:pt x="5826" y="778668"/>
                  <a:pt x="6876" y="812889"/>
                  <a:pt x="17477" y="844689"/>
                </a:cubicBezTo>
                <a:cubicBezTo>
                  <a:pt x="19704" y="851371"/>
                  <a:pt x="61573" y="905334"/>
                  <a:pt x="69907" y="914594"/>
                </a:cubicBezTo>
                <a:cubicBezTo>
                  <a:pt x="79093" y="924800"/>
                  <a:pt x="88701" y="934680"/>
                  <a:pt x="99035" y="943722"/>
                </a:cubicBezTo>
                <a:cubicBezTo>
                  <a:pt x="147590" y="986206"/>
                  <a:pt x="184265" y="1016233"/>
                  <a:pt x="244675" y="1042754"/>
                </a:cubicBezTo>
                <a:cubicBezTo>
                  <a:pt x="295869" y="1065229"/>
                  <a:pt x="351958" y="1076004"/>
                  <a:pt x="401966" y="1101008"/>
                </a:cubicBezTo>
                <a:cubicBezTo>
                  <a:pt x="413617" y="1106834"/>
                  <a:pt x="426081" y="1111259"/>
                  <a:pt x="436920" y="1118485"/>
                </a:cubicBezTo>
                <a:cubicBezTo>
                  <a:pt x="449539" y="1126898"/>
                  <a:pt x="460538" y="1137536"/>
                  <a:pt x="471873" y="1147612"/>
                </a:cubicBezTo>
                <a:cubicBezTo>
                  <a:pt x="493127" y="1166503"/>
                  <a:pt x="488100" y="1169908"/>
                  <a:pt x="518478" y="1182565"/>
                </a:cubicBezTo>
                <a:cubicBezTo>
                  <a:pt x="531527" y="1188002"/>
                  <a:pt x="545664" y="1190332"/>
                  <a:pt x="559257" y="1194215"/>
                </a:cubicBezTo>
                <a:cubicBezTo>
                  <a:pt x="605862" y="1192273"/>
                  <a:pt x="652658" y="1193031"/>
                  <a:pt x="699072" y="1188390"/>
                </a:cubicBezTo>
                <a:cubicBezTo>
                  <a:pt x="711292" y="1187168"/>
                  <a:pt x="724031" y="1183877"/>
                  <a:pt x="734025" y="1176739"/>
                </a:cubicBezTo>
                <a:cubicBezTo>
                  <a:pt x="734036" y="1176731"/>
                  <a:pt x="784753" y="1126012"/>
                  <a:pt x="798107" y="1112659"/>
                </a:cubicBezTo>
                <a:lnTo>
                  <a:pt x="821409" y="1089358"/>
                </a:lnTo>
                <a:cubicBezTo>
                  <a:pt x="834549" y="1036797"/>
                  <a:pt x="827996" y="1057945"/>
                  <a:pt x="838886" y="1025278"/>
                </a:cubicBezTo>
                <a:cubicBezTo>
                  <a:pt x="836944" y="1015569"/>
                  <a:pt x="839684" y="1003510"/>
                  <a:pt x="833060" y="996150"/>
                </a:cubicBezTo>
                <a:cubicBezTo>
                  <a:pt x="820805" y="982534"/>
                  <a:pt x="801699" y="977184"/>
                  <a:pt x="786456" y="967023"/>
                </a:cubicBezTo>
                <a:lnTo>
                  <a:pt x="751502" y="943722"/>
                </a:lnTo>
                <a:cubicBezTo>
                  <a:pt x="745676" y="939838"/>
                  <a:pt x="739492" y="936445"/>
                  <a:pt x="734025" y="932071"/>
                </a:cubicBezTo>
                <a:cubicBezTo>
                  <a:pt x="724316" y="924304"/>
                  <a:pt x="714034" y="917203"/>
                  <a:pt x="704897" y="908769"/>
                </a:cubicBezTo>
                <a:cubicBezTo>
                  <a:pt x="688754" y="893868"/>
                  <a:pt x="676573" y="874351"/>
                  <a:pt x="658293" y="862165"/>
                </a:cubicBezTo>
                <a:cubicBezTo>
                  <a:pt x="627107" y="841375"/>
                  <a:pt x="645765" y="855463"/>
                  <a:pt x="605862" y="815562"/>
                </a:cubicBezTo>
                <a:cubicBezTo>
                  <a:pt x="600036" y="809736"/>
                  <a:pt x="595240" y="802655"/>
                  <a:pt x="588385" y="798085"/>
                </a:cubicBezTo>
                <a:cubicBezTo>
                  <a:pt x="582560" y="794202"/>
                  <a:pt x="576178" y="791045"/>
                  <a:pt x="570909" y="786435"/>
                </a:cubicBezTo>
                <a:cubicBezTo>
                  <a:pt x="515066" y="737573"/>
                  <a:pt x="560496" y="776270"/>
                  <a:pt x="530129" y="739831"/>
                </a:cubicBezTo>
                <a:cubicBezTo>
                  <a:pt x="524855" y="733502"/>
                  <a:pt x="517927" y="728684"/>
                  <a:pt x="512653" y="722355"/>
                </a:cubicBezTo>
                <a:cubicBezTo>
                  <a:pt x="508171" y="716976"/>
                  <a:pt x="506468" y="709252"/>
                  <a:pt x="501001" y="704878"/>
                </a:cubicBezTo>
                <a:cubicBezTo>
                  <a:pt x="496206" y="701042"/>
                  <a:pt x="489566" y="700151"/>
                  <a:pt x="483525" y="699053"/>
                </a:cubicBezTo>
                <a:cubicBezTo>
                  <a:pt x="468122" y="696253"/>
                  <a:pt x="452455" y="695170"/>
                  <a:pt x="436920" y="693228"/>
                </a:cubicBezTo>
                <a:cubicBezTo>
                  <a:pt x="427783" y="688660"/>
                  <a:pt x="404374" y="678159"/>
                  <a:pt x="396141" y="669926"/>
                </a:cubicBezTo>
                <a:cubicBezTo>
                  <a:pt x="391190" y="664975"/>
                  <a:pt x="388972" y="657828"/>
                  <a:pt x="384490" y="652449"/>
                </a:cubicBezTo>
                <a:cubicBezTo>
                  <a:pt x="379216" y="646120"/>
                  <a:pt x="372839" y="640798"/>
                  <a:pt x="367013" y="634973"/>
                </a:cubicBezTo>
                <a:cubicBezTo>
                  <a:pt x="365071" y="629148"/>
                  <a:pt x="361187" y="623638"/>
                  <a:pt x="361187" y="617497"/>
                </a:cubicBezTo>
                <a:cubicBezTo>
                  <a:pt x="361187" y="597982"/>
                  <a:pt x="361274" y="577894"/>
                  <a:pt x="367013" y="559242"/>
                </a:cubicBezTo>
                <a:cubicBezTo>
                  <a:pt x="369436" y="551368"/>
                  <a:pt x="378114" y="546983"/>
                  <a:pt x="384490" y="541766"/>
                </a:cubicBezTo>
                <a:cubicBezTo>
                  <a:pt x="399519" y="529470"/>
                  <a:pt x="414937" y="517584"/>
                  <a:pt x="431094" y="506813"/>
                </a:cubicBezTo>
                <a:cubicBezTo>
                  <a:pt x="442745" y="499046"/>
                  <a:pt x="452317" y="486258"/>
                  <a:pt x="466048" y="483512"/>
                </a:cubicBezTo>
                <a:cubicBezTo>
                  <a:pt x="484807" y="479760"/>
                  <a:pt x="527732" y="471654"/>
                  <a:pt x="541781" y="466035"/>
                </a:cubicBezTo>
                <a:cubicBezTo>
                  <a:pt x="600188" y="442673"/>
                  <a:pt x="544039" y="463610"/>
                  <a:pt x="594211" y="448559"/>
                </a:cubicBezTo>
                <a:cubicBezTo>
                  <a:pt x="605975" y="445030"/>
                  <a:pt x="617122" y="439316"/>
                  <a:pt x="629165" y="436908"/>
                </a:cubicBezTo>
                <a:lnTo>
                  <a:pt x="646641" y="42525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5411" name="Group 130"/>
          <p:cNvGrpSpPr>
            <a:grpSpLocks/>
          </p:cNvGrpSpPr>
          <p:nvPr/>
        </p:nvGrpSpPr>
        <p:grpSpPr bwMode="auto">
          <a:xfrm>
            <a:off x="4114800" y="4267200"/>
            <a:ext cx="1371600" cy="914400"/>
            <a:chOff x="1676400" y="4648200"/>
            <a:chExt cx="1371600" cy="914400"/>
          </a:xfrm>
        </p:grpSpPr>
        <p:sp>
          <p:nvSpPr>
            <p:cNvPr id="186" name="Oval 185"/>
            <p:cNvSpPr>
              <a:spLocks noChangeArrowheads="1"/>
            </p:cNvSpPr>
            <p:nvPr/>
          </p:nvSpPr>
          <p:spPr bwMode="auto">
            <a:xfrm>
              <a:off x="2286000" y="5105400"/>
              <a:ext cx="3048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87" name="Straight Connector 186"/>
            <p:cNvCxnSpPr>
              <a:cxnSpLocks noChangeShapeType="1"/>
            </p:cNvCxnSpPr>
            <p:nvPr/>
          </p:nvCxnSpPr>
          <p:spPr bwMode="auto">
            <a:xfrm>
              <a:off x="2362200" y="5029200"/>
              <a:ext cx="0" cy="76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21" name="Group 187"/>
            <p:cNvGrpSpPr>
              <a:grpSpLocks/>
            </p:cNvGrpSpPr>
            <p:nvPr/>
          </p:nvGrpSpPr>
          <p:grpSpPr bwMode="auto">
            <a:xfrm rot="10800000">
              <a:off x="2438400" y="5181600"/>
              <a:ext cx="135384" cy="170350"/>
              <a:chOff x="6858000" y="3868250"/>
              <a:chExt cx="135384" cy="170350"/>
            </a:xfrm>
          </p:grpSpPr>
          <p:cxnSp>
            <p:nvCxnSpPr>
              <p:cNvPr id="189" name="Straight Connector 188"/>
              <p:cNvCxnSpPr>
                <a:cxnSpLocks noChangeShapeType="1"/>
              </p:cNvCxnSpPr>
              <p:nvPr/>
            </p:nvCxnSpPr>
            <p:spPr bwMode="auto">
              <a:xfrm flipV="1">
                <a:off x="6934646" y="3960812"/>
                <a:ext cx="0" cy="76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0" name="Straight Connector 189"/>
              <p:cNvCxnSpPr>
                <a:cxnSpLocks noChangeShapeType="1"/>
              </p:cNvCxnSpPr>
              <p:nvPr/>
            </p:nvCxnSpPr>
            <p:spPr bwMode="auto">
              <a:xfrm flipV="1">
                <a:off x="6969571" y="3960812"/>
                <a:ext cx="0" cy="762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6875909" y="3884612"/>
                <a:ext cx="92075" cy="87313"/>
              </a:xfrm>
              <a:custGeom>
                <a:avLst/>
                <a:gdLst>
                  <a:gd name="T0" fmla="*/ 0 w 93209"/>
                  <a:gd name="T1" fmla="*/ 0 h 87381"/>
                  <a:gd name="T2" fmla="*/ 23019 w 93209"/>
                  <a:gd name="T3" fmla="*/ 29104 h 87381"/>
                  <a:gd name="T4" fmla="*/ 57547 w 93209"/>
                  <a:gd name="T5" fmla="*/ 75671 h 87381"/>
                  <a:gd name="T6" fmla="*/ 74811 w 93209"/>
                  <a:gd name="T7" fmla="*/ 87313 h 87381"/>
                  <a:gd name="T8" fmla="*/ 80566 w 93209"/>
                  <a:gd name="T9" fmla="*/ 64030 h 87381"/>
                  <a:gd name="T10" fmla="*/ 86321 w 93209"/>
                  <a:gd name="T11" fmla="*/ 23283 h 87381"/>
                  <a:gd name="T12" fmla="*/ 92075 w 93209"/>
                  <a:gd name="T13" fmla="*/ 5820 h 87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209" h="87381">
                    <a:moveTo>
                      <a:pt x="0" y="0"/>
                    </a:moveTo>
                    <a:cubicBezTo>
                      <a:pt x="7767" y="9709"/>
                      <a:pt x="15989" y="19071"/>
                      <a:pt x="23302" y="29127"/>
                    </a:cubicBezTo>
                    <a:cubicBezTo>
                      <a:pt x="36278" y="46968"/>
                      <a:pt x="41947" y="62684"/>
                      <a:pt x="58256" y="75730"/>
                    </a:cubicBezTo>
                    <a:cubicBezTo>
                      <a:pt x="63723" y="80103"/>
                      <a:pt x="69907" y="83497"/>
                      <a:pt x="75732" y="87381"/>
                    </a:cubicBezTo>
                    <a:cubicBezTo>
                      <a:pt x="77674" y="79614"/>
                      <a:pt x="80126" y="71957"/>
                      <a:pt x="81558" y="64080"/>
                    </a:cubicBezTo>
                    <a:cubicBezTo>
                      <a:pt x="84015" y="50570"/>
                      <a:pt x="84691" y="36765"/>
                      <a:pt x="87384" y="23301"/>
                    </a:cubicBezTo>
                    <a:cubicBezTo>
                      <a:pt x="88588" y="17280"/>
                      <a:pt x="93209" y="5825"/>
                      <a:pt x="93209" y="5825"/>
                    </a:cubicBezTo>
                  </a:path>
                </a:pathLst>
              </a:cu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92" name="Straight Connector 191"/>
              <p:cNvCxnSpPr>
                <a:cxnSpLocks noChangeShapeType="1"/>
              </p:cNvCxnSpPr>
              <p:nvPr/>
            </p:nvCxnSpPr>
            <p:spPr bwMode="auto">
              <a:xfrm flipV="1">
                <a:off x="6993384" y="3897312"/>
                <a:ext cx="0" cy="746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3" name="Straight Connector 192"/>
              <p:cNvCxnSpPr>
                <a:cxnSpLocks noChangeShapeType="1"/>
              </p:cNvCxnSpPr>
              <p:nvPr/>
            </p:nvCxnSpPr>
            <p:spPr bwMode="auto">
              <a:xfrm flipH="1" flipV="1">
                <a:off x="6875909" y="3884612"/>
                <a:ext cx="52387" cy="6985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676400" y="4648200"/>
              <a:ext cx="1371600" cy="91440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209800" y="4953000"/>
              <a:ext cx="533400" cy="533400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Lightning Bolt 125"/>
            <p:cNvSpPr>
              <a:spLocks noChangeArrowheads="1"/>
            </p:cNvSpPr>
            <p:nvPr/>
          </p:nvSpPr>
          <p:spPr bwMode="auto">
            <a:xfrm>
              <a:off x="2514600" y="4876800"/>
              <a:ext cx="76200" cy="228600"/>
            </a:xfrm>
            <a:prstGeom prst="lightningBol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30" name="Straight Connector 129"/>
          <p:cNvCxnSpPr>
            <a:cxnSpLocks noChangeShapeType="1"/>
          </p:cNvCxnSpPr>
          <p:nvPr/>
        </p:nvCxnSpPr>
        <p:spPr bwMode="auto">
          <a:xfrm>
            <a:off x="6248400" y="5638800"/>
            <a:ext cx="0" cy="76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Straight Connector 206"/>
          <p:cNvCxnSpPr>
            <a:cxnSpLocks noChangeShapeType="1"/>
          </p:cNvCxnSpPr>
          <p:nvPr/>
        </p:nvCxnSpPr>
        <p:spPr bwMode="auto">
          <a:xfrm>
            <a:off x="6337300" y="5984875"/>
            <a:ext cx="0" cy="76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29"/>
          <p:cNvSpPr txBox="1">
            <a:spLocks noChangeArrowheads="1"/>
          </p:cNvSpPr>
          <p:nvPr/>
        </p:nvSpPr>
        <p:spPr bwMode="auto">
          <a:xfrm>
            <a:off x="3962400" y="53340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Phagocytosis</a:t>
            </a:r>
          </a:p>
        </p:txBody>
      </p: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>
            <a:off x="7010400" y="3505200"/>
            <a:ext cx="304800" cy="685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Straight Arrow Connector 212"/>
          <p:cNvCxnSpPr>
            <a:cxnSpLocks noChangeShapeType="1"/>
          </p:cNvCxnSpPr>
          <p:nvPr/>
        </p:nvCxnSpPr>
        <p:spPr bwMode="auto">
          <a:xfrm flipH="1">
            <a:off x="7467600" y="5105400"/>
            <a:ext cx="3048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Straight Arrow Connector 214"/>
          <p:cNvCxnSpPr>
            <a:cxnSpLocks noChangeShapeType="1"/>
          </p:cNvCxnSpPr>
          <p:nvPr/>
        </p:nvCxnSpPr>
        <p:spPr bwMode="auto">
          <a:xfrm flipH="1" flipV="1">
            <a:off x="5486400" y="4953000"/>
            <a:ext cx="457200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2895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/>
          <p:cNvSpPr/>
          <p:nvPr/>
        </p:nvSpPr>
        <p:spPr>
          <a:xfrm>
            <a:off x="-11947" y="6324600"/>
            <a:ext cx="1535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PHAGOCYTE FUNCTION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1447801"/>
          <a:ext cx="8382000" cy="5218113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FUNCTION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RECEPTORS/LIGANDS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MECHANISMS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ROLLING/ADHERENCE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Sialyl LeX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L-selectins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B2 integrins (CD11b/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CD18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Plasma membrane associated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Granules containing stores of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Actin cytoskeleton and accessory proteins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CHEMOTAXIS</a:t>
                      </a: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N-formyl oligopeptides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Lipids (LTB4, PAF)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GMCSF, GCSF, IL8, TNF…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Plasma membrane associated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Actin cytoskeleton and accessory proteins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Granules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Glycolysis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7" y="6324600"/>
            <a:ext cx="168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PHAGOCYTE FUNCTION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1447801"/>
          <a:ext cx="8382000" cy="52165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94000"/>
                <a:gridCol w="2794000"/>
                <a:gridCol w="2794000"/>
              </a:tblGrid>
              <a:tr h="3707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FUNCTION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RECEPTORS/LIGANDS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MECHANISMS</a:t>
                      </a:r>
                      <a:endParaRPr lang="en-US" sz="1800" dirty="0"/>
                    </a:p>
                  </a:txBody>
                  <a:tcPr marT="45706" marB="45706"/>
                </a:tc>
              </a:tr>
              <a:tr h="2285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INGESTION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FC</a:t>
                      </a: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 smtClean="0"/>
                        <a:t>RI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FC</a:t>
                      </a: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 smtClean="0"/>
                        <a:t>RII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FC</a:t>
                      </a: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err="1" smtClean="0"/>
                        <a:t>RIII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-bind antibody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baseline="0" dirty="0" smtClean="0"/>
                        <a:t>CD11b/</a:t>
                      </a:r>
                      <a:r>
                        <a:rPr lang="en-US" sz="1800" b="1" baseline="0" dirty="0" smtClean="0">
                          <a:solidFill>
                            <a:srgbClr val="800000"/>
                          </a:solidFill>
                        </a:rPr>
                        <a:t>CD18</a:t>
                      </a:r>
                    </a:p>
                    <a:p>
                      <a:r>
                        <a:rPr lang="en-US" sz="1800" baseline="0" dirty="0" smtClean="0"/>
                        <a:t>-bind iC3b (cleaved C3b)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C receptor 1 (CR-1)</a:t>
                      </a:r>
                    </a:p>
                    <a:p>
                      <a:r>
                        <a:rPr lang="en-US" sz="1800" baseline="0" dirty="0" smtClean="0"/>
                        <a:t>-binds C3b/C4b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Plasma</a:t>
                      </a:r>
                      <a:r>
                        <a:rPr lang="en-US" sz="1600" baseline="0" dirty="0" smtClean="0"/>
                        <a:t> membrane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Actin cytoskeleton and accessory proteins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Glycolysis</a:t>
                      </a:r>
                    </a:p>
                  </a:txBody>
                  <a:tcPr marT="45706" marB="45706"/>
                </a:tc>
              </a:tr>
              <a:tr h="25598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DEGRANULATION/</a:t>
                      </a:r>
                    </a:p>
                    <a:p>
                      <a:r>
                        <a:rPr lang="en-US" sz="1800" dirty="0" smtClean="0"/>
                        <a:t>KILLING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Downstream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baseline="0" dirty="0" err="1" smtClean="0"/>
                        <a:t>chemotaxis</a:t>
                      </a:r>
                      <a:r>
                        <a:rPr lang="en-US" sz="1800" baseline="0" dirty="0" smtClean="0"/>
                        <a:t> and ingestion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Plasma membrane associated receptors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Actin cytoskeleton and accessory proteins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Azurophilic</a:t>
                      </a:r>
                      <a:r>
                        <a:rPr lang="en-US" sz="1400" baseline="0" dirty="0" smtClean="0"/>
                        <a:t> and specific granules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err="1" smtClean="0"/>
                        <a:t>Phagolysosome</a:t>
                      </a:r>
                      <a:r>
                        <a:rPr lang="en-US" sz="1400" baseline="0" dirty="0" smtClean="0"/>
                        <a:t> formation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Glycolysis</a:t>
                      </a:r>
                      <a:endParaRPr lang="en-US" sz="1400" dirty="0"/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7" y="6324600"/>
            <a:ext cx="16121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SELECTINS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Cell adhesion proteins that bind carbohydrates</a:t>
            </a:r>
          </a:p>
          <a:p>
            <a:pPr marL="457200" lvl="1" indent="0" eaLnBrk="1" hangingPunct="1">
              <a:buNone/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-</a:t>
            </a:r>
            <a:r>
              <a:rPr lang="en-US" dirty="0" err="1" smtClean="0">
                <a:ea typeface="ＭＳ Ｐゴシック" charset="0"/>
              </a:rPr>
              <a:t>sialyated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</a:rPr>
              <a:t>fucosylated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u="sng" dirty="0" smtClean="0">
                <a:ea typeface="ＭＳ Ｐゴシック" charset="0"/>
              </a:rPr>
              <a:t>carbohydrates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67000" y="2743200"/>
          <a:ext cx="6400800" cy="22669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4381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L-</a:t>
                      </a:r>
                      <a:r>
                        <a:rPr lang="en-US" sz="1800" dirty="0" err="1" smtClean="0"/>
                        <a:t>selectin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E-</a:t>
                      </a:r>
                      <a:r>
                        <a:rPr lang="en-US" sz="1800" dirty="0" err="1" smtClean="0"/>
                        <a:t>selectin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P-</a:t>
                      </a:r>
                      <a:r>
                        <a:rPr lang="en-US" sz="1800" dirty="0" err="1" smtClean="0"/>
                        <a:t>selectin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PMN,</a:t>
                      </a:r>
                    </a:p>
                    <a:p>
                      <a:r>
                        <a:rPr lang="en-US" sz="1800" dirty="0" smtClean="0"/>
                        <a:t>monocytes,</a:t>
                      </a:r>
                    </a:p>
                    <a:p>
                      <a:r>
                        <a:rPr lang="en-US" sz="1800" u="sng" dirty="0" smtClean="0"/>
                        <a:t>l</a:t>
                      </a:r>
                      <a:r>
                        <a:rPr lang="en-US" sz="1800" dirty="0" smtClean="0"/>
                        <a:t>ymphocytes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activated </a:t>
                      </a:r>
                    </a:p>
                    <a:p>
                      <a:r>
                        <a:rPr lang="en-US" sz="1800" u="sng" dirty="0" smtClean="0"/>
                        <a:t>e</a:t>
                      </a:r>
                      <a:r>
                        <a:rPr lang="en-US" sz="1800" dirty="0" smtClean="0"/>
                        <a:t>ndothelium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activated endothelium, </a:t>
                      </a:r>
                      <a:r>
                        <a:rPr lang="en-US" sz="1800" u="sng" dirty="0" smtClean="0"/>
                        <a:t>p</a:t>
                      </a:r>
                      <a:r>
                        <a:rPr lang="en-US" sz="1800" dirty="0" smtClean="0"/>
                        <a:t>latelets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lymphocyte homing,</a:t>
                      </a:r>
                    </a:p>
                    <a:p>
                      <a:r>
                        <a:rPr lang="en-US" sz="1800" dirty="0" smtClean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Inflammation,</a:t>
                      </a:r>
                    </a:p>
                    <a:p>
                      <a:r>
                        <a:rPr lang="en-US" sz="1800" dirty="0" smtClean="0"/>
                        <a:t>platelet</a:t>
                      </a:r>
                      <a:r>
                        <a:rPr lang="en-US" sz="1800" baseline="0" dirty="0" smtClean="0"/>
                        <a:t> function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en-US" altLang="en-US" sz="2400"/>
              <a:t>Transmembrane receptors that facilitate cell-cell and cell-extracellular matrix interactions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Symbol" panose="05050102010706020507" pitchFamily="18" charset="2"/>
              </a:rPr>
              <a:t>b</a:t>
            </a:r>
            <a:r>
              <a:rPr lang="en-US" altLang="en-US" b="1" smtClean="0"/>
              <a:t>2 integrins (CD18 + CD11x)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403476"/>
          <a:ext cx="7924800" cy="36925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4382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LFA-1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Mac-1 (C3)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P150,95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ymbol" charset="2"/>
                          <a:cs typeface="Symbol" charset="2"/>
                        </a:rPr>
                        <a:t>ab</a:t>
                      </a:r>
                      <a:r>
                        <a:rPr lang="en-US" sz="1800" b="1" baseline="-25000" dirty="0" smtClean="0">
                          <a:latin typeface="Symbol" charset="2"/>
                          <a:cs typeface="Symbol" charset="2"/>
                        </a:rPr>
                        <a:t>2</a:t>
                      </a:r>
                      <a:endParaRPr lang="en-US" sz="1800" baseline="-25000" dirty="0"/>
                    </a:p>
                  </a:txBody>
                  <a:tcPr marT="45728" marB="45728"/>
                </a:tc>
              </a:tr>
              <a:tr h="14632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leukocytes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PMN,</a:t>
                      </a:r>
                      <a:r>
                        <a:rPr lang="en-US" sz="1800" b="0" baseline="0" dirty="0" smtClean="0"/>
                        <a:t> monocytes, macrophages,</a:t>
                      </a:r>
                    </a:p>
                    <a:p>
                      <a:r>
                        <a:rPr lang="en-US" sz="1800" b="0" baseline="0" dirty="0" smtClean="0"/>
                        <a:t>LGL</a:t>
                      </a:r>
                      <a:endParaRPr lang="en-US" sz="1800" b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PMN, monocytes,</a:t>
                      </a:r>
                      <a:r>
                        <a:rPr lang="en-US" sz="1800" baseline="0" dirty="0" smtClean="0"/>
                        <a:t> macrophages, some lymphocytes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PMN, monocytes, macrophages, T cells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4382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dirty="0" smtClean="0"/>
                        <a:t> subunit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dirty="0" smtClean="0"/>
                        <a:t>2 (CD11a)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 smtClean="0"/>
                        <a:t>m</a:t>
                      </a:r>
                      <a:r>
                        <a:rPr lang="en-US" sz="1800" dirty="0" smtClean="0"/>
                        <a:t> (CD11b)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 smtClean="0"/>
                        <a:t>x</a:t>
                      </a:r>
                      <a:r>
                        <a:rPr lang="en-US" sz="1800" dirty="0" smtClean="0"/>
                        <a:t> (CD11c)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800" baseline="-25000" dirty="0" smtClean="0"/>
                        <a:t>d</a:t>
                      </a:r>
                      <a:r>
                        <a:rPr lang="en-US" sz="1800" dirty="0" smtClean="0"/>
                        <a:t> (CD11d)</a:t>
                      </a:r>
                    </a:p>
                  </a:txBody>
                  <a:tcPr marT="45728" marB="45728"/>
                </a:tc>
              </a:tr>
              <a:tr h="4382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 smtClean="0"/>
                        <a:t> subunit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 smtClean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 smtClean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 smtClean="0"/>
                        <a:t>2 (CD18)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800" dirty="0" smtClean="0"/>
                        <a:t>2 (CD18)</a:t>
                      </a:r>
                    </a:p>
                  </a:txBody>
                  <a:tcPr marT="45728" marB="45728"/>
                </a:tc>
              </a:tr>
              <a:tr h="914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Ligands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ICAM</a:t>
                      </a:r>
                      <a:r>
                        <a:rPr lang="en-US" sz="1800" baseline="0" dirty="0" smtClean="0"/>
                        <a:t> 1-3</a:t>
                      </a:r>
                      <a:endParaRPr lang="en-US" sz="1800" dirty="0" smtClean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ICAM-1</a:t>
                      </a:r>
                    </a:p>
                    <a:p>
                      <a:r>
                        <a:rPr lang="en-US" sz="1800" dirty="0" smtClean="0"/>
                        <a:t>iC3b, fibrinogen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iC3b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ICAM-3</a:t>
                      </a:r>
                      <a:endParaRPr lang="en-US" sz="18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3733800" y="4724400"/>
            <a:ext cx="2209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Granulocyte Differentiation</a:t>
            </a:r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1981200" y="1981200"/>
            <a:ext cx="1143000" cy="1600200"/>
            <a:chOff x="457200" y="1981200"/>
            <a:chExt cx="1143000" cy="1600200"/>
          </a:xfrm>
        </p:grpSpPr>
        <p:sp>
          <p:nvSpPr>
            <p:cNvPr id="2" name="Oval 1"/>
            <p:cNvSpPr>
              <a:spLocks noChangeArrowheads="1"/>
            </p:cNvSpPr>
            <p:nvPr/>
          </p:nvSpPr>
          <p:spPr bwMode="auto">
            <a:xfrm>
              <a:off x="457200" y="1981200"/>
              <a:ext cx="1143000" cy="1600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533400" y="2057400"/>
              <a:ext cx="914400" cy="1447800"/>
            </a:xfrm>
            <a:prstGeom prst="ellipse">
              <a:avLst/>
            </a:prstGeom>
            <a:solidFill>
              <a:srgbClr val="A6A6A6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429000" y="2171700"/>
            <a:ext cx="1143000" cy="1219200"/>
          </a:xfrm>
          <a:prstGeom prst="ellipse">
            <a:avLst/>
          </a:prstGeom>
          <a:pattFill prst="pct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171700"/>
            <a:ext cx="1143000" cy="1219200"/>
            <a:chOff x="3352800" y="2057400"/>
            <a:chExt cx="1143000" cy="1219200"/>
          </a:xfrm>
          <a:pattFill prst="pct5">
            <a:fgClr>
              <a:schemeClr val="tx1"/>
            </a:fgClr>
            <a:bgClr>
              <a:prstClr val="white"/>
            </a:bgClr>
          </a:pattFill>
        </p:grpSpPr>
        <p:sp>
          <p:nvSpPr>
            <p:cNvPr id="21" name="Oval 20"/>
            <p:cNvSpPr/>
            <p:nvPr/>
          </p:nvSpPr>
          <p:spPr>
            <a:xfrm>
              <a:off x="3352800" y="2057400"/>
              <a:ext cx="1143000" cy="1219200"/>
            </a:xfrm>
            <a:prstGeom prst="ellipse">
              <a:avLst/>
            </a:prstGeom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2133600"/>
              <a:ext cx="838200" cy="7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171700"/>
            <a:ext cx="1143000" cy="1219200"/>
            <a:chOff x="47244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3" name="Oval 22"/>
            <p:cNvSpPr/>
            <p:nvPr/>
          </p:nvSpPr>
          <p:spPr>
            <a:xfrm>
              <a:off x="47244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24400" y="2286000"/>
              <a:ext cx="1143000" cy="685800"/>
            </a:xfrm>
            <a:custGeom>
              <a:avLst/>
              <a:gdLst>
                <a:gd name="connsiteX0" fmla="*/ 352139 w 957831"/>
                <a:gd name="connsiteY0" fmla="*/ 566616 h 566616"/>
                <a:gd name="connsiteX1" fmla="*/ 352139 w 957831"/>
                <a:gd name="connsiteY1" fmla="*/ 566616 h 566616"/>
                <a:gd name="connsiteX2" fmla="*/ 264216 w 957831"/>
                <a:gd name="connsiteY2" fmla="*/ 537308 h 566616"/>
                <a:gd name="connsiteX3" fmla="*/ 107908 w 957831"/>
                <a:gd name="connsiteY3" fmla="*/ 517770 h 566616"/>
                <a:gd name="connsiteX4" fmla="*/ 49293 w 957831"/>
                <a:gd name="connsiteY4" fmla="*/ 439616 h 566616"/>
                <a:gd name="connsiteX5" fmla="*/ 19985 w 957831"/>
                <a:gd name="connsiteY5" fmla="*/ 381000 h 566616"/>
                <a:gd name="connsiteX6" fmla="*/ 10216 w 957831"/>
                <a:gd name="connsiteY6" fmla="*/ 214924 h 566616"/>
                <a:gd name="connsiteX7" fmla="*/ 39524 w 957831"/>
                <a:gd name="connsiteY7" fmla="*/ 146539 h 566616"/>
                <a:gd name="connsiteX8" fmla="*/ 49293 w 957831"/>
                <a:gd name="connsiteY8" fmla="*/ 117231 h 566616"/>
                <a:gd name="connsiteX9" fmla="*/ 117677 w 957831"/>
                <a:gd name="connsiteY9" fmla="*/ 48847 h 566616"/>
                <a:gd name="connsiteX10" fmla="*/ 137216 w 957831"/>
                <a:gd name="connsiteY10" fmla="*/ 29308 h 566616"/>
                <a:gd name="connsiteX11" fmla="*/ 205601 w 957831"/>
                <a:gd name="connsiteY11" fmla="*/ 9770 h 566616"/>
                <a:gd name="connsiteX12" fmla="*/ 234908 w 957831"/>
                <a:gd name="connsiteY12" fmla="*/ 0 h 566616"/>
                <a:gd name="connsiteX13" fmla="*/ 332601 w 957831"/>
                <a:gd name="connsiteY13" fmla="*/ 39077 h 566616"/>
                <a:gd name="connsiteX14" fmla="*/ 371677 w 957831"/>
                <a:gd name="connsiteY14" fmla="*/ 87924 h 566616"/>
                <a:gd name="connsiteX15" fmla="*/ 391216 w 957831"/>
                <a:gd name="connsiteY15" fmla="*/ 107462 h 566616"/>
                <a:gd name="connsiteX16" fmla="*/ 449831 w 957831"/>
                <a:gd name="connsiteY16" fmla="*/ 127000 h 566616"/>
                <a:gd name="connsiteX17" fmla="*/ 479139 w 957831"/>
                <a:gd name="connsiteY17" fmla="*/ 136770 h 566616"/>
                <a:gd name="connsiteX18" fmla="*/ 547524 w 957831"/>
                <a:gd name="connsiteY18" fmla="*/ 127000 h 566616"/>
                <a:gd name="connsiteX19" fmla="*/ 586601 w 957831"/>
                <a:gd name="connsiteY19" fmla="*/ 117231 h 566616"/>
                <a:gd name="connsiteX20" fmla="*/ 684293 w 957831"/>
                <a:gd name="connsiteY20" fmla="*/ 78154 h 566616"/>
                <a:gd name="connsiteX21" fmla="*/ 713601 w 957831"/>
                <a:gd name="connsiteY21" fmla="*/ 58616 h 566616"/>
                <a:gd name="connsiteX22" fmla="*/ 733139 w 957831"/>
                <a:gd name="connsiteY22" fmla="*/ 39077 h 566616"/>
                <a:gd name="connsiteX23" fmla="*/ 781985 w 957831"/>
                <a:gd name="connsiteY23" fmla="*/ 48847 h 566616"/>
                <a:gd name="connsiteX24" fmla="*/ 801524 w 957831"/>
                <a:gd name="connsiteY24" fmla="*/ 68385 h 566616"/>
                <a:gd name="connsiteX25" fmla="*/ 830831 w 957831"/>
                <a:gd name="connsiteY25" fmla="*/ 87924 h 566616"/>
                <a:gd name="connsiteX26" fmla="*/ 879677 w 957831"/>
                <a:gd name="connsiteY26" fmla="*/ 136770 h 566616"/>
                <a:gd name="connsiteX27" fmla="*/ 899216 w 957831"/>
                <a:gd name="connsiteY27" fmla="*/ 156308 h 566616"/>
                <a:gd name="connsiteX28" fmla="*/ 918754 w 957831"/>
                <a:gd name="connsiteY28" fmla="*/ 175847 h 566616"/>
                <a:gd name="connsiteX29" fmla="*/ 957831 w 957831"/>
                <a:gd name="connsiteY29" fmla="*/ 234462 h 566616"/>
                <a:gd name="connsiteX30" fmla="*/ 908985 w 957831"/>
                <a:gd name="connsiteY30" fmla="*/ 400539 h 566616"/>
                <a:gd name="connsiteX31" fmla="*/ 830831 w 957831"/>
                <a:gd name="connsiteY31" fmla="*/ 449385 h 566616"/>
                <a:gd name="connsiteX32" fmla="*/ 801524 w 957831"/>
                <a:gd name="connsiteY32" fmla="*/ 459154 h 566616"/>
                <a:gd name="connsiteX33" fmla="*/ 713601 w 957831"/>
                <a:gd name="connsiteY33" fmla="*/ 498231 h 566616"/>
                <a:gd name="connsiteX34" fmla="*/ 557293 w 957831"/>
                <a:gd name="connsiteY34" fmla="*/ 527539 h 566616"/>
                <a:gd name="connsiteX35" fmla="*/ 508447 w 957831"/>
                <a:gd name="connsiteY35" fmla="*/ 537308 h 566616"/>
                <a:gd name="connsiteX36" fmla="*/ 430293 w 957831"/>
                <a:gd name="connsiteY36" fmla="*/ 547077 h 566616"/>
                <a:gd name="connsiteX37" fmla="*/ 352139 w 957831"/>
                <a:gd name="connsiteY37" fmla="*/ 566616 h 56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7831" h="566616">
                  <a:moveTo>
                    <a:pt x="352139" y="566616"/>
                  </a:moveTo>
                  <a:lnTo>
                    <a:pt x="352139" y="566616"/>
                  </a:lnTo>
                  <a:cubicBezTo>
                    <a:pt x="322831" y="556847"/>
                    <a:pt x="294509" y="543367"/>
                    <a:pt x="264216" y="537308"/>
                  </a:cubicBezTo>
                  <a:cubicBezTo>
                    <a:pt x="212728" y="527010"/>
                    <a:pt x="107908" y="517770"/>
                    <a:pt x="107908" y="517770"/>
                  </a:cubicBezTo>
                  <a:cubicBezTo>
                    <a:pt x="84765" y="494626"/>
                    <a:pt x="60338" y="472752"/>
                    <a:pt x="49293" y="439616"/>
                  </a:cubicBezTo>
                  <a:cubicBezTo>
                    <a:pt x="35811" y="399169"/>
                    <a:pt x="45236" y="418876"/>
                    <a:pt x="19985" y="381000"/>
                  </a:cubicBezTo>
                  <a:cubicBezTo>
                    <a:pt x="-4596" y="282673"/>
                    <a:pt x="-4834" y="320274"/>
                    <a:pt x="10216" y="214924"/>
                  </a:cubicBezTo>
                  <a:cubicBezTo>
                    <a:pt x="17933" y="160903"/>
                    <a:pt x="10384" y="175678"/>
                    <a:pt x="39524" y="146539"/>
                  </a:cubicBezTo>
                  <a:cubicBezTo>
                    <a:pt x="42780" y="136770"/>
                    <a:pt x="42860" y="125272"/>
                    <a:pt x="49293" y="117231"/>
                  </a:cubicBezTo>
                  <a:cubicBezTo>
                    <a:pt x="69431" y="92058"/>
                    <a:pt x="94882" y="71642"/>
                    <a:pt x="117677" y="48847"/>
                  </a:cubicBezTo>
                  <a:cubicBezTo>
                    <a:pt x="124190" y="42334"/>
                    <a:pt x="128478" y="32221"/>
                    <a:pt x="137216" y="29308"/>
                  </a:cubicBezTo>
                  <a:cubicBezTo>
                    <a:pt x="207513" y="5877"/>
                    <a:pt x="119699" y="34314"/>
                    <a:pt x="205601" y="9770"/>
                  </a:cubicBezTo>
                  <a:cubicBezTo>
                    <a:pt x="215502" y="6941"/>
                    <a:pt x="225139" y="3257"/>
                    <a:pt x="234908" y="0"/>
                  </a:cubicBezTo>
                  <a:cubicBezTo>
                    <a:pt x="288909" y="15429"/>
                    <a:pt x="296282" y="10022"/>
                    <a:pt x="332601" y="39077"/>
                  </a:cubicBezTo>
                  <a:cubicBezTo>
                    <a:pt x="358809" y="60043"/>
                    <a:pt x="349111" y="59716"/>
                    <a:pt x="371677" y="87924"/>
                  </a:cubicBezTo>
                  <a:cubicBezTo>
                    <a:pt x="377431" y="95116"/>
                    <a:pt x="382978" y="103343"/>
                    <a:pt x="391216" y="107462"/>
                  </a:cubicBezTo>
                  <a:cubicBezTo>
                    <a:pt x="409637" y="116672"/>
                    <a:pt x="430293" y="120487"/>
                    <a:pt x="449831" y="127000"/>
                  </a:cubicBezTo>
                  <a:lnTo>
                    <a:pt x="479139" y="136770"/>
                  </a:lnTo>
                  <a:cubicBezTo>
                    <a:pt x="501934" y="133513"/>
                    <a:pt x="524869" y="131119"/>
                    <a:pt x="547524" y="127000"/>
                  </a:cubicBezTo>
                  <a:cubicBezTo>
                    <a:pt x="560734" y="124598"/>
                    <a:pt x="573741" y="121089"/>
                    <a:pt x="586601" y="117231"/>
                  </a:cubicBezTo>
                  <a:cubicBezTo>
                    <a:pt x="628744" y="104588"/>
                    <a:pt x="648213" y="98771"/>
                    <a:pt x="684293" y="78154"/>
                  </a:cubicBezTo>
                  <a:cubicBezTo>
                    <a:pt x="694487" y="72329"/>
                    <a:pt x="704433" y="65951"/>
                    <a:pt x="713601" y="58616"/>
                  </a:cubicBezTo>
                  <a:cubicBezTo>
                    <a:pt x="720793" y="52862"/>
                    <a:pt x="726626" y="45590"/>
                    <a:pt x="733139" y="39077"/>
                  </a:cubicBezTo>
                  <a:cubicBezTo>
                    <a:pt x="749421" y="42334"/>
                    <a:pt x="766723" y="42306"/>
                    <a:pt x="781985" y="48847"/>
                  </a:cubicBezTo>
                  <a:cubicBezTo>
                    <a:pt x="790451" y="52475"/>
                    <a:pt x="794332" y="62631"/>
                    <a:pt x="801524" y="68385"/>
                  </a:cubicBezTo>
                  <a:cubicBezTo>
                    <a:pt x="810692" y="75720"/>
                    <a:pt x="821995" y="80192"/>
                    <a:pt x="830831" y="87924"/>
                  </a:cubicBezTo>
                  <a:cubicBezTo>
                    <a:pt x="848160" y="103087"/>
                    <a:pt x="863395" y="120488"/>
                    <a:pt x="879677" y="136770"/>
                  </a:cubicBezTo>
                  <a:lnTo>
                    <a:pt x="899216" y="156308"/>
                  </a:lnTo>
                  <a:cubicBezTo>
                    <a:pt x="905729" y="162821"/>
                    <a:pt x="913645" y="168183"/>
                    <a:pt x="918754" y="175847"/>
                  </a:cubicBezTo>
                  <a:lnTo>
                    <a:pt x="957831" y="234462"/>
                  </a:lnTo>
                  <a:cubicBezTo>
                    <a:pt x="946351" y="303343"/>
                    <a:pt x="953317" y="349874"/>
                    <a:pt x="908985" y="400539"/>
                  </a:cubicBezTo>
                  <a:cubicBezTo>
                    <a:pt x="892153" y="419775"/>
                    <a:pt x="854154" y="439390"/>
                    <a:pt x="830831" y="449385"/>
                  </a:cubicBezTo>
                  <a:cubicBezTo>
                    <a:pt x="821366" y="453441"/>
                    <a:pt x="810989" y="455098"/>
                    <a:pt x="801524" y="459154"/>
                  </a:cubicBezTo>
                  <a:cubicBezTo>
                    <a:pt x="753949" y="479544"/>
                    <a:pt x="767315" y="481704"/>
                    <a:pt x="713601" y="498231"/>
                  </a:cubicBezTo>
                  <a:cubicBezTo>
                    <a:pt x="628733" y="524344"/>
                    <a:pt x="643755" y="514238"/>
                    <a:pt x="557293" y="527539"/>
                  </a:cubicBezTo>
                  <a:cubicBezTo>
                    <a:pt x="540882" y="530064"/>
                    <a:pt x="524858" y="534783"/>
                    <a:pt x="508447" y="537308"/>
                  </a:cubicBezTo>
                  <a:cubicBezTo>
                    <a:pt x="482498" y="541300"/>
                    <a:pt x="456344" y="543821"/>
                    <a:pt x="430293" y="547077"/>
                  </a:cubicBezTo>
                  <a:cubicBezTo>
                    <a:pt x="394807" y="558907"/>
                    <a:pt x="365165" y="563359"/>
                    <a:pt x="352139" y="566616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72400" y="2171700"/>
            <a:ext cx="1143000" cy="1219200"/>
            <a:chOff x="62484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6" name="Oval 25"/>
            <p:cNvSpPr/>
            <p:nvPr/>
          </p:nvSpPr>
          <p:spPr>
            <a:xfrm>
              <a:off x="62484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324600" y="2362200"/>
              <a:ext cx="990600" cy="683850"/>
            </a:xfrm>
            <a:custGeom>
              <a:avLst/>
              <a:gdLst>
                <a:gd name="connsiteX0" fmla="*/ 225198 w 840659"/>
                <a:gd name="connsiteY0" fmla="*/ 312616 h 683850"/>
                <a:gd name="connsiteX1" fmla="*/ 225198 w 840659"/>
                <a:gd name="connsiteY1" fmla="*/ 312616 h 683850"/>
                <a:gd name="connsiteX2" fmla="*/ 166582 w 840659"/>
                <a:gd name="connsiteY2" fmla="*/ 254000 h 683850"/>
                <a:gd name="connsiteX3" fmla="*/ 156813 w 840659"/>
                <a:gd name="connsiteY3" fmla="*/ 224693 h 683850"/>
                <a:gd name="connsiteX4" fmla="*/ 137275 w 840659"/>
                <a:gd name="connsiteY4" fmla="*/ 195385 h 683850"/>
                <a:gd name="connsiteX5" fmla="*/ 137275 w 840659"/>
                <a:gd name="connsiteY5" fmla="*/ 29308 h 683850"/>
                <a:gd name="connsiteX6" fmla="*/ 117736 w 840659"/>
                <a:gd name="connsiteY6" fmla="*/ 9770 h 683850"/>
                <a:gd name="connsiteX7" fmla="*/ 88428 w 840659"/>
                <a:gd name="connsiteY7" fmla="*/ 0 h 683850"/>
                <a:gd name="connsiteX8" fmla="*/ 20044 w 840659"/>
                <a:gd name="connsiteY8" fmla="*/ 9770 h 683850"/>
                <a:gd name="connsiteX9" fmla="*/ 505 w 840659"/>
                <a:gd name="connsiteY9" fmla="*/ 39077 h 683850"/>
                <a:gd name="connsiteX10" fmla="*/ 10275 w 840659"/>
                <a:gd name="connsiteY10" fmla="*/ 224693 h 683850"/>
                <a:gd name="connsiteX11" fmla="*/ 20044 w 840659"/>
                <a:gd name="connsiteY11" fmla="*/ 459154 h 683850"/>
                <a:gd name="connsiteX12" fmla="*/ 29813 w 840659"/>
                <a:gd name="connsiteY12" fmla="*/ 498231 h 683850"/>
                <a:gd name="connsiteX13" fmla="*/ 107967 w 840659"/>
                <a:gd name="connsiteY13" fmla="*/ 556846 h 683850"/>
                <a:gd name="connsiteX14" fmla="*/ 176351 w 840659"/>
                <a:gd name="connsiteY14" fmla="*/ 595923 h 683850"/>
                <a:gd name="connsiteX15" fmla="*/ 244736 w 840659"/>
                <a:gd name="connsiteY15" fmla="*/ 615462 h 683850"/>
                <a:gd name="connsiteX16" fmla="*/ 313121 w 840659"/>
                <a:gd name="connsiteY16" fmla="*/ 644770 h 683850"/>
                <a:gd name="connsiteX17" fmla="*/ 469428 w 840659"/>
                <a:gd name="connsiteY17" fmla="*/ 674077 h 683850"/>
                <a:gd name="connsiteX18" fmla="*/ 518275 w 840659"/>
                <a:gd name="connsiteY18" fmla="*/ 683846 h 683850"/>
                <a:gd name="connsiteX19" fmla="*/ 703890 w 840659"/>
                <a:gd name="connsiteY19" fmla="*/ 664308 h 683850"/>
                <a:gd name="connsiteX20" fmla="*/ 733198 w 840659"/>
                <a:gd name="connsiteY20" fmla="*/ 644770 h 683850"/>
                <a:gd name="connsiteX21" fmla="*/ 772275 w 840659"/>
                <a:gd name="connsiteY21" fmla="*/ 605693 h 683850"/>
                <a:gd name="connsiteX22" fmla="*/ 811351 w 840659"/>
                <a:gd name="connsiteY22" fmla="*/ 556846 h 683850"/>
                <a:gd name="connsiteX23" fmla="*/ 830890 w 840659"/>
                <a:gd name="connsiteY23" fmla="*/ 498231 h 683850"/>
                <a:gd name="connsiteX24" fmla="*/ 840659 w 840659"/>
                <a:gd name="connsiteY24" fmla="*/ 468923 h 683850"/>
                <a:gd name="connsiteX25" fmla="*/ 821121 w 840659"/>
                <a:gd name="connsiteY25" fmla="*/ 263770 h 683850"/>
                <a:gd name="connsiteX26" fmla="*/ 811351 w 840659"/>
                <a:gd name="connsiteY26" fmla="*/ 234462 h 683850"/>
                <a:gd name="connsiteX27" fmla="*/ 782044 w 840659"/>
                <a:gd name="connsiteY27" fmla="*/ 166077 h 683850"/>
                <a:gd name="connsiteX28" fmla="*/ 733198 w 840659"/>
                <a:gd name="connsiteY28" fmla="*/ 156308 h 683850"/>
                <a:gd name="connsiteX29" fmla="*/ 625736 w 840659"/>
                <a:gd name="connsiteY29" fmla="*/ 175846 h 683850"/>
                <a:gd name="connsiteX30" fmla="*/ 586659 w 840659"/>
                <a:gd name="connsiteY30" fmla="*/ 224693 h 683850"/>
                <a:gd name="connsiteX31" fmla="*/ 537813 w 840659"/>
                <a:gd name="connsiteY31" fmla="*/ 283308 h 683850"/>
                <a:gd name="connsiteX32" fmla="*/ 528044 w 840659"/>
                <a:gd name="connsiteY32" fmla="*/ 332154 h 683850"/>
                <a:gd name="connsiteX33" fmla="*/ 518275 w 840659"/>
                <a:gd name="connsiteY33" fmla="*/ 468923 h 683850"/>
                <a:gd name="connsiteX34" fmla="*/ 459659 w 840659"/>
                <a:gd name="connsiteY34" fmla="*/ 459154 h 683850"/>
                <a:gd name="connsiteX35" fmla="*/ 420582 w 840659"/>
                <a:gd name="connsiteY35" fmla="*/ 410308 h 683850"/>
                <a:gd name="connsiteX36" fmla="*/ 391275 w 840659"/>
                <a:gd name="connsiteY36" fmla="*/ 390770 h 683850"/>
                <a:gd name="connsiteX37" fmla="*/ 342428 w 840659"/>
                <a:gd name="connsiteY37" fmla="*/ 341923 h 683850"/>
                <a:gd name="connsiteX38" fmla="*/ 313121 w 840659"/>
                <a:gd name="connsiteY38" fmla="*/ 322385 h 683850"/>
                <a:gd name="connsiteX39" fmla="*/ 293582 w 840659"/>
                <a:gd name="connsiteY39" fmla="*/ 302846 h 683850"/>
                <a:gd name="connsiteX40" fmla="*/ 264275 w 840659"/>
                <a:gd name="connsiteY40" fmla="*/ 293077 h 683850"/>
                <a:gd name="connsiteX41" fmla="*/ 225198 w 840659"/>
                <a:gd name="connsiteY41" fmla="*/ 312616 h 68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40659" h="683850">
                  <a:moveTo>
                    <a:pt x="225198" y="312616"/>
                  </a:moveTo>
                  <a:lnTo>
                    <a:pt x="225198" y="312616"/>
                  </a:lnTo>
                  <a:cubicBezTo>
                    <a:pt x="205659" y="293077"/>
                    <a:pt x="183546" y="275811"/>
                    <a:pt x="166582" y="254000"/>
                  </a:cubicBezTo>
                  <a:cubicBezTo>
                    <a:pt x="160260" y="245872"/>
                    <a:pt x="161418" y="233903"/>
                    <a:pt x="156813" y="224693"/>
                  </a:cubicBezTo>
                  <a:cubicBezTo>
                    <a:pt x="151562" y="214191"/>
                    <a:pt x="143788" y="205154"/>
                    <a:pt x="137275" y="195385"/>
                  </a:cubicBezTo>
                  <a:cubicBezTo>
                    <a:pt x="140752" y="153663"/>
                    <a:pt x="157982" y="77624"/>
                    <a:pt x="137275" y="29308"/>
                  </a:cubicBezTo>
                  <a:cubicBezTo>
                    <a:pt x="133647" y="20842"/>
                    <a:pt x="125634" y="14509"/>
                    <a:pt x="117736" y="9770"/>
                  </a:cubicBezTo>
                  <a:cubicBezTo>
                    <a:pt x="108906" y="4472"/>
                    <a:pt x="98197" y="3257"/>
                    <a:pt x="88428" y="0"/>
                  </a:cubicBezTo>
                  <a:cubicBezTo>
                    <a:pt x="65633" y="3257"/>
                    <a:pt x="41086" y="418"/>
                    <a:pt x="20044" y="9770"/>
                  </a:cubicBezTo>
                  <a:cubicBezTo>
                    <a:pt x="9315" y="14539"/>
                    <a:pt x="1038" y="27348"/>
                    <a:pt x="505" y="39077"/>
                  </a:cubicBezTo>
                  <a:cubicBezTo>
                    <a:pt x="-2308" y="100971"/>
                    <a:pt x="7396" y="162802"/>
                    <a:pt x="10275" y="224693"/>
                  </a:cubicBezTo>
                  <a:cubicBezTo>
                    <a:pt x="13909" y="302830"/>
                    <a:pt x="14471" y="381131"/>
                    <a:pt x="20044" y="459154"/>
                  </a:cubicBezTo>
                  <a:cubicBezTo>
                    <a:pt x="21001" y="472546"/>
                    <a:pt x="22697" y="486845"/>
                    <a:pt x="29813" y="498231"/>
                  </a:cubicBezTo>
                  <a:cubicBezTo>
                    <a:pt x="55266" y="538956"/>
                    <a:pt x="71325" y="535908"/>
                    <a:pt x="107967" y="556846"/>
                  </a:cubicBezTo>
                  <a:cubicBezTo>
                    <a:pt x="157029" y="584881"/>
                    <a:pt x="117301" y="570615"/>
                    <a:pt x="176351" y="595923"/>
                  </a:cubicBezTo>
                  <a:cubicBezTo>
                    <a:pt x="231465" y="619544"/>
                    <a:pt x="178629" y="590673"/>
                    <a:pt x="244736" y="615462"/>
                  </a:cubicBezTo>
                  <a:cubicBezTo>
                    <a:pt x="291496" y="632997"/>
                    <a:pt x="271077" y="635068"/>
                    <a:pt x="313121" y="644770"/>
                  </a:cubicBezTo>
                  <a:cubicBezTo>
                    <a:pt x="404018" y="665747"/>
                    <a:pt x="393694" y="660308"/>
                    <a:pt x="469428" y="674077"/>
                  </a:cubicBezTo>
                  <a:cubicBezTo>
                    <a:pt x="485765" y="677047"/>
                    <a:pt x="501993" y="680590"/>
                    <a:pt x="518275" y="683846"/>
                  </a:cubicBezTo>
                  <a:cubicBezTo>
                    <a:pt x="532615" y="682950"/>
                    <a:pt x="655089" y="688708"/>
                    <a:pt x="703890" y="664308"/>
                  </a:cubicBezTo>
                  <a:cubicBezTo>
                    <a:pt x="714392" y="659057"/>
                    <a:pt x="724283" y="652411"/>
                    <a:pt x="733198" y="644770"/>
                  </a:cubicBezTo>
                  <a:cubicBezTo>
                    <a:pt x="747184" y="632782"/>
                    <a:pt x="759249" y="618719"/>
                    <a:pt x="772275" y="605693"/>
                  </a:cubicBezTo>
                  <a:cubicBezTo>
                    <a:pt x="788514" y="589454"/>
                    <a:pt x="801492" y="579028"/>
                    <a:pt x="811351" y="556846"/>
                  </a:cubicBezTo>
                  <a:cubicBezTo>
                    <a:pt x="819716" y="538026"/>
                    <a:pt x="824377" y="517769"/>
                    <a:pt x="830890" y="498231"/>
                  </a:cubicBezTo>
                  <a:lnTo>
                    <a:pt x="840659" y="468923"/>
                  </a:lnTo>
                  <a:cubicBezTo>
                    <a:pt x="835864" y="396992"/>
                    <a:pt x="836392" y="332489"/>
                    <a:pt x="821121" y="263770"/>
                  </a:cubicBezTo>
                  <a:cubicBezTo>
                    <a:pt x="818887" y="253717"/>
                    <a:pt x="814180" y="244364"/>
                    <a:pt x="811351" y="234462"/>
                  </a:cubicBezTo>
                  <a:cubicBezTo>
                    <a:pt x="806365" y="217011"/>
                    <a:pt x="802357" y="177684"/>
                    <a:pt x="782044" y="166077"/>
                  </a:cubicBezTo>
                  <a:cubicBezTo>
                    <a:pt x="767627" y="157839"/>
                    <a:pt x="749480" y="159564"/>
                    <a:pt x="733198" y="156308"/>
                  </a:cubicBezTo>
                  <a:cubicBezTo>
                    <a:pt x="697377" y="162821"/>
                    <a:pt x="660534" y="165139"/>
                    <a:pt x="625736" y="175846"/>
                  </a:cubicBezTo>
                  <a:cubicBezTo>
                    <a:pt x="612997" y="179766"/>
                    <a:pt x="592056" y="218216"/>
                    <a:pt x="586659" y="224693"/>
                  </a:cubicBezTo>
                  <a:cubicBezTo>
                    <a:pt x="523981" y="299905"/>
                    <a:pt x="586318" y="210548"/>
                    <a:pt x="537813" y="283308"/>
                  </a:cubicBezTo>
                  <a:cubicBezTo>
                    <a:pt x="534557" y="299590"/>
                    <a:pt x="529782" y="315641"/>
                    <a:pt x="528044" y="332154"/>
                  </a:cubicBezTo>
                  <a:cubicBezTo>
                    <a:pt x="523259" y="377609"/>
                    <a:pt x="539944" y="428680"/>
                    <a:pt x="518275" y="468923"/>
                  </a:cubicBezTo>
                  <a:cubicBezTo>
                    <a:pt x="508884" y="486363"/>
                    <a:pt x="479198" y="462410"/>
                    <a:pt x="459659" y="459154"/>
                  </a:cubicBezTo>
                  <a:cubicBezTo>
                    <a:pt x="375670" y="403163"/>
                    <a:pt x="474507" y="477716"/>
                    <a:pt x="420582" y="410308"/>
                  </a:cubicBezTo>
                  <a:cubicBezTo>
                    <a:pt x="413248" y="401140"/>
                    <a:pt x="400111" y="398501"/>
                    <a:pt x="391275" y="390770"/>
                  </a:cubicBezTo>
                  <a:cubicBezTo>
                    <a:pt x="373946" y="375607"/>
                    <a:pt x="361587" y="354696"/>
                    <a:pt x="342428" y="341923"/>
                  </a:cubicBezTo>
                  <a:cubicBezTo>
                    <a:pt x="332659" y="335410"/>
                    <a:pt x="322289" y="329719"/>
                    <a:pt x="313121" y="322385"/>
                  </a:cubicBezTo>
                  <a:cubicBezTo>
                    <a:pt x="305929" y="316631"/>
                    <a:pt x="301480" y="307585"/>
                    <a:pt x="293582" y="302846"/>
                  </a:cubicBezTo>
                  <a:cubicBezTo>
                    <a:pt x="284752" y="297548"/>
                    <a:pt x="274044" y="296333"/>
                    <a:pt x="264275" y="293077"/>
                  </a:cubicBezTo>
                  <a:lnTo>
                    <a:pt x="225198" y="312616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20200" y="2171700"/>
            <a:ext cx="1143000" cy="1219200"/>
            <a:chOff x="7696200" y="2057400"/>
            <a:chExt cx="1143000" cy="1219200"/>
          </a:xfrm>
          <a:pattFill prst="pct20">
            <a:fgClr>
              <a:schemeClr val="tx1"/>
            </a:fgClr>
            <a:bgClr>
              <a:prstClr val="white"/>
            </a:bgClr>
          </a:pattFill>
        </p:grpSpPr>
        <p:sp>
          <p:nvSpPr>
            <p:cNvPr id="29" name="Oval 28"/>
            <p:cNvSpPr/>
            <p:nvPr/>
          </p:nvSpPr>
          <p:spPr>
            <a:xfrm>
              <a:off x="7696200" y="2057400"/>
              <a:ext cx="1143000" cy="1219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788031" y="2455985"/>
              <a:ext cx="332154" cy="479172"/>
            </a:xfrm>
            <a:custGeom>
              <a:avLst/>
              <a:gdLst>
                <a:gd name="connsiteX0" fmla="*/ 293077 w 332154"/>
                <a:gd name="connsiteY0" fmla="*/ 332154 h 479172"/>
                <a:gd name="connsiteX1" fmla="*/ 293077 w 332154"/>
                <a:gd name="connsiteY1" fmla="*/ 332154 h 479172"/>
                <a:gd name="connsiteX2" fmla="*/ 234461 w 332154"/>
                <a:gd name="connsiteY2" fmla="*/ 205154 h 479172"/>
                <a:gd name="connsiteX3" fmla="*/ 224692 w 332154"/>
                <a:gd name="connsiteY3" fmla="*/ 136769 h 479172"/>
                <a:gd name="connsiteX4" fmla="*/ 205154 w 332154"/>
                <a:gd name="connsiteY4" fmla="*/ 58616 h 479172"/>
                <a:gd name="connsiteX5" fmla="*/ 156307 w 332154"/>
                <a:gd name="connsiteY5" fmla="*/ 9769 h 479172"/>
                <a:gd name="connsiteX6" fmla="*/ 127000 w 332154"/>
                <a:gd name="connsiteY6" fmla="*/ 0 h 479172"/>
                <a:gd name="connsiteX7" fmla="*/ 9769 w 332154"/>
                <a:gd name="connsiteY7" fmla="*/ 39077 h 479172"/>
                <a:gd name="connsiteX8" fmla="*/ 0 w 332154"/>
                <a:gd name="connsiteY8" fmla="*/ 68385 h 479172"/>
                <a:gd name="connsiteX9" fmla="*/ 9769 w 332154"/>
                <a:gd name="connsiteY9" fmla="*/ 234462 h 479172"/>
                <a:gd name="connsiteX10" fmla="*/ 19538 w 332154"/>
                <a:gd name="connsiteY10" fmla="*/ 263769 h 479172"/>
                <a:gd name="connsiteX11" fmla="*/ 29307 w 332154"/>
                <a:gd name="connsiteY11" fmla="*/ 312616 h 479172"/>
                <a:gd name="connsiteX12" fmla="*/ 68384 w 332154"/>
                <a:gd name="connsiteY12" fmla="*/ 420077 h 479172"/>
                <a:gd name="connsiteX13" fmla="*/ 87923 w 332154"/>
                <a:gd name="connsiteY13" fmla="*/ 439616 h 479172"/>
                <a:gd name="connsiteX14" fmla="*/ 117230 w 332154"/>
                <a:gd name="connsiteY14" fmla="*/ 449385 h 479172"/>
                <a:gd name="connsiteX15" fmla="*/ 195384 w 332154"/>
                <a:gd name="connsiteY15" fmla="*/ 478693 h 479172"/>
                <a:gd name="connsiteX16" fmla="*/ 312615 w 332154"/>
                <a:gd name="connsiteY16" fmla="*/ 468923 h 479172"/>
                <a:gd name="connsiteX17" fmla="*/ 332154 w 332154"/>
                <a:gd name="connsiteY17" fmla="*/ 410308 h 479172"/>
                <a:gd name="connsiteX18" fmla="*/ 293077 w 332154"/>
                <a:gd name="connsiteY18" fmla="*/ 332154 h 47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154" h="479172">
                  <a:moveTo>
                    <a:pt x="293077" y="332154"/>
                  </a:moveTo>
                  <a:lnTo>
                    <a:pt x="293077" y="332154"/>
                  </a:lnTo>
                  <a:cubicBezTo>
                    <a:pt x="273538" y="289821"/>
                    <a:pt x="249864" y="249161"/>
                    <a:pt x="234461" y="205154"/>
                  </a:cubicBezTo>
                  <a:cubicBezTo>
                    <a:pt x="226854" y="183420"/>
                    <a:pt x="228477" y="159482"/>
                    <a:pt x="224692" y="136769"/>
                  </a:cubicBezTo>
                  <a:cubicBezTo>
                    <a:pt x="224079" y="133092"/>
                    <a:pt x="213243" y="69401"/>
                    <a:pt x="205154" y="58616"/>
                  </a:cubicBezTo>
                  <a:cubicBezTo>
                    <a:pt x="191338" y="40195"/>
                    <a:pt x="178152" y="17051"/>
                    <a:pt x="156307" y="9769"/>
                  </a:cubicBezTo>
                  <a:lnTo>
                    <a:pt x="127000" y="0"/>
                  </a:lnTo>
                  <a:cubicBezTo>
                    <a:pt x="45271" y="8173"/>
                    <a:pt x="37541" y="-16470"/>
                    <a:pt x="9769" y="39077"/>
                  </a:cubicBezTo>
                  <a:cubicBezTo>
                    <a:pt x="5164" y="48288"/>
                    <a:pt x="3256" y="58616"/>
                    <a:pt x="0" y="68385"/>
                  </a:cubicBezTo>
                  <a:cubicBezTo>
                    <a:pt x="3256" y="123744"/>
                    <a:pt x="4251" y="179283"/>
                    <a:pt x="9769" y="234462"/>
                  </a:cubicBezTo>
                  <a:cubicBezTo>
                    <a:pt x="10794" y="244708"/>
                    <a:pt x="17041" y="253779"/>
                    <a:pt x="19538" y="263769"/>
                  </a:cubicBezTo>
                  <a:cubicBezTo>
                    <a:pt x="23565" y="279878"/>
                    <a:pt x="25573" y="296436"/>
                    <a:pt x="29307" y="312616"/>
                  </a:cubicBezTo>
                  <a:cubicBezTo>
                    <a:pt x="42887" y="371460"/>
                    <a:pt x="37802" y="381849"/>
                    <a:pt x="68384" y="420077"/>
                  </a:cubicBezTo>
                  <a:cubicBezTo>
                    <a:pt x="74138" y="427269"/>
                    <a:pt x="80025" y="434877"/>
                    <a:pt x="87923" y="439616"/>
                  </a:cubicBezTo>
                  <a:cubicBezTo>
                    <a:pt x="96753" y="444914"/>
                    <a:pt x="108020" y="444780"/>
                    <a:pt x="117230" y="449385"/>
                  </a:cubicBezTo>
                  <a:cubicBezTo>
                    <a:pt x="184312" y="482925"/>
                    <a:pt x="101144" y="459843"/>
                    <a:pt x="195384" y="478693"/>
                  </a:cubicBezTo>
                  <a:cubicBezTo>
                    <a:pt x="234461" y="475436"/>
                    <a:pt x="277542" y="486459"/>
                    <a:pt x="312615" y="468923"/>
                  </a:cubicBezTo>
                  <a:cubicBezTo>
                    <a:pt x="331036" y="459713"/>
                    <a:pt x="332154" y="410308"/>
                    <a:pt x="332154" y="410308"/>
                  </a:cubicBezTo>
                  <a:cubicBezTo>
                    <a:pt x="321733" y="337364"/>
                    <a:pt x="299590" y="345180"/>
                    <a:pt x="293077" y="332154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77200" y="2819400"/>
              <a:ext cx="586154" cy="273539"/>
            </a:xfrm>
            <a:custGeom>
              <a:avLst/>
              <a:gdLst>
                <a:gd name="connsiteX0" fmla="*/ 0 w 586154"/>
                <a:gd name="connsiteY0" fmla="*/ 97693 h 273539"/>
                <a:gd name="connsiteX1" fmla="*/ 0 w 586154"/>
                <a:gd name="connsiteY1" fmla="*/ 97693 h 273539"/>
                <a:gd name="connsiteX2" fmla="*/ 224693 w 586154"/>
                <a:gd name="connsiteY2" fmla="*/ 97693 h 273539"/>
                <a:gd name="connsiteX3" fmla="*/ 254000 w 586154"/>
                <a:gd name="connsiteY3" fmla="*/ 87923 h 273539"/>
                <a:gd name="connsiteX4" fmla="*/ 273539 w 586154"/>
                <a:gd name="connsiteY4" fmla="*/ 68385 h 273539"/>
                <a:gd name="connsiteX5" fmla="*/ 312616 w 586154"/>
                <a:gd name="connsiteY5" fmla="*/ 19539 h 273539"/>
                <a:gd name="connsiteX6" fmla="*/ 381000 w 586154"/>
                <a:gd name="connsiteY6" fmla="*/ 0 h 273539"/>
                <a:gd name="connsiteX7" fmla="*/ 498231 w 586154"/>
                <a:gd name="connsiteY7" fmla="*/ 9770 h 273539"/>
                <a:gd name="connsiteX8" fmla="*/ 527539 w 586154"/>
                <a:gd name="connsiteY8" fmla="*/ 19539 h 273539"/>
                <a:gd name="connsiteX9" fmla="*/ 547077 w 586154"/>
                <a:gd name="connsiteY9" fmla="*/ 48847 h 273539"/>
                <a:gd name="connsiteX10" fmla="*/ 586154 w 586154"/>
                <a:gd name="connsiteY10" fmla="*/ 97693 h 273539"/>
                <a:gd name="connsiteX11" fmla="*/ 576385 w 586154"/>
                <a:gd name="connsiteY11" fmla="*/ 175847 h 273539"/>
                <a:gd name="connsiteX12" fmla="*/ 498231 w 586154"/>
                <a:gd name="connsiteY12" fmla="*/ 205154 h 273539"/>
                <a:gd name="connsiteX13" fmla="*/ 449385 w 586154"/>
                <a:gd name="connsiteY13" fmla="*/ 214923 h 273539"/>
                <a:gd name="connsiteX14" fmla="*/ 175846 w 586154"/>
                <a:gd name="connsiteY14" fmla="*/ 224693 h 273539"/>
                <a:gd name="connsiteX15" fmla="*/ 146539 w 586154"/>
                <a:gd name="connsiteY15" fmla="*/ 234462 h 273539"/>
                <a:gd name="connsiteX16" fmla="*/ 127000 w 586154"/>
                <a:gd name="connsiteY16" fmla="*/ 254000 h 273539"/>
                <a:gd name="connsiteX17" fmla="*/ 68385 w 586154"/>
                <a:gd name="connsiteY17" fmla="*/ 273539 h 273539"/>
                <a:gd name="connsiteX18" fmla="*/ 48846 w 586154"/>
                <a:gd name="connsiteY18" fmla="*/ 244231 h 273539"/>
                <a:gd name="connsiteX19" fmla="*/ 29308 w 586154"/>
                <a:gd name="connsiteY19" fmla="*/ 185616 h 273539"/>
                <a:gd name="connsiteX20" fmla="*/ 19539 w 586154"/>
                <a:gd name="connsiteY20" fmla="*/ 156308 h 273539"/>
                <a:gd name="connsiteX21" fmla="*/ 0 w 586154"/>
                <a:gd name="connsiteY21" fmla="*/ 97693 h 2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154" h="273539">
                  <a:moveTo>
                    <a:pt x="0" y="97693"/>
                  </a:moveTo>
                  <a:lnTo>
                    <a:pt x="0" y="97693"/>
                  </a:lnTo>
                  <a:cubicBezTo>
                    <a:pt x="113647" y="109057"/>
                    <a:pt x="99176" y="113383"/>
                    <a:pt x="224693" y="97693"/>
                  </a:cubicBezTo>
                  <a:cubicBezTo>
                    <a:pt x="234911" y="96416"/>
                    <a:pt x="244231" y="91180"/>
                    <a:pt x="254000" y="87923"/>
                  </a:cubicBezTo>
                  <a:cubicBezTo>
                    <a:pt x="260513" y="81410"/>
                    <a:pt x="267785" y="75577"/>
                    <a:pt x="273539" y="68385"/>
                  </a:cubicBezTo>
                  <a:cubicBezTo>
                    <a:pt x="285829" y="53022"/>
                    <a:pt x="294468" y="30428"/>
                    <a:pt x="312616" y="19539"/>
                  </a:cubicBezTo>
                  <a:cubicBezTo>
                    <a:pt x="322625" y="13534"/>
                    <a:pt x="373703" y="1824"/>
                    <a:pt x="381000" y="0"/>
                  </a:cubicBezTo>
                  <a:cubicBezTo>
                    <a:pt x="420077" y="3257"/>
                    <a:pt x="459363" y="4587"/>
                    <a:pt x="498231" y="9770"/>
                  </a:cubicBezTo>
                  <a:cubicBezTo>
                    <a:pt x="508438" y="11131"/>
                    <a:pt x="519498" y="13106"/>
                    <a:pt x="527539" y="19539"/>
                  </a:cubicBezTo>
                  <a:cubicBezTo>
                    <a:pt x="536707" y="26874"/>
                    <a:pt x="539742" y="39679"/>
                    <a:pt x="547077" y="48847"/>
                  </a:cubicBezTo>
                  <a:cubicBezTo>
                    <a:pt x="602758" y="118449"/>
                    <a:pt x="526018" y="7486"/>
                    <a:pt x="586154" y="97693"/>
                  </a:cubicBezTo>
                  <a:cubicBezTo>
                    <a:pt x="582898" y="123744"/>
                    <a:pt x="583929" y="150700"/>
                    <a:pt x="576385" y="175847"/>
                  </a:cubicBezTo>
                  <a:cubicBezTo>
                    <a:pt x="567525" y="205380"/>
                    <a:pt x="512843" y="202497"/>
                    <a:pt x="498231" y="205154"/>
                  </a:cubicBezTo>
                  <a:cubicBezTo>
                    <a:pt x="481894" y="208124"/>
                    <a:pt x="465959" y="213918"/>
                    <a:pt x="449385" y="214923"/>
                  </a:cubicBezTo>
                  <a:cubicBezTo>
                    <a:pt x="358314" y="220443"/>
                    <a:pt x="267026" y="221436"/>
                    <a:pt x="175846" y="224693"/>
                  </a:cubicBezTo>
                  <a:cubicBezTo>
                    <a:pt x="166077" y="227949"/>
                    <a:pt x="155369" y="229164"/>
                    <a:pt x="146539" y="234462"/>
                  </a:cubicBezTo>
                  <a:cubicBezTo>
                    <a:pt x="138641" y="239201"/>
                    <a:pt x="135238" y="249881"/>
                    <a:pt x="127000" y="254000"/>
                  </a:cubicBezTo>
                  <a:cubicBezTo>
                    <a:pt x="108579" y="263210"/>
                    <a:pt x="68385" y="273539"/>
                    <a:pt x="68385" y="273539"/>
                  </a:cubicBezTo>
                  <a:cubicBezTo>
                    <a:pt x="61872" y="263770"/>
                    <a:pt x="53615" y="254960"/>
                    <a:pt x="48846" y="244231"/>
                  </a:cubicBezTo>
                  <a:cubicBezTo>
                    <a:pt x="40481" y="225411"/>
                    <a:pt x="35821" y="205154"/>
                    <a:pt x="29308" y="185616"/>
                  </a:cubicBezTo>
                  <a:cubicBezTo>
                    <a:pt x="26052" y="175847"/>
                    <a:pt x="21232" y="166466"/>
                    <a:pt x="19539" y="156308"/>
                  </a:cubicBezTo>
                  <a:cubicBezTo>
                    <a:pt x="9234" y="94481"/>
                    <a:pt x="3256" y="107462"/>
                    <a:pt x="0" y="97693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321431" y="2379785"/>
              <a:ext cx="296868" cy="424288"/>
            </a:xfrm>
            <a:custGeom>
              <a:avLst/>
              <a:gdLst>
                <a:gd name="connsiteX0" fmla="*/ 146539 w 296868"/>
                <a:gd name="connsiteY0" fmla="*/ 381000 h 424288"/>
                <a:gd name="connsiteX1" fmla="*/ 146539 w 296868"/>
                <a:gd name="connsiteY1" fmla="*/ 381000 h 424288"/>
                <a:gd name="connsiteX2" fmla="*/ 68385 w 296868"/>
                <a:gd name="connsiteY2" fmla="*/ 263769 h 424288"/>
                <a:gd name="connsiteX3" fmla="*/ 29308 w 296868"/>
                <a:gd name="connsiteY3" fmla="*/ 166077 h 424288"/>
                <a:gd name="connsiteX4" fmla="*/ 9770 w 296868"/>
                <a:gd name="connsiteY4" fmla="*/ 146538 h 424288"/>
                <a:gd name="connsiteX5" fmla="*/ 0 w 296868"/>
                <a:gd name="connsiteY5" fmla="*/ 107461 h 424288"/>
                <a:gd name="connsiteX6" fmla="*/ 29308 w 296868"/>
                <a:gd name="connsiteY6" fmla="*/ 29307 h 424288"/>
                <a:gd name="connsiteX7" fmla="*/ 48847 w 296868"/>
                <a:gd name="connsiteY7" fmla="*/ 9769 h 424288"/>
                <a:gd name="connsiteX8" fmla="*/ 78154 w 296868"/>
                <a:gd name="connsiteY8" fmla="*/ 0 h 424288"/>
                <a:gd name="connsiteX9" fmla="*/ 214923 w 296868"/>
                <a:gd name="connsiteY9" fmla="*/ 29307 h 424288"/>
                <a:gd name="connsiteX10" fmla="*/ 263770 w 296868"/>
                <a:gd name="connsiteY10" fmla="*/ 78154 h 424288"/>
                <a:gd name="connsiteX11" fmla="*/ 283308 w 296868"/>
                <a:gd name="connsiteY11" fmla="*/ 117231 h 424288"/>
                <a:gd name="connsiteX12" fmla="*/ 283308 w 296868"/>
                <a:gd name="connsiteY12" fmla="*/ 332154 h 424288"/>
                <a:gd name="connsiteX13" fmla="*/ 214923 w 296868"/>
                <a:gd name="connsiteY13" fmla="*/ 381000 h 424288"/>
                <a:gd name="connsiteX14" fmla="*/ 156308 w 296868"/>
                <a:gd name="connsiteY14" fmla="*/ 400538 h 424288"/>
                <a:gd name="connsiteX15" fmla="*/ 136770 w 296868"/>
                <a:gd name="connsiteY15" fmla="*/ 302846 h 424288"/>
                <a:gd name="connsiteX16" fmla="*/ 136770 w 296868"/>
                <a:gd name="connsiteY16" fmla="*/ 302846 h 4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868" h="424288">
                  <a:moveTo>
                    <a:pt x="146539" y="381000"/>
                  </a:moveTo>
                  <a:lnTo>
                    <a:pt x="146539" y="381000"/>
                  </a:lnTo>
                  <a:cubicBezTo>
                    <a:pt x="120488" y="341923"/>
                    <a:pt x="83236" y="308324"/>
                    <a:pt x="68385" y="263769"/>
                  </a:cubicBezTo>
                  <a:cubicBezTo>
                    <a:pt x="57792" y="231990"/>
                    <a:pt x="48476" y="194829"/>
                    <a:pt x="29308" y="166077"/>
                  </a:cubicBezTo>
                  <a:cubicBezTo>
                    <a:pt x="24199" y="158413"/>
                    <a:pt x="16283" y="153051"/>
                    <a:pt x="9770" y="146538"/>
                  </a:cubicBezTo>
                  <a:cubicBezTo>
                    <a:pt x="6513" y="133512"/>
                    <a:pt x="0" y="120888"/>
                    <a:pt x="0" y="107461"/>
                  </a:cubicBezTo>
                  <a:cubicBezTo>
                    <a:pt x="0" y="72359"/>
                    <a:pt x="9096" y="54571"/>
                    <a:pt x="29308" y="29307"/>
                  </a:cubicBezTo>
                  <a:cubicBezTo>
                    <a:pt x="35062" y="22115"/>
                    <a:pt x="40949" y="14508"/>
                    <a:pt x="48847" y="9769"/>
                  </a:cubicBezTo>
                  <a:cubicBezTo>
                    <a:pt x="57677" y="4471"/>
                    <a:pt x="68385" y="3256"/>
                    <a:pt x="78154" y="0"/>
                  </a:cubicBezTo>
                  <a:cubicBezTo>
                    <a:pt x="149093" y="6449"/>
                    <a:pt x="171427" y="-8752"/>
                    <a:pt x="214923" y="29307"/>
                  </a:cubicBezTo>
                  <a:cubicBezTo>
                    <a:pt x="232252" y="44470"/>
                    <a:pt x="263770" y="78154"/>
                    <a:pt x="263770" y="78154"/>
                  </a:cubicBezTo>
                  <a:cubicBezTo>
                    <a:pt x="270283" y="91180"/>
                    <a:pt x="278195" y="103595"/>
                    <a:pt x="283308" y="117231"/>
                  </a:cubicBezTo>
                  <a:cubicBezTo>
                    <a:pt x="307144" y="180795"/>
                    <a:pt x="294570" y="284855"/>
                    <a:pt x="283308" y="332154"/>
                  </a:cubicBezTo>
                  <a:cubicBezTo>
                    <a:pt x="282881" y="333946"/>
                    <a:pt x="223133" y="377351"/>
                    <a:pt x="214923" y="381000"/>
                  </a:cubicBezTo>
                  <a:cubicBezTo>
                    <a:pt x="196103" y="389365"/>
                    <a:pt x="156308" y="400538"/>
                    <a:pt x="156308" y="400538"/>
                  </a:cubicBezTo>
                  <a:cubicBezTo>
                    <a:pt x="109139" y="447709"/>
                    <a:pt x="136770" y="429288"/>
                    <a:pt x="136770" y="302846"/>
                  </a:cubicBezTo>
                  <a:lnTo>
                    <a:pt x="136770" y="302846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2057400" y="3654426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Myeloblast</a:t>
            </a:r>
          </a:p>
        </p:txBody>
      </p:sp>
      <p:sp>
        <p:nvSpPr>
          <p:cNvPr id="20491" name="TextBox 42"/>
          <p:cNvSpPr txBox="1">
            <a:spLocks noChangeArrowheads="1"/>
          </p:cNvSpPr>
          <p:nvPr/>
        </p:nvSpPr>
        <p:spPr bwMode="auto">
          <a:xfrm>
            <a:off x="3352801" y="3654426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Pro-myelocyte</a:t>
            </a:r>
          </a:p>
        </p:txBody>
      </p:sp>
      <p:sp>
        <p:nvSpPr>
          <p:cNvPr id="20492" name="TextBox 44"/>
          <p:cNvSpPr txBox="1">
            <a:spLocks noChangeArrowheads="1"/>
          </p:cNvSpPr>
          <p:nvPr/>
        </p:nvSpPr>
        <p:spPr bwMode="auto">
          <a:xfrm>
            <a:off x="4953000" y="3654426"/>
            <a:ext cx="954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Myelocyte</a:t>
            </a:r>
          </a:p>
        </p:txBody>
      </p:sp>
      <p:sp>
        <p:nvSpPr>
          <p:cNvPr id="20493" name="TextBox 46"/>
          <p:cNvSpPr txBox="1">
            <a:spLocks noChangeArrowheads="1"/>
          </p:cNvSpPr>
          <p:nvPr/>
        </p:nvSpPr>
        <p:spPr bwMode="auto">
          <a:xfrm>
            <a:off x="6248400" y="3654426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Meta-myelocyte</a:t>
            </a:r>
          </a:p>
        </p:txBody>
      </p:sp>
      <p:sp>
        <p:nvSpPr>
          <p:cNvPr id="20494" name="TextBox 47"/>
          <p:cNvSpPr txBox="1">
            <a:spLocks noChangeArrowheads="1"/>
          </p:cNvSpPr>
          <p:nvPr/>
        </p:nvSpPr>
        <p:spPr bwMode="auto">
          <a:xfrm>
            <a:off x="8077201" y="3654426"/>
            <a:ext cx="55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Band</a:t>
            </a:r>
          </a:p>
        </p:txBody>
      </p:sp>
      <p:sp>
        <p:nvSpPr>
          <p:cNvPr id="20495" name="TextBox 49"/>
          <p:cNvSpPr txBox="1">
            <a:spLocks noChangeArrowheads="1"/>
          </p:cNvSpPr>
          <p:nvPr/>
        </p:nvSpPr>
        <p:spPr bwMode="auto">
          <a:xfrm>
            <a:off x="8951914" y="3654426"/>
            <a:ext cx="174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Mature “Segmented”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2133600" y="4114800"/>
            <a:ext cx="3733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30"/>
          <p:cNvSpPr txBox="1">
            <a:spLocks noChangeArrowheads="1"/>
          </p:cNvSpPr>
          <p:nvPr/>
        </p:nvSpPr>
        <p:spPr bwMode="auto">
          <a:xfrm>
            <a:off x="2895600" y="4125914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Mitotic Compartment</a:t>
            </a: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>
            <a:off x="6324600" y="4103688"/>
            <a:ext cx="3733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51"/>
          <p:cNvSpPr txBox="1">
            <a:spLocks noChangeArrowheads="1"/>
          </p:cNvSpPr>
          <p:nvPr/>
        </p:nvSpPr>
        <p:spPr bwMode="auto">
          <a:xfrm>
            <a:off x="6781800" y="4114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Post-Mitotic Compartment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505200" y="2247900"/>
            <a:ext cx="914400" cy="990600"/>
          </a:xfrm>
          <a:prstGeom prst="ellipse">
            <a:avLst/>
          </a:prstGeom>
          <a:solidFill>
            <a:srgbClr val="595959"/>
          </a:solidFill>
          <a:ln w="9525">
            <a:solidFill>
              <a:srgbClr val="59595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01" name="TextBox 50175"/>
          <p:cNvSpPr txBox="1">
            <a:spLocks noChangeArrowheads="1"/>
          </p:cNvSpPr>
          <p:nvPr/>
        </p:nvSpPr>
        <p:spPr bwMode="auto">
          <a:xfrm>
            <a:off x="3962400" y="4724401"/>
            <a:ext cx="1377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azurophilic granule</a:t>
            </a: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4876800" y="5181600"/>
            <a:ext cx="25146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TextBox 58"/>
          <p:cNvSpPr txBox="1">
            <a:spLocks noChangeArrowheads="1"/>
          </p:cNvSpPr>
          <p:nvPr/>
        </p:nvSpPr>
        <p:spPr bwMode="auto">
          <a:xfrm>
            <a:off x="4800601" y="5257801"/>
            <a:ext cx="119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specific  granule</a:t>
            </a:r>
          </a:p>
        </p:txBody>
      </p:sp>
      <p:sp>
        <p:nvSpPr>
          <p:cNvPr id="20504" name="TextBox 61"/>
          <p:cNvSpPr txBox="1">
            <a:spLocks noChangeArrowheads="1"/>
          </p:cNvSpPr>
          <p:nvPr/>
        </p:nvSpPr>
        <p:spPr bwMode="auto">
          <a:xfrm>
            <a:off x="6781800" y="5715001"/>
            <a:ext cx="217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tertiary and secretory  granules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6324600" y="5715000"/>
            <a:ext cx="2971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Granules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79988"/>
              </p:ext>
            </p:extLst>
          </p:nvPr>
        </p:nvGraphicFramePr>
        <p:xfrm>
          <a:off x="1981200" y="1608138"/>
          <a:ext cx="9124604" cy="50974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8004"/>
                <a:gridCol w="1981200"/>
                <a:gridCol w="5105400"/>
              </a:tblGrid>
              <a:tr h="4381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Content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Function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31063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Azurophilic</a:t>
                      </a:r>
                      <a:endParaRPr lang="en-US" sz="1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Proteinases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-</a:t>
                      </a:r>
                      <a:r>
                        <a:rPr lang="en-US" sz="1600" i="1" baseline="0" dirty="0" err="1" smtClean="0"/>
                        <a:t>cathepsin</a:t>
                      </a:r>
                      <a:r>
                        <a:rPr lang="en-US" sz="1600" i="1" baseline="0" dirty="0" smtClean="0"/>
                        <a:t> G</a:t>
                      </a:r>
                    </a:p>
                    <a:p>
                      <a:r>
                        <a:rPr lang="en-US" sz="1600" i="1" baseline="0" dirty="0" smtClean="0"/>
                        <a:t>-</a:t>
                      </a:r>
                      <a:r>
                        <a:rPr lang="en-US" sz="1600" i="1" baseline="0" dirty="0" err="1" smtClean="0"/>
                        <a:t>elastase</a:t>
                      </a:r>
                      <a:endParaRPr lang="en-US" sz="1600" i="1" baseline="0" dirty="0" smtClean="0"/>
                    </a:p>
                    <a:p>
                      <a:r>
                        <a:rPr lang="en-US" sz="1600" i="1" baseline="0" dirty="0" smtClean="0"/>
                        <a:t>-proteinase 3</a:t>
                      </a:r>
                    </a:p>
                    <a:p>
                      <a:r>
                        <a:rPr lang="en-US" sz="1600" i="0" baseline="0" dirty="0" smtClean="0"/>
                        <a:t>Lysozyme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Degradation</a:t>
                      </a:r>
                    </a:p>
                    <a:p>
                      <a:r>
                        <a:rPr lang="en-US" sz="1600" b="0" dirty="0" smtClean="0"/>
                        <a:t>Digestion</a:t>
                      </a:r>
                    </a:p>
                    <a:p>
                      <a:r>
                        <a:rPr lang="en-US" sz="1600" b="0" dirty="0" smtClean="0"/>
                        <a:t>Destruction</a:t>
                      </a:r>
                      <a:endParaRPr lang="en-US" sz="1600" b="0" dirty="0"/>
                    </a:p>
                  </a:txBody>
                  <a:tcPr marT="45715" marB="45715"/>
                </a:tc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n-lt"/>
                          <a:cs typeface="Symbol" charset="2"/>
                        </a:rPr>
                        <a:t>Defensins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O2-independent killing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marT="45715" marB="45715"/>
                </a:tc>
              </a:tr>
              <a:tr h="438102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MPO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O2-dependent</a:t>
                      </a:r>
                      <a:r>
                        <a:rPr lang="en-US" sz="1600" baseline="0" dirty="0" smtClean="0"/>
                        <a:t> killing</a:t>
                      </a:r>
                      <a:endParaRPr lang="en-US" sz="1600" dirty="0" smtClean="0"/>
                    </a:p>
                  </a:txBody>
                  <a:tcPr marT="45715" marB="45715"/>
                </a:tc>
              </a:tr>
              <a:tr h="57911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Specific/Secondary</a:t>
                      </a:r>
                      <a:endParaRPr lang="en-US" sz="1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Lactoferrin</a:t>
                      </a:r>
                      <a:endParaRPr lang="en-US" sz="16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Binds and sequesters iron and copper</a:t>
                      </a:r>
                    </a:p>
                  </a:txBody>
                  <a:tcPr marT="45715" marB="45715"/>
                </a:tc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Transcobalamin</a:t>
                      </a:r>
                      <a:r>
                        <a:rPr lang="en-US" sz="1600" baseline="0" dirty="0" smtClean="0"/>
                        <a:t> II</a:t>
                      </a:r>
                      <a:endParaRPr lang="en-US" sz="16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Binds B</a:t>
                      </a:r>
                      <a:r>
                        <a:rPr lang="en-US" sz="1600" baseline="-25000" dirty="0" smtClean="0"/>
                        <a:t>12</a:t>
                      </a:r>
                    </a:p>
                  </a:txBody>
                  <a:tcPr marT="45715" marB="45715"/>
                </a:tc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Lysozyme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Degradation,</a:t>
                      </a:r>
                      <a:r>
                        <a:rPr lang="en-US" sz="1600" baseline="0" dirty="0" smtClean="0"/>
                        <a:t> digestion, destruction</a:t>
                      </a:r>
                      <a:endParaRPr lang="en-US" sz="1600" dirty="0" smtClean="0"/>
                    </a:p>
                  </a:txBody>
                  <a:tcPr marT="45715" marB="45715"/>
                </a:tc>
              </a:tr>
              <a:tr h="5791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Plasma membrane</a:t>
                      </a:r>
                      <a:r>
                        <a:rPr lang="en-US" sz="1600" baseline="0" dirty="0" smtClean="0"/>
                        <a:t> proteins</a:t>
                      </a:r>
                      <a:endParaRPr lang="en-US" sz="16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Receptors and enzymes for movement,</a:t>
                      </a:r>
                      <a:r>
                        <a:rPr lang="en-US" sz="1600" baseline="0" dirty="0" smtClean="0"/>
                        <a:t> adhesion, ingestion</a:t>
                      </a:r>
                      <a:endParaRPr lang="en-US" sz="1600" dirty="0" smtClean="0"/>
                    </a:p>
                  </a:txBody>
                  <a:tcPr marT="45715" marB="45715"/>
                </a:tc>
              </a:tr>
              <a:tr h="4381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Cytochrome b</a:t>
                      </a:r>
                      <a:r>
                        <a:rPr lang="en-US" sz="1600" baseline="-25000" dirty="0" smtClean="0"/>
                        <a:t>558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Oxidative killing</a:t>
                      </a: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05804" y="6096000"/>
            <a:ext cx="108619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47" y="6334780"/>
            <a:ext cx="18407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Granules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1608138"/>
          <a:ext cx="8534400" cy="2381250"/>
        </p:xfrm>
        <a:graphic>
          <a:graphicData uri="http://schemas.openxmlformats.org/drawingml/2006/table">
            <a:tbl>
              <a:tblPr/>
              <a:tblGrid>
                <a:gridCol w="1584325"/>
                <a:gridCol w="2530475"/>
                <a:gridCol w="4419600"/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Content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Function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Tertiary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CD11b/CD18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(iC3b receptor)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Fc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Gelatinase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Ingestion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Digestion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Cytochrome b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Oxidative killing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Secretory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Serum albumin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“Spare parts” of plasma membrane proteins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DISCLOSURES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b="1"/>
          </a:p>
          <a:p>
            <a:pPr marL="0" indent="0" eaLnBrk="1" hangingPunct="1">
              <a:buNone/>
            </a:pPr>
            <a:r>
              <a:rPr lang="en-US" altLang="en-US" sz="2400" b="1"/>
              <a:t>Scientific Steering Committee	Novimmune 0501 Study</a:t>
            </a:r>
          </a:p>
          <a:p>
            <a:pPr marL="0" indent="0" eaLnBrk="1" hangingPunct="1">
              <a:buNone/>
            </a:pPr>
            <a:r>
              <a:rPr lang="en-US" altLang="en-US" sz="2400" b="1"/>
              <a:t>Consultant				Roche/Genentech</a:t>
            </a:r>
          </a:p>
          <a:p>
            <a:pPr marL="0" indent="0" eaLnBrk="1" hangingPunct="1">
              <a:buNone/>
            </a:pPr>
            <a:r>
              <a:rPr lang="en-US" altLang="en-US" sz="2400" b="1"/>
              <a:t>Research Support			Bristol/Myers/Squibb</a:t>
            </a:r>
          </a:p>
          <a:p>
            <a:pPr marL="0" indent="0" eaLnBrk="1" hangingPunct="1">
              <a:buNone/>
            </a:pPr>
            <a:endParaRPr lang="en-US" altLang="en-US" sz="2400" b="1"/>
          </a:p>
          <a:p>
            <a:pPr marL="0" indent="0" eaLnBrk="1" hangingPunct="1">
              <a:buNone/>
            </a:pPr>
            <a:r>
              <a:rPr lang="en-US" altLang="en-US" sz="2400" b="1"/>
              <a:t>No drugs discussed are approved for Pediatric Hematology/Oncology</a:t>
            </a:r>
          </a:p>
          <a:p>
            <a:pPr marL="0" indent="0" eaLnBrk="1" hangingPunct="1">
              <a:buNone/>
            </a:pPr>
            <a:endParaRPr lang="en-US" altLang="en-US" sz="2400" b="1"/>
          </a:p>
          <a:p>
            <a:pPr marL="0" indent="0" eaLnBrk="1" hangingPunct="1">
              <a:buNone/>
            </a:pPr>
            <a:r>
              <a:rPr lang="en-US" altLang="en-US" sz="2400" b="1"/>
              <a:t>THIS TALK/SLIDEDECK IS ORGANIZED TO “TEACH TO THE TEST”</a:t>
            </a:r>
          </a:p>
          <a:p>
            <a:pPr marL="0" indent="0" eaLnBrk="1" hangingPunct="1">
              <a:buNone/>
            </a:pPr>
            <a:r>
              <a:rPr lang="en-US" altLang="en-US" sz="2400" b="1"/>
              <a:t>(Updated from Daniel Ambruso 2015 Lecture)</a:t>
            </a:r>
          </a:p>
          <a:p>
            <a:pPr marL="0" indent="0" eaLnBrk="1" hangingPunct="1">
              <a:buNone/>
            </a:pPr>
            <a:endParaRPr lang="en-US" altLang="en-US" sz="2400" b="1"/>
          </a:p>
          <a:p>
            <a:pPr marL="0" indent="0" eaLnBrk="1" hangingPunct="1"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RED</a:t>
            </a:r>
            <a:r>
              <a:rPr lang="en-US" altLang="en-US" sz="2400" b="1"/>
              <a:t> = PAY ATTENTION</a:t>
            </a:r>
          </a:p>
          <a:p>
            <a:pPr marL="0" indent="0" eaLnBrk="1" hangingPunct="1">
              <a:buNone/>
            </a:pPr>
            <a:endParaRPr lang="en-US" altLang="en-US" sz="2000"/>
          </a:p>
          <a:p>
            <a:pPr marL="914400" lvl="2" indent="0" eaLnBrk="1" hangingPunct="1">
              <a:buNone/>
            </a:pPr>
            <a:endParaRPr lang="en-US" altLang="en-US" smtClean="0"/>
          </a:p>
          <a:p>
            <a:pPr marL="457200" lvl="1" indent="0" eaLnBrk="1" hangingPunct="1">
              <a:buNone/>
            </a:pPr>
            <a:endParaRPr lang="en-US" altLang="en-US" sz="24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2000"/>
          </a:p>
          <a:p>
            <a:pPr marL="0" indent="0" eaLnBrk="1" hangingPunct="1"/>
            <a:endParaRPr lang="en-US" altLang="en-US" sz="2800" i="1"/>
          </a:p>
          <a:p>
            <a:pPr marL="0" indent="0" eaLnBrk="1" hangingPunct="1"/>
            <a:endParaRPr lang="en-US" altLang="en-US" sz="2800" i="1"/>
          </a:p>
          <a:p>
            <a:pPr marL="0" indent="0" eaLnBrk="1" hangingPunct="1"/>
            <a:endParaRPr lang="en-US" altLang="en-US" sz="2800" i="1"/>
          </a:p>
          <a:p>
            <a:pPr marL="457200" lvl="1" indent="0" eaLnBrk="1" hangingPunct="1">
              <a:buNone/>
            </a:pPr>
            <a:endParaRPr lang="en-US" altLang="en-US" b="1" smtClean="0">
              <a:solidFill>
                <a:srgbClr val="800000"/>
              </a:solidFill>
            </a:endParaRPr>
          </a:p>
          <a:p>
            <a:pPr marL="457200" lvl="1" indent="0" eaLnBrk="1" hangingPunct="1"/>
            <a:endParaRPr lang="en-US" altLang="en-US" b="1" smtClean="0">
              <a:solidFill>
                <a:srgbClr val="800000"/>
              </a:solidFill>
            </a:endParaRPr>
          </a:p>
          <a:p>
            <a:pPr marL="914400" lvl="2" indent="0" eaLnBrk="1" hangingPunct="1"/>
            <a:endParaRPr lang="en-US" altLang="en-US" smtClean="0"/>
          </a:p>
          <a:p>
            <a:pPr marL="914400" lvl="2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914400" lvl="2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914400" lvl="2" indent="0" eaLnBrk="1" hangingPunct="1">
              <a:buNone/>
            </a:pPr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Antimicrobial Mechanisms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2133600"/>
            <a:ext cx="228600" cy="2971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1" y="1981200"/>
            <a:ext cx="8723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1" y="2667000"/>
            <a:ext cx="7286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050268"/>
            <a:ext cx="65410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MPO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2133600"/>
            <a:ext cx="914400" cy="381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962400" y="2514600"/>
            <a:ext cx="1143000" cy="3048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733800" y="4202113"/>
            <a:ext cx="2438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008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580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388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960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3252697"/>
            <a:ext cx="4572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H+</a:t>
            </a:r>
          </a:p>
        </p:txBody>
      </p:sp>
      <p:sp>
        <p:nvSpPr>
          <p:cNvPr id="20" name="Oval 19"/>
          <p:cNvSpPr/>
          <p:nvPr/>
        </p:nvSpPr>
        <p:spPr>
          <a:xfrm>
            <a:off x="6835587" y="3200400"/>
            <a:ext cx="6858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2</a:t>
            </a:r>
          </a:p>
        </p:txBody>
      </p:sp>
      <p:sp>
        <p:nvSpPr>
          <p:cNvPr id="23576" name="TextBox 20"/>
          <p:cNvSpPr txBox="1">
            <a:spLocks noChangeArrowheads="1"/>
          </p:cNvSpPr>
          <p:nvPr/>
        </p:nvSpPr>
        <p:spPr bwMode="auto">
          <a:xfrm>
            <a:off x="6189663" y="39973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MPO</a:t>
            </a:r>
          </a:p>
        </p:txBody>
      </p:sp>
      <p:sp>
        <p:nvSpPr>
          <p:cNvPr id="23577" name="TextBox 21"/>
          <p:cNvSpPr txBox="1">
            <a:spLocks noChangeArrowheads="1"/>
          </p:cNvSpPr>
          <p:nvPr/>
        </p:nvSpPr>
        <p:spPr bwMode="auto">
          <a:xfrm>
            <a:off x="6324600" y="36576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6264832" y="4663142"/>
            <a:ext cx="4572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Cl</a:t>
            </a:r>
            <a:r>
              <a:rPr lang="en-US" sz="1000" baseline="30000" dirty="0"/>
              <a:t>-</a:t>
            </a:r>
          </a:p>
        </p:txBody>
      </p:sp>
      <p:sp>
        <p:nvSpPr>
          <p:cNvPr id="23581" name="TextBox 23"/>
          <p:cNvSpPr txBox="1">
            <a:spLocks noChangeArrowheads="1"/>
          </p:cNvSpPr>
          <p:nvPr/>
        </p:nvSpPr>
        <p:spPr bwMode="auto">
          <a:xfrm>
            <a:off x="6324600" y="43434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858000" y="4191000"/>
            <a:ext cx="838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/>
          <p:nvPr/>
        </p:nvSpPr>
        <p:spPr>
          <a:xfrm>
            <a:off x="7772400" y="38862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HOCl</a:t>
            </a:r>
            <a:endParaRPr lang="en-US" sz="1000" baseline="30000" dirty="0"/>
          </a:p>
        </p:txBody>
      </p:sp>
      <p:sp>
        <p:nvSpPr>
          <p:cNvPr id="23586" name="TextBox 27"/>
          <p:cNvSpPr txBox="1">
            <a:spLocks noChangeArrowheads="1"/>
          </p:cNvSpPr>
          <p:nvPr/>
        </p:nvSpPr>
        <p:spPr bwMode="auto">
          <a:xfrm>
            <a:off x="3962400" y="54102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cytoplasm</a:t>
            </a:r>
          </a:p>
        </p:txBody>
      </p:sp>
      <p:sp>
        <p:nvSpPr>
          <p:cNvPr id="23587" name="TextBox 28"/>
          <p:cNvSpPr txBox="1">
            <a:spLocks noChangeArrowheads="1"/>
          </p:cNvSpPr>
          <p:nvPr/>
        </p:nvSpPr>
        <p:spPr bwMode="auto">
          <a:xfrm>
            <a:off x="5791201" y="54102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phagosome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6172200" y="2209800"/>
            <a:ext cx="2286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629400" y="2819400"/>
            <a:ext cx="3810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5-Point Star 1"/>
          <p:cNvSpPr>
            <a:spLocks/>
          </p:cNvSpPr>
          <p:nvPr/>
        </p:nvSpPr>
        <p:spPr bwMode="auto">
          <a:xfrm>
            <a:off x="5105400" y="2286000"/>
            <a:ext cx="533400" cy="457200"/>
          </a:xfrm>
          <a:custGeom>
            <a:avLst/>
            <a:gdLst>
              <a:gd name="T0" fmla="*/ 1 w 533400"/>
              <a:gd name="T1" fmla="*/ 174634 h 457200"/>
              <a:gd name="T2" fmla="*/ 203742 w 533400"/>
              <a:gd name="T3" fmla="*/ 174636 h 457200"/>
              <a:gd name="T4" fmla="*/ 266700 w 533400"/>
              <a:gd name="T5" fmla="*/ 0 h 457200"/>
              <a:gd name="T6" fmla="*/ 329658 w 533400"/>
              <a:gd name="T7" fmla="*/ 174636 h 457200"/>
              <a:gd name="T8" fmla="*/ 533399 w 533400"/>
              <a:gd name="T9" fmla="*/ 174634 h 457200"/>
              <a:gd name="T10" fmla="*/ 368569 w 533400"/>
              <a:gd name="T11" fmla="*/ 282564 h 457200"/>
              <a:gd name="T12" fmla="*/ 431529 w 533400"/>
              <a:gd name="T13" fmla="*/ 457199 h 457200"/>
              <a:gd name="T14" fmla="*/ 266700 w 533400"/>
              <a:gd name="T15" fmla="*/ 349267 h 457200"/>
              <a:gd name="T16" fmla="*/ 101871 w 533400"/>
              <a:gd name="T17" fmla="*/ 457199 h 457200"/>
              <a:gd name="T18" fmla="*/ 164831 w 533400"/>
              <a:gd name="T19" fmla="*/ 282564 h 457200"/>
              <a:gd name="T20" fmla="*/ 1 w 533400"/>
              <a:gd name="T21" fmla="*/ 174634 h 457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3400" h="457200">
                <a:moveTo>
                  <a:pt x="1" y="174634"/>
                </a:moveTo>
                <a:lnTo>
                  <a:pt x="203742" y="174636"/>
                </a:lnTo>
                <a:lnTo>
                  <a:pt x="266700" y="0"/>
                </a:lnTo>
                <a:lnTo>
                  <a:pt x="329658" y="174636"/>
                </a:lnTo>
                <a:lnTo>
                  <a:pt x="533399" y="174634"/>
                </a:lnTo>
                <a:lnTo>
                  <a:pt x="368569" y="282564"/>
                </a:lnTo>
                <a:lnTo>
                  <a:pt x="431529" y="457199"/>
                </a:lnTo>
                <a:lnTo>
                  <a:pt x="266700" y="349267"/>
                </a:lnTo>
                <a:lnTo>
                  <a:pt x="101871" y="457199"/>
                </a:lnTo>
                <a:lnTo>
                  <a:pt x="164831" y="282564"/>
                </a:lnTo>
                <a:lnTo>
                  <a:pt x="1" y="17463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 II:</a:t>
            </a:r>
            <a:br>
              <a:rPr lang="en-US" altLang="en-US" b="1" smtClean="0"/>
            </a:br>
            <a:r>
              <a:rPr lang="en-US" altLang="en-US" b="1" smtClean="0"/>
              <a:t>Not Enough Neutrophils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13 year old presents with lymphadenopathy and ANC 900.  Most likely diagnosis?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ALL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Viral illness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AML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13 year old presents with lymphadenopathy and ANC 900.  Most likely diagnosis?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ALL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Viral illness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AML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		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8229600" cy="4525962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Lower than normal absolute neutrophil count (ANC=bands + </a:t>
            </a:r>
            <a:r>
              <a:rPr lang="en-US" sz="3200" dirty="0" err="1">
                <a:ea typeface="ＭＳ Ｐゴシック" charset="0"/>
              </a:rPr>
              <a:t>segs</a:t>
            </a:r>
            <a:r>
              <a:rPr lang="en-US" sz="3200" dirty="0">
                <a:ea typeface="ＭＳ Ｐゴシック" charset="0"/>
              </a:rPr>
              <a:t>)</a:t>
            </a:r>
          </a:p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ANC/</a:t>
            </a:r>
            <a:r>
              <a:rPr lang="en-US" sz="3200" dirty="0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3200" dirty="0">
                <a:ea typeface="ＭＳ Ｐゴシック" charset="0"/>
              </a:rPr>
              <a:t>l varies with age: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0-1 week:			&lt;3,000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Infant (1 wk-2 </a:t>
            </a:r>
            <a:r>
              <a:rPr lang="en-US" dirty="0" err="1" smtClean="0">
                <a:ea typeface="ＭＳ Ｐゴシック" charset="0"/>
              </a:rPr>
              <a:t>yrs</a:t>
            </a:r>
            <a:r>
              <a:rPr lang="en-US" dirty="0" smtClean="0">
                <a:ea typeface="ＭＳ Ｐゴシック" charset="0"/>
              </a:rPr>
              <a:t>)		&lt;1,100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Child-adult			&lt;1,500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African/AA			&lt;900</a:t>
            </a:r>
          </a:p>
          <a:p>
            <a:pPr marL="1371600" lvl="2" indent="-51435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Altitude			Lower ANC above 5k </a:t>
            </a:r>
            <a:r>
              <a:rPr lang="en-US" dirty="0" err="1" smtClean="0">
                <a:ea typeface="ＭＳ Ｐゴシック" charset="0"/>
              </a:rPr>
              <a:t>ft</a:t>
            </a:r>
            <a:r>
              <a:rPr lang="en-US" dirty="0" smtClean="0">
                <a:ea typeface="ＭＳ Ｐゴシック" charset="0"/>
              </a:rPr>
              <a:t>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NEUTROPENIA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09800" y="1676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mtClean="0"/>
              <a:t>	</a:t>
            </a:r>
          </a:p>
          <a:p>
            <a:pPr marL="457200" lvl="1" indent="0" eaLnBrk="1" hangingPunct="1">
              <a:buNone/>
            </a:pPr>
            <a:r>
              <a:rPr lang="en-US" altLang="en-US" b="1" smtClean="0"/>
              <a:t>ANC/ml		Grade		Risk</a:t>
            </a:r>
          </a:p>
          <a:p>
            <a:pPr marL="457200" lvl="1" indent="0" eaLnBrk="1" hangingPunct="1">
              <a:buNone/>
            </a:pPr>
            <a:r>
              <a:rPr lang="en-US" altLang="en-US" smtClean="0"/>
              <a:t>1,000-1,500	Normal	None</a:t>
            </a:r>
          </a:p>
          <a:p>
            <a:pPr marL="457200" lvl="1" indent="0" eaLnBrk="1" hangingPunct="1">
              <a:buNone/>
            </a:pPr>
            <a:r>
              <a:rPr lang="en-US" altLang="en-US" smtClean="0"/>
              <a:t>500-1,000	Mild		Minimal</a:t>
            </a:r>
          </a:p>
          <a:p>
            <a:pPr marL="457200" lvl="1" indent="0" eaLnBrk="1" hangingPunct="1">
              <a:buNone/>
            </a:pPr>
            <a:r>
              <a:rPr lang="en-US" altLang="en-US" smtClean="0"/>
              <a:t>250-500		Moderate	Skin lesions, mucositis</a:t>
            </a:r>
          </a:p>
          <a:p>
            <a:pPr marL="457200" lvl="1" indent="0" eaLnBrk="1" hangingPunct="1">
              <a:buNone/>
            </a:pPr>
            <a:r>
              <a:rPr lang="en-US" altLang="en-US" smtClean="0"/>
              <a:t>&lt;250		Severe	Sepsis, pneumonia…	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marL="914400" lvl="2" indent="0" eaLnBrk="1" hangingPunct="1">
              <a:buNone/>
            </a:pPr>
            <a:endParaRPr lang="en-US" altLang="en-US" smtClean="0"/>
          </a:p>
          <a:p>
            <a:pPr marL="457200" lvl="1" indent="0" eaLnBrk="1" hangingPunct="1">
              <a:buNone/>
            </a:pPr>
            <a:endParaRPr lang="en-US" altLang="en-US" sz="24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1000"/>
          </a:p>
          <a:p>
            <a:pPr marL="914400" lvl="2" indent="0" eaLnBrk="1" hangingPunct="1"/>
            <a:endParaRPr lang="en-US" altLang="en-US" sz="2000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marL="457200" lvl="1" indent="0" eaLnBrk="1" hangingPunct="1">
              <a:buNone/>
            </a:pPr>
            <a:endParaRPr lang="en-US" altLang="en-US" b="1" smtClean="0">
              <a:solidFill>
                <a:srgbClr val="800000"/>
              </a:solidFill>
            </a:endParaRPr>
          </a:p>
          <a:p>
            <a:pPr marL="457200" lvl="1" indent="0" eaLnBrk="1" hangingPunct="1"/>
            <a:endParaRPr lang="en-US" altLang="en-US" b="1" smtClean="0">
              <a:solidFill>
                <a:srgbClr val="800000"/>
              </a:solidFill>
            </a:endParaRPr>
          </a:p>
          <a:p>
            <a:pPr marL="914400" lvl="2" indent="0" eaLnBrk="1" hangingPunct="1"/>
            <a:endParaRPr lang="en-US" altLang="en-US" smtClean="0"/>
          </a:p>
          <a:p>
            <a:pPr marL="914400" lvl="2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914400" lvl="2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marL="914400" lvl="2" indent="0" eaLnBrk="1" hangingPunct="1">
              <a:buNone/>
            </a:pPr>
            <a:endParaRPr lang="en-US" altLang="en-US" smtClean="0"/>
          </a:p>
          <a:p>
            <a:pPr marL="457200" lvl="1" indent="0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295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 smtClean="0">
                <a:ea typeface="ＭＳ Ｐゴシック" charset="0"/>
              </a:rPr>
              <a:t>EVALUATIONS</a:t>
            </a:r>
          </a:p>
          <a:p>
            <a:pPr marL="971550" lvl="1" indent="-514350" eaLnBrk="1" hangingPunct="1">
              <a:buFont typeface="Arial" charset="0"/>
              <a:buAutoNum type="arabicPeriod"/>
              <a:defRPr/>
            </a:pPr>
            <a:r>
              <a:rPr lang="en-US" b="1" dirty="0" smtClean="0">
                <a:ea typeface="ＭＳ Ｐゴシック" charset="0"/>
              </a:rPr>
              <a:t>History</a:t>
            </a:r>
          </a:p>
          <a:p>
            <a:pPr marL="85725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Duration/periodicity, trend over time</a:t>
            </a:r>
          </a:p>
          <a:p>
            <a:pPr marL="85725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Exposure to toxins/drugs</a:t>
            </a:r>
          </a:p>
          <a:p>
            <a:pPr marL="85725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Infectious symptoms</a:t>
            </a:r>
          </a:p>
          <a:p>
            <a:pPr marL="85725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Family History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>
                <a:ea typeface="ＭＳ Ｐゴシック" charset="0"/>
              </a:rPr>
              <a:t>2. Physical exam</a:t>
            </a: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Growth curve</a:t>
            </a: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Signs of infection</a:t>
            </a: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Mucosal membranes</a:t>
            </a: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Lymphadenopathy, </a:t>
            </a:r>
            <a:r>
              <a:rPr lang="en-US" dirty="0" err="1" smtClean="0">
                <a:ea typeface="ＭＳ Ｐゴシック" charset="0"/>
              </a:rPr>
              <a:t>hepatosplenomegaly</a:t>
            </a: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ＭＳ Ｐゴシック" charset="0"/>
              </a:rPr>
              <a:t>Congenital anomalies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NEUTROPENIA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265238"/>
            <a:ext cx="8229600" cy="4525962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b="1" dirty="0" smtClean="0">
                <a:ea typeface="ＭＳ Ｐゴシック" charset="0"/>
              </a:rPr>
              <a:t>EVALUATIONS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>
                <a:ea typeface="ＭＳ Ｐゴシック" charset="0"/>
              </a:rPr>
              <a:t>3. Laboratory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CBC with </a:t>
            </a:r>
            <a:r>
              <a:rPr lang="en-US" sz="2000" dirty="0" err="1">
                <a:ea typeface="ＭＳ Ｐゴシック" charset="0"/>
              </a:rPr>
              <a:t>retic</a:t>
            </a:r>
            <a:r>
              <a:rPr lang="en-US" sz="2000" dirty="0">
                <a:ea typeface="ＭＳ Ｐゴシック" charset="0"/>
              </a:rPr>
              <a:t> and differential twice weekly x 6 weeks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Peripheral smear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Peripheral blood </a:t>
            </a:r>
            <a:r>
              <a:rPr lang="en-US" sz="2000" dirty="0" err="1">
                <a:ea typeface="ＭＳ Ｐゴシック" charset="0"/>
              </a:rPr>
              <a:t>immunophenotype</a:t>
            </a:r>
            <a:r>
              <a:rPr lang="en-US" sz="2000" dirty="0">
                <a:ea typeface="ＭＳ Ｐゴシック" charset="0"/>
              </a:rPr>
              <a:t> and quant </a:t>
            </a:r>
            <a:r>
              <a:rPr lang="en-US" sz="2000" dirty="0" err="1">
                <a:ea typeface="ＭＳ Ｐゴシック" charset="0"/>
              </a:rPr>
              <a:t>IgGAME</a:t>
            </a:r>
            <a:endParaRPr lang="en-US" sz="2000" dirty="0">
              <a:ea typeface="ＭＳ Ｐゴシック" charset="0"/>
            </a:endParaRP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Bone marrow: aspirate, biopsy, </a:t>
            </a:r>
            <a:r>
              <a:rPr lang="en-US" sz="2000" dirty="0" err="1">
                <a:ea typeface="ＭＳ Ｐゴシック" charset="0"/>
              </a:rPr>
              <a:t>cytogenetics</a:t>
            </a:r>
            <a:endParaRPr lang="en-US" sz="2000" dirty="0">
              <a:ea typeface="ＭＳ Ｐゴシック" charset="0"/>
            </a:endParaRP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Blood chemistries: LDH, uric acid, alkaline phosphatase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Anti-neutrophil antibodies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Viral studies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Nutrition assessment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Pancreatic function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Skeletal radiograph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ANA, C3, C4, anti-DNA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i="1" dirty="0">
                <a:ea typeface="ＭＳ Ｐゴシック" charset="0"/>
              </a:rPr>
              <a:t>Whole </a:t>
            </a:r>
            <a:r>
              <a:rPr lang="en-US" sz="2000" i="1" dirty="0" err="1">
                <a:ea typeface="ＭＳ Ｐゴシック" charset="0"/>
              </a:rPr>
              <a:t>exome</a:t>
            </a:r>
            <a:r>
              <a:rPr lang="en-US" sz="2000" i="1" dirty="0">
                <a:ea typeface="ＭＳ Ｐゴシック" charset="0"/>
              </a:rPr>
              <a:t> sequencing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  <a:endParaRPr lang="en-US" b="1" dirty="0" smtClean="0">
              <a:ea typeface="ＭＳ Ｐゴシック" charset="0"/>
            </a:endParaRPr>
          </a:p>
          <a:p>
            <a:pPr marL="857250" lvl="2" indent="0" eaLnBrk="1" hangingPunct="1">
              <a:buNone/>
              <a:defRPr/>
            </a:pPr>
            <a:endParaRPr lang="en-US" sz="2000" b="1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NEUTROPENIA-Acquired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9144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  <a:endParaRPr lang="en-US" b="1" dirty="0" smtClean="0">
              <a:ea typeface="ＭＳ Ｐゴシック" charset="0"/>
            </a:endParaRPr>
          </a:p>
          <a:p>
            <a:pPr marL="857250" lvl="2" indent="0" eaLnBrk="1" hangingPunct="1">
              <a:buNone/>
              <a:defRPr/>
            </a:pPr>
            <a:endParaRPr lang="en-US" sz="2000" b="1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30584"/>
              </p:ext>
            </p:extLst>
          </p:nvPr>
        </p:nvGraphicFramePr>
        <p:xfrm>
          <a:off x="1524000" y="1162050"/>
          <a:ext cx="9067800" cy="5696260"/>
        </p:xfrm>
        <a:graphic>
          <a:graphicData uri="http://schemas.openxmlformats.org/drawingml/2006/table">
            <a:tbl>
              <a:tblPr/>
              <a:tblGrid>
                <a:gridCol w="3022600"/>
                <a:gridCol w="3022600"/>
                <a:gridCol w="3022600"/>
              </a:tblGrid>
              <a:tr h="365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CAUSE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ETIOLOGY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ASSOCIATED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Infection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Virus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 bacteria, protozoa, fungi, rickettsia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Redistribution, impaired production, destruction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Drug-induced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Phenothiazines, sulfonamides, anticonvulsants, aminopyrine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Hypersensitivity reaction, anti-neutrophil antibodies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Immune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Alloimmune, autoimmune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Decreased mature forms in bone marrow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Bone marrow replacement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Malignancy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Immature myeloid cells in peripheral blood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Chemotherapy/radiation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Toxicity to precursor cells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Hypoplastic marrow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Aplastic anemia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Stem cell failure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Pancytopenia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Vitamin B12, folate, or copper deficiency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Malnutrition or congenital or acquired vitamin deficiencies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Megaloblastic anemia, hypersegmented neutrophils, other cytopenias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Maternal pre-eclampsia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Impaired myeloid proliferation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Chronic idiopathic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Impaired myeloid proliferation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none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Paroxysmal nocturnal hemoglobinuria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Acquired stem cell defect (mutation of </a:t>
                      </a: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PIG-A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Pancytopenia, thrombosis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“Mechanical” activation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ECMO, bypass surgery, hemodialysis activate neutrophils; sequestered in lungs/capillaries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Systemic inflammation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14025" y="6172200"/>
            <a:ext cx="134937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1948" y="6324600"/>
            <a:ext cx="151372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– Infection Associated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Most common cause of neutropenia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Generally acute – </a:t>
            </a:r>
            <a:r>
              <a:rPr lang="en-US" altLang="en-US" sz="2000"/>
              <a:t>resolves in days-months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Treatment – </a:t>
            </a:r>
            <a:r>
              <a:rPr lang="en-US" altLang="en-US" sz="2000"/>
              <a:t>Supportive, treat infections, G-CSF in some cases</a:t>
            </a:r>
            <a:endParaRPr lang="en-US" altLang="en-US" sz="2000" b="1"/>
          </a:p>
          <a:p>
            <a:pPr marL="457200" lvl="1" indent="0" eaLnBrk="1" hangingPunct="1">
              <a:buNone/>
            </a:pPr>
            <a:r>
              <a:rPr lang="en-US" altLang="en-US" sz="2000" b="1"/>
              <a:t>Common infections: 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	</a:t>
            </a:r>
            <a:r>
              <a:rPr lang="en-US" altLang="en-US" sz="2000"/>
              <a:t>EBV, CMV, influenza, RSV, parvo, HIV, varicella, measles, rubella</a:t>
            </a:r>
          </a:p>
          <a:p>
            <a:pPr marL="457200" lvl="1" indent="0" eaLnBrk="1" hangingPunct="1">
              <a:buNone/>
            </a:pPr>
            <a:r>
              <a:rPr lang="en-US" altLang="en-US" sz="2000"/>
              <a:t>	Sepsis in an infant</a:t>
            </a:r>
          </a:p>
          <a:p>
            <a:pPr marL="457200" lvl="1" indent="0" eaLnBrk="1" hangingPunct="1">
              <a:buNone/>
            </a:pPr>
            <a:r>
              <a:rPr lang="en-US" altLang="en-US" sz="2000"/>
              <a:t>	</a:t>
            </a:r>
            <a:r>
              <a:rPr lang="en-US" altLang="en-US" sz="2000" i="1"/>
              <a:t>Note: Rickettsia, malaria, leismaniasis, histoplasmosis</a:t>
            </a:r>
          </a:p>
          <a:p>
            <a:pPr marL="457200" lvl="1" indent="0" eaLnBrk="1" hangingPunct="1">
              <a:buNone/>
            </a:pPr>
            <a:r>
              <a:rPr lang="en-US" altLang="en-US" sz="2000" b="1"/>
              <a:t>Multiple mechanisms:</a:t>
            </a:r>
          </a:p>
          <a:p>
            <a:pPr marL="857250" lvl="2" indent="0" eaLnBrk="1" hangingPunct="1">
              <a:buNone/>
            </a:pPr>
            <a:r>
              <a:rPr lang="en-US" altLang="en-US" sz="2000" b="1"/>
              <a:t>	</a:t>
            </a:r>
            <a:r>
              <a:rPr lang="en-US" altLang="en-US" sz="2000"/>
              <a:t>Increased utilization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Complement-mediated margination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Marrow suppression (more in infants)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Cytokine/chemokine-induced margination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Antibody production</a:t>
            </a:r>
          </a:p>
          <a:p>
            <a:pPr marL="857250" lvl="2" indent="0" eaLnBrk="1" hangingPunct="1">
              <a:buNone/>
            </a:pPr>
            <a:r>
              <a:rPr lang="en-US" altLang="en-US" sz="2000"/>
              <a:t>Splenic sequestration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2600" y="61722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001000" y="6275473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/>
              <a:t>	</a:t>
            </a:r>
            <a:r>
              <a:rPr lang="en-US" altLang="en-US" sz="3600" b="1"/>
              <a:t>NEUTROPENIA – Drug Associated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0574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/>
              <a:t>Relatively rare in children compared to adults</a:t>
            </a:r>
          </a:p>
          <a:p>
            <a:pPr marL="457200" lvl="1" indent="0" eaLnBrk="1" hangingPunct="1">
              <a:buNone/>
            </a:pPr>
            <a:r>
              <a:rPr lang="en-US" altLang="en-US" sz="2400" b="1"/>
              <a:t>Treatment</a:t>
            </a:r>
            <a:r>
              <a:rPr lang="en-US" altLang="en-US" sz="2400"/>
              <a:t>: stop the drug, and in some cases give G-CSF</a:t>
            </a:r>
            <a:endParaRPr lang="en-US" altLang="en-US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35559"/>
              </p:ext>
            </p:extLst>
          </p:nvPr>
        </p:nvGraphicFramePr>
        <p:xfrm>
          <a:off x="1600200" y="2819401"/>
          <a:ext cx="8915400" cy="39782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02568"/>
                <a:gridCol w="2346158"/>
                <a:gridCol w="4066674"/>
              </a:tblGrid>
              <a:tr h="5439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Mechanism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Drugs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97125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Immune</a:t>
                      </a:r>
                      <a:endParaRPr lang="en-US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Penicillins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Cephalosporins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-Acute symptoms: days-weeks</a:t>
                      </a:r>
                    </a:p>
                    <a:p>
                      <a:r>
                        <a:rPr lang="en-US" sz="1800" dirty="0" smtClean="0"/>
                        <a:t>-Recurrence with small dose</a:t>
                      </a:r>
                    </a:p>
                    <a:p>
                      <a:r>
                        <a:rPr lang="en-US" sz="1800" dirty="0" smtClean="0"/>
                        <a:t>-Antibody</a:t>
                      </a:r>
                      <a:r>
                        <a:rPr lang="en-US" sz="1800" baseline="0" dirty="0" smtClean="0"/>
                        <a:t> (+)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97125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Toxic</a:t>
                      </a:r>
                      <a:endParaRPr lang="en-US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Phenothiazine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-Later</a:t>
                      </a:r>
                      <a:r>
                        <a:rPr lang="en-US" sz="1800" baseline="0" dirty="0" smtClean="0"/>
                        <a:t> onset: weeks to months</a:t>
                      </a:r>
                    </a:p>
                    <a:p>
                      <a:r>
                        <a:rPr lang="en-US" sz="1800" baseline="0" dirty="0" smtClean="0"/>
                        <a:t>-Direct toxicity to cells</a:t>
                      </a:r>
                    </a:p>
                    <a:p>
                      <a:r>
                        <a:rPr lang="en-US" sz="1800" baseline="0" dirty="0" smtClean="0"/>
                        <a:t>-May relapse with re-challenge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149185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Hypersensitivity</a:t>
                      </a:r>
                      <a:endParaRPr lang="en-US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Dilantin</a:t>
                      </a:r>
                    </a:p>
                    <a:p>
                      <a:r>
                        <a:rPr lang="en-US" sz="1800" dirty="0" err="1" smtClean="0"/>
                        <a:t>Phenobarbitol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-Later onset: weeks</a:t>
                      </a:r>
                      <a:r>
                        <a:rPr lang="en-US" sz="1800" baseline="0" dirty="0" smtClean="0"/>
                        <a:t> to months</a:t>
                      </a:r>
                    </a:p>
                    <a:p>
                      <a:r>
                        <a:rPr lang="en-US" sz="1800" baseline="0" dirty="0" smtClean="0"/>
                        <a:t>-Direct toxicity to cells</a:t>
                      </a:r>
                    </a:p>
                    <a:p>
                      <a:r>
                        <a:rPr lang="en-US" sz="1800" baseline="0" dirty="0" smtClean="0"/>
                        <a:t>-Associated systemic symptoms: rash, fever, lymphadenopathy, hepatitis, nephritis, pneumonitis, aplastic anemia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50434" y="6096000"/>
            <a:ext cx="141296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47" y="6324600"/>
            <a:ext cx="15773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/>
              <a:t>		</a:t>
            </a:r>
            <a:r>
              <a:rPr lang="en-US" altLang="en-US" sz="3600" b="1"/>
              <a:t>NEUTROPENIA – Immune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Associated with antibodies against neutrophils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-May require multiple tests to detect</a:t>
            </a:r>
            <a:endParaRPr lang="en-US" sz="2400" b="1" dirty="0">
              <a:ea typeface="ＭＳ Ｐゴシック" charset="0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Increased turnover of neutrophils; decreased vascular compartment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Marrow production normal to increased; storage pool normal to decreased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Categories:</a:t>
            </a:r>
          </a:p>
          <a:p>
            <a:pPr marL="457200" lvl="1" indent="0" eaLnBrk="1" hangingPunct="1">
              <a:buNone/>
              <a:defRPr/>
            </a:pPr>
            <a:r>
              <a:rPr lang="en-US" sz="2400" b="1" dirty="0">
                <a:ea typeface="ＭＳ Ｐゴシック" charset="0"/>
              </a:rPr>
              <a:t>	-</a:t>
            </a:r>
            <a:r>
              <a:rPr lang="en-US" sz="2400" dirty="0" err="1">
                <a:ea typeface="ＭＳ Ｐゴシック" charset="0"/>
              </a:rPr>
              <a:t>Alloimmune</a:t>
            </a:r>
            <a:endParaRPr lang="en-US" sz="2400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-Chronic benign neutropenia of childhood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-Autoimmune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ea typeface="ＭＳ Ｐゴシック" charset="0"/>
              </a:rPr>
              <a:t>	-Drug induced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/>
              <a:t>		</a:t>
            </a:r>
            <a:r>
              <a:rPr lang="en-US" altLang="en-US" sz="3600" b="1"/>
              <a:t>NEUTROPENIA – Alloimmune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Maternal alloimmunization to neutrophil antigens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0.2% of pregnancies</a:t>
            </a:r>
          </a:p>
          <a:p>
            <a:pPr lvl="2" eaLnBrk="1" hangingPunct="1"/>
            <a:r>
              <a:rPr lang="en-US" altLang="en-US" sz="2000"/>
              <a:t>May present with delayed cord separation</a:t>
            </a:r>
          </a:p>
          <a:p>
            <a:pPr lvl="2" eaLnBrk="1" hangingPunct="1"/>
            <a:r>
              <a:rPr lang="en-US" altLang="en-US" sz="2000"/>
              <a:t>Skin infections, fever, pneumonia within first 2 weeks after birth</a:t>
            </a:r>
          </a:p>
          <a:p>
            <a:pPr lvl="2" eaLnBrk="1" hangingPunct="1"/>
            <a:r>
              <a:rPr lang="en-US" altLang="en-US" sz="2000"/>
              <a:t>Easily confused with neonatal sepsis (may present with sepsis)</a:t>
            </a:r>
          </a:p>
          <a:p>
            <a:pPr lvl="2" eaLnBrk="1" hangingPunct="1"/>
            <a:r>
              <a:rPr lang="en-US" altLang="en-US" sz="2000"/>
              <a:t>Marrow with myeloid hyperplasia with maturation arrest at mature precursors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Supportive care and antibiotics</a:t>
            </a:r>
          </a:p>
          <a:p>
            <a:pPr lvl="2" eaLnBrk="1" hangingPunct="1"/>
            <a:r>
              <a:rPr lang="en-US" altLang="en-US" sz="2000"/>
              <a:t>IVIG (?)</a:t>
            </a:r>
          </a:p>
          <a:p>
            <a:pPr lvl="2" eaLnBrk="1" hangingPunct="1"/>
            <a:r>
              <a:rPr lang="en-US" altLang="en-US" sz="2000"/>
              <a:t>G-CSF for severe infection</a:t>
            </a: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</a:t>
            </a:r>
            <a:br>
              <a:rPr lang="en-US" altLang="en-US" sz="3600" b="1"/>
            </a:br>
            <a:r>
              <a:rPr lang="en-US" altLang="en-US" sz="3600" b="1"/>
              <a:t>Chronic Benign Neutropenia of Childhood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AKA </a:t>
            </a:r>
            <a:r>
              <a:rPr lang="en-US" altLang="en-US" sz="2400" b="1" i="1"/>
              <a:t>Autoimmune Neutropenia of Infancy (AIN)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Anti-neutrophil antibody (against FC</a:t>
            </a:r>
            <a:r>
              <a:rPr lang="en-US" altLang="en-US" sz="2000">
                <a:latin typeface="Symbol" panose="05050102010706020507" pitchFamily="18" charset="2"/>
              </a:rPr>
              <a:t>g</a:t>
            </a:r>
            <a:r>
              <a:rPr lang="en-US" altLang="en-US" sz="2000"/>
              <a:t>RIII common)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Relatively common (1/100,000)</a:t>
            </a:r>
          </a:p>
          <a:p>
            <a:pPr lvl="2" eaLnBrk="1" hangingPunct="1"/>
            <a:r>
              <a:rPr lang="en-US" altLang="en-US" sz="2000"/>
              <a:t>Median age: 8-11 months</a:t>
            </a:r>
          </a:p>
          <a:p>
            <a:pPr lvl="2" eaLnBrk="1" hangingPunct="1"/>
            <a:r>
              <a:rPr lang="en-US" altLang="en-US" sz="2000"/>
              <a:t>ANC &lt;500, but generally asymptomatic</a:t>
            </a:r>
          </a:p>
          <a:p>
            <a:pPr lvl="2" eaLnBrk="1" hangingPunct="1"/>
            <a:r>
              <a:rPr lang="en-US" altLang="en-US" sz="2000"/>
              <a:t>Marrow: normal to increased myeloid series with decrease at band/segmented level</a:t>
            </a:r>
            <a:endParaRPr lang="en-US" altLang="en-US" sz="1600"/>
          </a:p>
          <a:p>
            <a:pPr lvl="2" eaLnBrk="1" hangingPunct="1"/>
            <a:r>
              <a:rPr lang="en-US" altLang="en-US" sz="2000"/>
              <a:t>Median age at resolution: 20 months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Observation</a:t>
            </a:r>
          </a:p>
          <a:p>
            <a:pPr lvl="2" eaLnBrk="1" hangingPunct="1"/>
            <a:r>
              <a:rPr lang="en-US" altLang="en-US" sz="2000"/>
              <a:t>Evaluate and treat infections</a:t>
            </a:r>
            <a:endParaRPr lang="en-US" altLang="en-US" smtClean="0"/>
          </a:p>
          <a:p>
            <a:pPr lvl="2" eaLnBrk="1" hangingPunct="1"/>
            <a:r>
              <a:rPr lang="en-US" altLang="en-US" sz="2000"/>
              <a:t>G-CSF may be helpful in patients with infections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	</a:t>
            </a:r>
            <a:r>
              <a:rPr lang="en-US" altLang="en-US" sz="3600" b="1"/>
              <a:t>NEUTROPENIA – Autoimmune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Auto-antibody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May be associated with other autoimmune cytopenias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e.g. ITP/Evan’s Syndrome, AIHA</a:t>
            </a:r>
          </a:p>
          <a:p>
            <a:pPr lvl="2" eaLnBrk="1" hangingPunct="1"/>
            <a:r>
              <a:rPr lang="en-US" altLang="en-US" sz="2000"/>
              <a:t>May be associated with other autoimmune diseases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e.g. SLE, HIV, Felty’s syndrome, Hashimoto/Graves, hepatitis</a:t>
            </a:r>
          </a:p>
          <a:p>
            <a:pPr lvl="2" eaLnBrk="1" hangingPunct="1"/>
            <a:r>
              <a:rPr lang="en-US" altLang="en-US" sz="2000"/>
              <a:t>Variable ANC, marrow with normal cellularity with late maturation arrest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Treat primary autoimmune disorder</a:t>
            </a:r>
          </a:p>
          <a:p>
            <a:pPr lvl="2" eaLnBrk="1" hangingPunct="1"/>
            <a:r>
              <a:rPr lang="en-US" altLang="en-US" sz="2000"/>
              <a:t>Evaluate and treat infections</a:t>
            </a:r>
          </a:p>
          <a:p>
            <a:pPr lvl="2" eaLnBrk="1" hangingPunct="1"/>
            <a:r>
              <a:rPr lang="en-US" altLang="en-US" sz="2000"/>
              <a:t>G-CSF may be helpful if marrow storage pool is depleted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2 year old has recurrent infections, low </a:t>
            </a: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, warts, and severe neutropenia.  What does BM show?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hypoplasia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increased myeloid precursors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hemophagocytosis</a:t>
            </a:r>
            <a:endParaRPr lang="en-US" sz="4400" b="1" i="1" dirty="0">
              <a:solidFill>
                <a:srgbClr val="80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 A 2 year old has recurrent infections, low </a:t>
            </a: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, warts, and severe neutropenia.  What does BM show?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hypoplasia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increased myeloid precursors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 err="1">
                <a:solidFill>
                  <a:srgbClr val="800000"/>
                </a:solidFill>
                <a:ea typeface="ＭＳ Ｐゴシック" charset="0"/>
              </a:rPr>
              <a:t>hemophagocytosis</a:t>
            </a:r>
            <a:endParaRPr lang="en-US" sz="4400" b="1" i="1" dirty="0">
              <a:solidFill>
                <a:srgbClr val="80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524001"/>
          <a:ext cx="8763000" cy="52165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07833"/>
                <a:gridCol w="2434167"/>
                <a:gridCol w="2921000"/>
              </a:tblGrid>
              <a:tr h="3818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Syndrome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 (Inheritance)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 (+ neutropenia)</a:t>
                      </a:r>
                      <a:endParaRPr lang="en-US" sz="1600" dirty="0"/>
                    </a:p>
                  </a:txBody>
                  <a:tcPr marT="45702" marB="45702"/>
                </a:tc>
              </a:tr>
              <a:tr h="65906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Primary</a:t>
                      </a:r>
                      <a:r>
                        <a:rPr lang="en-US" sz="1800" b="1" baseline="0" dirty="0" smtClean="0"/>
                        <a:t> Disorders of </a:t>
                      </a:r>
                      <a:r>
                        <a:rPr lang="en-US" sz="1800" b="1" baseline="0" dirty="0" err="1" smtClean="0"/>
                        <a:t>Myelopoiesis</a:t>
                      </a:r>
                      <a:endParaRPr lang="en-US" sz="18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2" marB="45702"/>
                </a:tc>
              </a:tr>
              <a:tr h="8229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Cyclic Neutropenia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ELA2</a:t>
                      </a:r>
                      <a:r>
                        <a:rPr lang="en-US" sz="1600" dirty="0" smtClean="0"/>
                        <a:t> (AD)</a:t>
                      </a:r>
                    </a:p>
                    <a:p>
                      <a:r>
                        <a:rPr lang="en-US" sz="1600" dirty="0" smtClean="0"/>
                        <a:t>Encodes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neutrophil </a:t>
                      </a:r>
                      <a:r>
                        <a:rPr lang="en-US" sz="1600" b="1" baseline="0" dirty="0" err="1" smtClean="0">
                          <a:solidFill>
                            <a:srgbClr val="800000"/>
                          </a:solidFill>
                        </a:rPr>
                        <a:t>elastase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-21-day cycles (+/- 4</a:t>
                      </a:r>
                      <a:r>
                        <a:rPr lang="en-US" sz="1600" baseline="0" dirty="0" smtClean="0"/>
                        <a:t> days)</a:t>
                      </a:r>
                    </a:p>
                    <a:p>
                      <a:r>
                        <a:rPr lang="en-US" sz="1600" baseline="0" dirty="0" smtClean="0"/>
                        <a:t>-Recurrent fever, </a:t>
                      </a:r>
                      <a:r>
                        <a:rPr lang="en-US" sz="1600" baseline="0" dirty="0" err="1" smtClean="0"/>
                        <a:t>aphthous</a:t>
                      </a:r>
                      <a:r>
                        <a:rPr lang="en-US" sz="1600" baseline="0" dirty="0" smtClean="0"/>
                        <a:t> ulcers, </a:t>
                      </a:r>
                      <a:r>
                        <a:rPr lang="en-US" sz="1600" baseline="0" dirty="0" err="1" smtClean="0"/>
                        <a:t>peridontitis</a:t>
                      </a:r>
                      <a:endParaRPr lang="en-US" sz="1600" baseline="0" dirty="0" smtClean="0"/>
                    </a:p>
                  </a:txBody>
                  <a:tcPr marT="45702" marB="45702"/>
                </a:tc>
              </a:tr>
              <a:tr h="20421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Severe Congenital Neutropenia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ELA2, GFL1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baseline="0" dirty="0" smtClean="0"/>
                        <a:t>(AD)</a:t>
                      </a:r>
                    </a:p>
                    <a:p>
                      <a:r>
                        <a:rPr lang="en-US" sz="1600" i="1" baseline="0" dirty="0" smtClean="0"/>
                        <a:t>CSF3R</a:t>
                      </a:r>
                      <a:r>
                        <a:rPr lang="en-US" sz="1600" baseline="0" dirty="0" smtClean="0"/>
                        <a:t> (acquired)</a:t>
                      </a:r>
                    </a:p>
                    <a:p>
                      <a:r>
                        <a:rPr lang="en-US" sz="1600" i="1" baseline="0" dirty="0" smtClean="0"/>
                        <a:t>WASP</a:t>
                      </a:r>
                      <a:r>
                        <a:rPr lang="en-US" sz="1600" baseline="0" dirty="0" smtClean="0"/>
                        <a:t> (X-linked)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-Risk of MDS/AML</a:t>
                      </a:r>
                    </a:p>
                    <a:p>
                      <a:r>
                        <a:rPr lang="en-US" sz="1600" dirty="0" smtClean="0"/>
                        <a:t>-Platelet defect with </a:t>
                      </a:r>
                      <a:r>
                        <a:rPr lang="en-US" sz="1600" i="1" dirty="0" smtClean="0"/>
                        <a:t>WAS</a:t>
                      </a:r>
                    </a:p>
                    <a:p>
                      <a:r>
                        <a:rPr lang="en-US" sz="1600" i="0" dirty="0" smtClean="0"/>
                        <a:t>-Apoptosis of myeloid precursors with </a:t>
                      </a:r>
                      <a:r>
                        <a:rPr lang="en-US" sz="1600" b="1" i="1" dirty="0" smtClean="0">
                          <a:solidFill>
                            <a:srgbClr val="800000"/>
                          </a:solidFill>
                        </a:rPr>
                        <a:t>maturational arrest</a:t>
                      </a:r>
                      <a:endParaRPr lang="en-US" sz="1600" b="1" i="0" dirty="0" smtClean="0">
                        <a:solidFill>
                          <a:srgbClr val="800000"/>
                        </a:solidFill>
                      </a:endParaRPr>
                    </a:p>
                    <a:p>
                      <a:r>
                        <a:rPr lang="en-US" sz="1600" i="0" dirty="0" smtClean="0"/>
                        <a:t>-</a:t>
                      </a:r>
                      <a:r>
                        <a:rPr lang="en-US" sz="1600" i="0" dirty="0" err="1" smtClean="0"/>
                        <a:t>Monocytosis</a:t>
                      </a:r>
                      <a:r>
                        <a:rPr lang="en-US" sz="1600" i="0" dirty="0" smtClean="0"/>
                        <a:t>, eosinophilia</a:t>
                      </a:r>
                    </a:p>
                    <a:p>
                      <a:r>
                        <a:rPr lang="en-US" sz="1600" i="0" dirty="0" smtClean="0"/>
                        <a:t>-Recurrent purulent infections</a:t>
                      </a:r>
                    </a:p>
                    <a:p>
                      <a:r>
                        <a:rPr lang="en-US" sz="1600" i="0" dirty="0" smtClean="0"/>
                        <a:t>-Pneumonia</a:t>
                      </a:r>
                      <a:r>
                        <a:rPr lang="en-US" sz="1600" i="0" baseline="0" dirty="0" smtClean="0"/>
                        <a:t> and deep tissue abscesses are life-threatening</a:t>
                      </a:r>
                      <a:endParaRPr lang="en-US" sz="1600" i="0" dirty="0"/>
                    </a:p>
                  </a:txBody>
                  <a:tcPr marT="45702" marB="45702"/>
                </a:tc>
              </a:tr>
              <a:tr h="131059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Kostmann</a:t>
                      </a:r>
                      <a:r>
                        <a:rPr lang="en-US" sz="1600" baseline="0" dirty="0" smtClean="0"/>
                        <a:t> Syndrome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HAX1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Neurologic abnormalities</a:t>
                      </a:r>
                    </a:p>
                    <a:p>
                      <a:r>
                        <a:rPr lang="en-US" sz="1600" dirty="0" smtClean="0"/>
                        <a:t>-Otherwise,</a:t>
                      </a:r>
                      <a:r>
                        <a:rPr lang="en-US" sz="1600" baseline="0" dirty="0" smtClean="0"/>
                        <a:t> like Severe Congenital Neutropenia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15601" y="6172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1948" y="6334780"/>
            <a:ext cx="176454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2314576"/>
          <a:ext cx="8763000" cy="26066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07833"/>
                <a:gridCol w="2434167"/>
                <a:gridCol w="2921000"/>
              </a:tblGrid>
              <a:tr h="3817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Disorders of Ribosome Function</a:t>
                      </a:r>
                      <a:endParaRPr lang="en-US" sz="18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</a:tr>
              <a:tr h="57907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800000"/>
                          </a:solidFill>
                        </a:rPr>
                        <a:t>Shwachman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-Diamond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SBDS</a:t>
                      </a:r>
                      <a:r>
                        <a:rPr lang="en-US" sz="1600" dirty="0" smtClean="0"/>
                        <a:t> (AR)</a:t>
                      </a:r>
                      <a:endParaRPr lang="en-US" sz="16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Pancreatic insufficiency</a:t>
                      </a:r>
                      <a:r>
                        <a:rPr lang="en-US" sz="1600" dirty="0" smtClean="0"/>
                        <a:t>, variable neutropenia,</a:t>
                      </a:r>
                      <a:r>
                        <a:rPr lang="en-US" sz="1600" baseline="0" dirty="0" smtClean="0"/>
                        <a:t> bone abnormalities</a:t>
                      </a:r>
                      <a:endParaRPr lang="en-US" sz="1600" dirty="0"/>
                    </a:p>
                  </a:txBody>
                  <a:tcPr marT="45697" marB="45697"/>
                </a:tc>
              </a:tr>
              <a:tr h="1066746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800000"/>
                          </a:solidFill>
                        </a:rPr>
                        <a:t>Dyskeratosis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800000"/>
                          </a:solidFill>
                        </a:rPr>
                        <a:t>congenita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Telomerase defects: </a:t>
                      </a:r>
                    </a:p>
                    <a:p>
                      <a:r>
                        <a:rPr lang="en-US" sz="1600" i="1" dirty="0" smtClean="0"/>
                        <a:t>DKC1</a:t>
                      </a:r>
                      <a:r>
                        <a:rPr lang="en-US" sz="1600" baseline="0" dirty="0" smtClean="0"/>
                        <a:t> (XL)</a:t>
                      </a:r>
                    </a:p>
                    <a:p>
                      <a:r>
                        <a:rPr lang="en-US" sz="1600" i="1" baseline="0" dirty="0" smtClean="0"/>
                        <a:t>TER</a:t>
                      </a:r>
                      <a:r>
                        <a:rPr lang="en-US" sz="1600" baseline="0" dirty="0" smtClean="0"/>
                        <a:t> (AD)</a:t>
                      </a:r>
                    </a:p>
                    <a:p>
                      <a:r>
                        <a:rPr lang="en-US" sz="1600" i="1" baseline="0" dirty="0" smtClean="0"/>
                        <a:t>TERT</a:t>
                      </a:r>
                      <a:r>
                        <a:rPr lang="en-US" sz="1600" baseline="0" dirty="0" smtClean="0"/>
                        <a:t> (AR)</a:t>
                      </a:r>
                      <a:endParaRPr lang="en-US" sz="16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Bone marrow failure, nail dystrophy, leukoplakia, </a:t>
                      </a:r>
                      <a:r>
                        <a:rPr lang="en-US" sz="1600" dirty="0" err="1" smtClean="0"/>
                        <a:t>hyperpigmented</a:t>
                      </a:r>
                      <a:r>
                        <a:rPr lang="en-US" sz="1600" baseline="0" dirty="0" smtClean="0"/>
                        <a:t> skin</a:t>
                      </a:r>
                      <a:endParaRPr lang="en-US" sz="1600" dirty="0"/>
                    </a:p>
                  </a:txBody>
                  <a:tcPr marT="45697" marB="45697"/>
                </a:tc>
              </a:tr>
              <a:tr h="57907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800000"/>
                          </a:solidFill>
                        </a:rPr>
                        <a:t>Fanconi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Anemia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Various</a:t>
                      </a:r>
                      <a:endParaRPr lang="en-US" sz="16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Hypersensitivity</a:t>
                      </a:r>
                      <a:r>
                        <a:rPr lang="en-US" sz="1600" baseline="0" dirty="0" smtClean="0"/>
                        <a:t> to DNA damage, </a:t>
                      </a:r>
                      <a:r>
                        <a:rPr lang="en-US" sz="1600" baseline="0" dirty="0" err="1" smtClean="0"/>
                        <a:t>cytopenias</a:t>
                      </a:r>
                      <a:r>
                        <a:rPr lang="en-US" sz="1600" baseline="0" dirty="0" smtClean="0"/>
                        <a:t>, radial defects</a:t>
                      </a:r>
                      <a:endParaRPr lang="en-US" sz="1600" dirty="0"/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00200" y="2101850"/>
          <a:ext cx="8915400" cy="28384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67100"/>
                <a:gridCol w="2247900"/>
                <a:gridCol w="3200400"/>
              </a:tblGrid>
              <a:tr h="3819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Syndrome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 (Inheritance)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 (+ neutropenia)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6592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Granule/cytotoxic</a:t>
                      </a:r>
                      <a:r>
                        <a:rPr lang="en-US" sz="1800" b="1" baseline="0" dirty="0" smtClean="0"/>
                        <a:t> defects</a:t>
                      </a:r>
                      <a:endParaRPr lang="en-US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6" marB="45716"/>
                </a:tc>
              </a:tr>
              <a:tr h="579203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800000"/>
                          </a:solidFill>
                        </a:rPr>
                        <a:t>Chediak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-Higashi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LYST </a:t>
                      </a:r>
                      <a:r>
                        <a:rPr lang="en-US" sz="1600" i="0" dirty="0" smtClean="0"/>
                        <a:t>(AR)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Albinism, giant granules in myeloid cells, platelet defects, </a:t>
                      </a:r>
                      <a:r>
                        <a:rPr lang="en-US" sz="1600" b="1" dirty="0" smtClean="0"/>
                        <a:t>HLH</a:t>
                      </a:r>
                      <a:endParaRPr lang="en-US" sz="1600" b="1" dirty="0"/>
                    </a:p>
                  </a:txBody>
                  <a:tcPr marT="45716" marB="45716"/>
                </a:tc>
              </a:tr>
              <a:tr h="62152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Griscelli</a:t>
                      </a:r>
                      <a:r>
                        <a:rPr lang="en-US" sz="1600" dirty="0" smtClean="0"/>
                        <a:t> Syndrome,</a:t>
                      </a:r>
                      <a:r>
                        <a:rPr lang="en-US" sz="1600" baseline="0" dirty="0" smtClean="0"/>
                        <a:t> type II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RAB27a </a:t>
                      </a:r>
                      <a:r>
                        <a:rPr lang="en-US" sz="1600" i="0" dirty="0" smtClean="0"/>
                        <a:t>(AR</a:t>
                      </a:r>
                      <a:r>
                        <a:rPr lang="en-US" sz="1600" i="0" baseline="0" dirty="0" smtClean="0"/>
                        <a:t>)</a:t>
                      </a:r>
                      <a:endParaRPr lang="en-US" sz="1600" i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Partial albinism (silver hair)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HLH</a:t>
                      </a:r>
                      <a:endParaRPr lang="en-US" sz="1600" b="1" i="1" dirty="0"/>
                    </a:p>
                  </a:txBody>
                  <a:tcPr marT="45716" marB="45716"/>
                </a:tc>
              </a:tr>
              <a:tr h="59648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Hermansky-Pudlak</a:t>
                      </a:r>
                      <a:r>
                        <a:rPr lang="en-US" sz="1600" baseline="0" dirty="0" smtClean="0"/>
                        <a:t> Syndrome, type II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AP3P1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dirty="0" smtClean="0"/>
                        <a:t>(AR)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Cyclic neutropenia, partial albinism,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HLH</a:t>
                      </a:r>
                      <a:endParaRPr lang="en-US" sz="1600" b="1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19600" y="3962400"/>
            <a:ext cx="762000" cy="914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61722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001000" y="6273969"/>
            <a:ext cx="365601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050466"/>
              </p:ext>
            </p:extLst>
          </p:nvPr>
        </p:nvGraphicFramePr>
        <p:xfrm>
          <a:off x="1676401" y="2101849"/>
          <a:ext cx="8839199" cy="45275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/>
                <a:gridCol w="2096641"/>
                <a:gridCol w="3305092"/>
              </a:tblGrid>
              <a:tr h="4203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Syndrome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 (Inheritance)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 (+ neutropenia)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7255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Disorders of Metabolism</a:t>
                      </a:r>
                      <a:endParaRPr lang="en-US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/>
                </a:tc>
              </a:tr>
              <a:tr h="63732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Glycogen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storage disease type 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G6PT1 </a:t>
                      </a:r>
                      <a:r>
                        <a:rPr lang="en-US" sz="1600" i="0" dirty="0" smtClean="0"/>
                        <a:t>(AR)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Hepatic enlargement, growth retardation, neutrophil dysfunction</a:t>
                      </a:r>
                      <a:endParaRPr lang="en-US" sz="1600" b="1" dirty="0"/>
                    </a:p>
                  </a:txBody>
                  <a:tcPr marT="45719" marB="45719"/>
                </a:tc>
              </a:tr>
              <a:tr h="9329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Glucose-6-phosphate</a:t>
                      </a:r>
                      <a:r>
                        <a:rPr lang="en-US" sz="1600" b="0" baseline="0" dirty="0" smtClean="0"/>
                        <a:t> catalytic subunit 3 deficiency</a:t>
                      </a:r>
                      <a:endParaRPr lang="en-US" sz="1600" b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G6PC3 </a:t>
                      </a:r>
                      <a:r>
                        <a:rPr lang="en-US" sz="1600" i="0" dirty="0" smtClean="0"/>
                        <a:t>(AR</a:t>
                      </a:r>
                      <a:r>
                        <a:rPr lang="en-US" sz="1600" i="0" baseline="0" dirty="0" smtClean="0"/>
                        <a:t>)</a:t>
                      </a:r>
                      <a:endParaRPr lang="en-US" sz="1600" i="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 defects, urogenital anomalies, venous </a:t>
                      </a:r>
                      <a:r>
                        <a:rPr lang="en-US" sz="1600" dirty="0" err="1" smtClean="0"/>
                        <a:t>angiectasia</a:t>
                      </a:r>
                      <a:endParaRPr lang="en-US" sz="1600" b="1" i="1" dirty="0"/>
                    </a:p>
                  </a:txBody>
                  <a:tcPr marT="45719" marB="45719"/>
                </a:tc>
              </a:tr>
              <a:tr h="9056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Barth syndrome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TAZ1</a:t>
                      </a:r>
                      <a:r>
                        <a:rPr lang="en-US" sz="1600" dirty="0" smtClean="0"/>
                        <a:t>(XL)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Episodic neutropenia,</a:t>
                      </a:r>
                      <a:r>
                        <a:rPr lang="en-US" sz="1600" baseline="0" dirty="0" smtClean="0"/>
                        <a:t> cardiomyopathy, </a:t>
                      </a:r>
                      <a:r>
                        <a:rPr lang="en-US" sz="1600" baseline="0" dirty="0" err="1" smtClean="0"/>
                        <a:t>methylglutaconic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aciduria</a:t>
                      </a:r>
                      <a:r>
                        <a:rPr lang="en-US" sz="1600" baseline="0" dirty="0" smtClean="0"/>
                        <a:t>, pancytopenia</a:t>
                      </a:r>
                      <a:endParaRPr lang="en-US" sz="1600" b="1" dirty="0"/>
                    </a:p>
                  </a:txBody>
                  <a:tcPr marT="45719" marB="45719"/>
                </a:tc>
              </a:tr>
              <a:tr h="9056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Pearson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Mitochondrial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Vacuolization</a:t>
                      </a:r>
                      <a:r>
                        <a:rPr lang="en-US" sz="1600" b="0" baseline="0" dirty="0" smtClean="0"/>
                        <a:t> of </a:t>
                      </a:r>
                      <a:r>
                        <a:rPr lang="en-US" sz="1600" b="0" baseline="0" dirty="0" err="1" smtClean="0"/>
                        <a:t>erythroid</a:t>
                      </a:r>
                      <a:r>
                        <a:rPr lang="en-US" sz="1600" b="0" baseline="0" dirty="0" smtClean="0"/>
                        <a:t> and myeloid precursors, ringed </a:t>
                      </a:r>
                      <a:r>
                        <a:rPr lang="en-US" sz="1600" b="0" baseline="0" dirty="0" err="1" smtClean="0"/>
                        <a:t>sideroblasts</a:t>
                      </a:r>
                      <a:r>
                        <a:rPr lang="en-US" sz="1600" b="0" baseline="0" dirty="0" smtClean="0"/>
                        <a:t>, pancytopenia</a:t>
                      </a:r>
                      <a:endParaRPr lang="en-US" sz="1600" b="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947" y="6334780"/>
            <a:ext cx="17645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</a:t>
            </a:r>
            <a:br>
              <a:rPr lang="en-US" altLang="en-US" sz="3600" b="1"/>
            </a:br>
            <a:r>
              <a:rPr lang="en-US" altLang="en-US" sz="2800" b="1"/>
              <a:t>Congenital Disorders of Stem Cells and Precursors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76400" y="1524000"/>
          <a:ext cx="8839199" cy="5257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/>
                <a:gridCol w="2096641"/>
                <a:gridCol w="3305092"/>
              </a:tblGrid>
              <a:tr h="406807">
                <a:tc>
                  <a:txBody>
                    <a:bodyPr/>
                    <a:lstStyle/>
                    <a:p>
                      <a:r>
                        <a:rPr lang="en-US" dirty="0" smtClean="0"/>
                        <a:t>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(Inheritance)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 (+ neutropenia)</a:t>
                      </a:r>
                      <a:endParaRPr lang="en-US" sz="1800" dirty="0"/>
                    </a:p>
                  </a:txBody>
                  <a:tcPr/>
                </a:tc>
              </a:tr>
              <a:tr h="7021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Immune Deficiencies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67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Common variable immunodeficiency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Various</a:t>
                      </a:r>
                    </a:p>
                    <a:p>
                      <a:r>
                        <a:rPr lang="en-US" sz="1600" i="1" dirty="0" smtClean="0"/>
                        <a:t>(e.g. TNFRSF13B)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Hypogammablobulinemia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other immune defects</a:t>
                      </a:r>
                      <a:endParaRPr lang="en-US" sz="1600" b="1" dirty="0"/>
                    </a:p>
                  </a:txBody>
                  <a:tcPr/>
                </a:tc>
              </a:tr>
              <a:tr h="90277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IgA Deficiency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Various</a:t>
                      </a:r>
                    </a:p>
                    <a:p>
                      <a:r>
                        <a:rPr lang="en-US" sz="1600" i="1" dirty="0" smtClean="0"/>
                        <a:t>(e.g.</a:t>
                      </a:r>
                      <a:r>
                        <a:rPr lang="en-US" sz="1600" i="1" baseline="0" dirty="0" smtClean="0"/>
                        <a:t> TNFRSF13B)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Decreased IgA</a:t>
                      </a:r>
                      <a:endParaRPr lang="en-US" sz="1600" b="1" i="1" dirty="0"/>
                    </a:p>
                  </a:txBody>
                  <a:tcPr/>
                </a:tc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Various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Absent </a:t>
                      </a:r>
                      <a:r>
                        <a:rPr lang="en-US" sz="1600" dirty="0" err="1" smtClean="0"/>
                        <a:t>humoral</a:t>
                      </a:r>
                      <a:r>
                        <a:rPr lang="en-US" sz="1600" dirty="0" smtClean="0"/>
                        <a:t> immune function</a:t>
                      </a:r>
                      <a:endParaRPr lang="en-US" sz="1600" b="1" dirty="0"/>
                    </a:p>
                  </a:txBody>
                  <a:tcPr/>
                </a:tc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WHIM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Syndrome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800000"/>
                          </a:solidFill>
                        </a:rPr>
                        <a:t>CXCR4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(AD)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W</a:t>
                      </a:r>
                      <a:r>
                        <a:rPr lang="en-US" sz="1600" b="0" dirty="0" smtClean="0"/>
                        <a:t>arts,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1" u="sng" baseline="0" dirty="0" err="1" smtClean="0"/>
                        <a:t>h</a:t>
                      </a:r>
                      <a:r>
                        <a:rPr lang="en-US" sz="1600" b="0" baseline="0" dirty="0" err="1" smtClean="0"/>
                        <a:t>ypogam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1" u="sng" baseline="0" dirty="0" smtClean="0"/>
                        <a:t>i</a:t>
                      </a:r>
                      <a:r>
                        <a:rPr lang="en-US" sz="1600" b="0" baseline="0" dirty="0" smtClean="0"/>
                        <a:t>nfections, </a:t>
                      </a:r>
                      <a:r>
                        <a:rPr lang="en-US" sz="1600" b="1" u="sng" baseline="0" dirty="0" err="1" smtClean="0"/>
                        <a:t>m</a:t>
                      </a:r>
                      <a:r>
                        <a:rPr lang="en-US" sz="1600" b="0" baseline="0" dirty="0" err="1" smtClean="0"/>
                        <a:t>yelokathexis</a:t>
                      </a:r>
                      <a:r>
                        <a:rPr lang="en-US" sz="1600" b="0" baseline="0" dirty="0" smtClean="0"/>
                        <a:t> (neutrophils stuck in bone marrow)</a:t>
                      </a:r>
                      <a:endParaRPr lang="en-US" sz="1600" b="0" dirty="0"/>
                    </a:p>
                  </a:txBody>
                  <a:tcPr/>
                </a:tc>
              </a:tr>
              <a:tr h="87643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Cartilage-hair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hyperplasia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RMRP</a:t>
                      </a:r>
                      <a:r>
                        <a:rPr lang="en-US" sz="16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(AR)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Lymphopenia</a:t>
                      </a:r>
                      <a:r>
                        <a:rPr lang="en-US" sz="1600" b="0" dirty="0" smtClean="0"/>
                        <a:t>, dwarfism,</a:t>
                      </a:r>
                      <a:r>
                        <a:rPr lang="en-US" sz="1600" b="0" baseline="0" dirty="0" smtClean="0"/>
                        <a:t> fine sparse hair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7" y="6324600"/>
            <a:ext cx="16121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NEUTROPENIA – Chronic Idiopathic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Myeloid hypoplasia</a:t>
            </a:r>
          </a:p>
          <a:p>
            <a:pPr lvl="2" eaLnBrk="1" hangingPunct="1"/>
            <a:r>
              <a:rPr lang="en-US" altLang="en-US" sz="2000"/>
              <a:t>Maturation arrest at myelocyte, metamyelocyte or band stage</a:t>
            </a:r>
          </a:p>
          <a:p>
            <a:pPr lvl="2" eaLnBrk="1" hangingPunct="1"/>
            <a:r>
              <a:rPr lang="en-US" altLang="en-US" sz="2000"/>
              <a:t>Sporadic; no specific inheritance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/>
              <a:t>Moderate to severe neutropenia</a:t>
            </a:r>
          </a:p>
          <a:p>
            <a:pPr lvl="2" eaLnBrk="1" hangingPunct="1"/>
            <a:r>
              <a:rPr lang="en-US" altLang="en-US" sz="2000"/>
              <a:t>Recurrent infections</a:t>
            </a:r>
          </a:p>
          <a:p>
            <a:pPr lvl="2" eaLnBrk="1" hangingPunct="1"/>
            <a:r>
              <a:rPr lang="en-US" altLang="en-US" sz="2000"/>
              <a:t>No other associated findings</a:t>
            </a:r>
          </a:p>
          <a:p>
            <a:pPr lvl="2" eaLnBrk="1" hangingPunct="1"/>
            <a:r>
              <a:rPr lang="en-US" altLang="en-US" sz="2000"/>
              <a:t>No antibodies against neutrophils</a:t>
            </a:r>
            <a:endParaRPr lang="en-US" altLang="en-US" sz="16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/>
              <a:t>Supportive care</a:t>
            </a:r>
          </a:p>
          <a:p>
            <a:pPr lvl="2" eaLnBrk="1" hangingPunct="1"/>
            <a:r>
              <a:rPr lang="en-US" altLang="en-US" sz="2000"/>
              <a:t>G-CSF with severe infections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 III:</a:t>
            </a:r>
            <a:br>
              <a:rPr lang="en-US" altLang="en-US" b="1" smtClean="0"/>
            </a:br>
            <a:r>
              <a:rPr lang="en-US" altLang="en-US" b="1" smtClean="0"/>
              <a:t>Neutrophils Don’t Work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600" b="1" i="1" dirty="0">
                <a:solidFill>
                  <a:srgbClr val="800000"/>
                </a:solidFill>
                <a:ea typeface="ＭＳ Ｐゴシック" charset="0"/>
              </a:rPr>
              <a:t> A 2 year old has recurrent skin infections, had delayed cord separation, and abscesses lack pus with poor wound healing and elevated ANC. What gene is mutated?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PRF1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LYST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CD18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600" b="1" i="1" dirty="0">
                <a:solidFill>
                  <a:srgbClr val="800000"/>
                </a:solidFill>
                <a:ea typeface="ＭＳ Ｐゴシック" charset="0"/>
              </a:rPr>
              <a:t> A 2 year old has recurrent skin infections, had delayed cord separation, and abscesses lack pus with poor wound healing and elevated ANC. What gene is mutated?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PRF1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800000"/>
                </a:solidFill>
                <a:ea typeface="ＭＳ Ｐゴシック" charset="0"/>
              </a:rPr>
              <a:t>LYST</a:t>
            </a:r>
          </a:p>
          <a:p>
            <a:pPr marL="1200150" lvl="1" indent="-742950" eaLnBrk="1" hangingPunct="1">
              <a:buFont typeface="Arial" charset="0"/>
              <a:buAutoNum type="alphaLcPeriod"/>
              <a:defRPr/>
            </a:pPr>
            <a:r>
              <a:rPr lang="en-US" sz="4400" b="1" i="1" dirty="0">
                <a:solidFill>
                  <a:srgbClr val="008000"/>
                </a:solidFill>
                <a:ea typeface="ＭＳ Ｐゴシック" charset="0"/>
              </a:rPr>
              <a:t>CD18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Leukocyte Adhesion Deficiencies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Absent or impaired adhesion molecules involved in trafficking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Delayed umbilical cord separation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Recurrent bacterial infections (skin and mouth)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Absent pus formation (no neutrophils in wound biopsy)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Impaired wound healing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Leukocytosis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Severity of symptoms related to degree of genetic defect</a:t>
            </a:r>
            <a:endParaRPr lang="en-US" sz="1600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G-CSF/GM-CSF NOT helpful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Mild-moderate: Antibiotics as needed; wound care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Severe: BMT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Leukocyte Adhesion Deficiencies</a:t>
            </a:r>
          </a:p>
        </p:txBody>
      </p:sp>
      <p:sp>
        <p:nvSpPr>
          <p:cNvPr id="512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676401" y="1447801"/>
          <a:ext cx="8839199" cy="525780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/>
                <a:gridCol w="2096641"/>
                <a:gridCol w="3305092"/>
              </a:tblGrid>
              <a:tr h="4431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Syndrome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 (Inheritance)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</a:t>
                      </a:r>
                      <a:endParaRPr lang="en-US" sz="1800" dirty="0"/>
                    </a:p>
                  </a:txBody>
                  <a:tcPr/>
                </a:tc>
              </a:tr>
              <a:tr h="8965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LAD-I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CD18 (AR)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dirty="0" smtClean="0"/>
                        <a:t>2 integrin</a:t>
                      </a:r>
                      <a:r>
                        <a:rPr lang="en-US" sz="1600" baseline="0" dirty="0" smtClean="0"/>
                        <a:t> dysfunction</a:t>
                      </a:r>
                    </a:p>
                    <a:p>
                      <a:r>
                        <a:rPr lang="en-US" sz="1600" baseline="0" dirty="0" smtClean="0"/>
                        <a:t>Absent/decreased CD18 expression</a:t>
                      </a:r>
                    </a:p>
                    <a:p>
                      <a:r>
                        <a:rPr lang="en-US" sz="1600" dirty="0" smtClean="0"/>
                        <a:t>See</a:t>
                      </a:r>
                      <a:r>
                        <a:rPr lang="en-US" sz="1600" baseline="0" dirty="0" smtClean="0"/>
                        <a:t> above</a:t>
                      </a:r>
                      <a:endParaRPr lang="en-US" sz="1600" dirty="0"/>
                    </a:p>
                  </a:txBody>
                  <a:tcPr/>
                </a:tc>
              </a:tr>
              <a:tr h="24903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LAD-II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GDP-fructose transporter 1 (</a:t>
                      </a:r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SLC35C1</a:t>
                      </a:r>
                      <a:r>
                        <a:rPr lang="en-US" sz="1600" i="1" dirty="0" smtClean="0"/>
                        <a:t>); </a:t>
                      </a:r>
                      <a:r>
                        <a:rPr lang="en-US" sz="1600" i="0" dirty="0" smtClean="0"/>
                        <a:t>probably others (AR)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Defective </a:t>
                      </a:r>
                      <a:r>
                        <a:rPr lang="en-US" sz="1600" dirty="0" err="1" smtClean="0"/>
                        <a:t>fucosylation</a:t>
                      </a:r>
                      <a:r>
                        <a:rPr lang="en-US" sz="1600" dirty="0" smtClean="0"/>
                        <a:t> of </a:t>
                      </a:r>
                      <a:r>
                        <a:rPr lang="en-US" sz="1600" dirty="0" err="1" smtClean="0"/>
                        <a:t>macromolcules</a:t>
                      </a:r>
                      <a:r>
                        <a:rPr lang="en-US" sz="1600" baseline="0" dirty="0" smtClean="0"/>
                        <a:t> – so no </a:t>
                      </a:r>
                      <a:r>
                        <a:rPr lang="en-US" sz="1600" baseline="0" dirty="0" err="1" smtClean="0"/>
                        <a:t>SLeX</a:t>
                      </a:r>
                      <a:r>
                        <a:rPr lang="en-US" sz="1600" baseline="0" dirty="0" smtClean="0"/>
                        <a:t> on myeloid cells (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no CD15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r>
                        <a:rPr lang="en-US" sz="1600" baseline="0" dirty="0" smtClean="0"/>
                        <a:t>AB0 antigens abnormal (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Bombay phenotype – no H antigen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r>
                        <a:rPr lang="en-US" sz="1600" b="0" baseline="0" dirty="0" smtClean="0"/>
                        <a:t>Only 10 patients reported</a:t>
                      </a:r>
                    </a:p>
                    <a:p>
                      <a:r>
                        <a:rPr lang="en-US" sz="1600" b="0" baseline="0" dirty="0" smtClean="0"/>
                        <a:t>Not as severe as “severe” as LAD I</a:t>
                      </a:r>
                    </a:p>
                    <a:p>
                      <a:r>
                        <a:rPr lang="en-US" sz="1600" b="0" baseline="0" dirty="0" smtClean="0"/>
                        <a:t>Severely mentally retarded, short stature, distinctive facial appearance.</a:t>
                      </a:r>
                      <a:endParaRPr lang="en-US" sz="1600" b="0" dirty="0"/>
                    </a:p>
                  </a:txBody>
                  <a:tcPr/>
                </a:tc>
              </a:tr>
              <a:tr h="14277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LAD-III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strike="sngStrike" dirty="0" smtClean="0"/>
                        <a:t>CalDAG-GEF1</a:t>
                      </a:r>
                      <a:r>
                        <a:rPr lang="en-US" sz="1600" i="1" dirty="0" smtClean="0"/>
                        <a:t>, </a:t>
                      </a:r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FERMT3</a:t>
                      </a:r>
                      <a:r>
                        <a:rPr lang="en-US" sz="1600" i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600" i="0" baseline="0" dirty="0" smtClean="0"/>
                        <a:t>(expresses </a:t>
                      </a:r>
                      <a:r>
                        <a:rPr lang="en-US" sz="1600" b="1" i="0" baseline="0" dirty="0" smtClean="0"/>
                        <a:t>Kindlin-3</a:t>
                      </a:r>
                      <a:r>
                        <a:rPr lang="en-US" sz="1600" i="0" baseline="0" dirty="0" smtClean="0"/>
                        <a:t>) (AR)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Defective</a:t>
                      </a:r>
                      <a:r>
                        <a:rPr lang="en-US" sz="1600" baseline="0" dirty="0" smtClean="0"/>
                        <a:t> integrin ACTIVATION</a:t>
                      </a:r>
                    </a:p>
                    <a:p>
                      <a:r>
                        <a:rPr lang="en-US" sz="1600" b="0" i="0" baseline="0" dirty="0" smtClean="0"/>
                        <a:t>Also with impaired NK function and osteoporosis due to osteoclast defects, and bleeding due to platelet dysfunction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948" y="6334780"/>
            <a:ext cx="16883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LAD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09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733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2578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0104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534400" y="35052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62213" y="35512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56075" y="3546475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10200" y="35575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96200" y="35512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296400" y="355758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57800" y="3124200"/>
            <a:ext cx="685800" cy="304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86000" y="24384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38600" y="2819400"/>
            <a:ext cx="685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240" name="TextBox 22"/>
          <p:cNvSpPr txBox="1">
            <a:spLocks noChangeArrowheads="1"/>
          </p:cNvSpPr>
          <p:nvPr/>
        </p:nvSpPr>
        <p:spPr bwMode="auto">
          <a:xfrm>
            <a:off x="3979864" y="2144714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Rolling</a:t>
            </a:r>
          </a:p>
        </p:txBody>
      </p:sp>
      <p:sp>
        <p:nvSpPr>
          <p:cNvPr id="52241" name="TextBox 26"/>
          <p:cNvSpPr txBox="1">
            <a:spLocks noChangeArrowheads="1"/>
          </p:cNvSpPr>
          <p:nvPr/>
        </p:nvSpPr>
        <p:spPr bwMode="auto">
          <a:xfrm>
            <a:off x="6324601" y="21336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Diapedesis</a:t>
            </a:r>
          </a:p>
        </p:txBody>
      </p:sp>
      <p:sp>
        <p:nvSpPr>
          <p:cNvPr id="52242" name="TextBox 27"/>
          <p:cNvSpPr txBox="1">
            <a:spLocks noChangeArrowheads="1"/>
          </p:cNvSpPr>
          <p:nvPr/>
        </p:nvSpPr>
        <p:spPr bwMode="auto">
          <a:xfrm>
            <a:off x="5029201" y="21336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Adherence</a:t>
            </a:r>
          </a:p>
        </p:txBody>
      </p:sp>
      <p:grpSp>
        <p:nvGrpSpPr>
          <p:cNvPr id="52243" name="Group 22"/>
          <p:cNvGrpSpPr>
            <a:grpSpLocks/>
          </p:cNvGrpSpPr>
          <p:nvPr/>
        </p:nvGrpSpPr>
        <p:grpSpPr bwMode="auto">
          <a:xfrm>
            <a:off x="2971800" y="2514600"/>
            <a:ext cx="438150" cy="228600"/>
            <a:chOff x="691440" y="3969260"/>
            <a:chExt cx="437503" cy="229335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691440" y="4079150"/>
              <a:ext cx="22826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33969" y="3969260"/>
              <a:ext cx="194974" cy="229335"/>
            </a:xfrm>
            <a:custGeom>
              <a:avLst/>
              <a:gdLst>
                <a:gd name="T0" fmla="*/ 194974 w 194190"/>
                <a:gd name="T1" fmla="*/ 0 h 229335"/>
                <a:gd name="T2" fmla="*/ 154 w 194190"/>
                <a:gd name="T3" fmla="*/ 105847 h 229335"/>
                <a:gd name="T4" fmla="*/ 159553 w 194190"/>
                <a:gd name="T5" fmla="*/ 229335 h 229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190" h="229335">
                  <a:moveTo>
                    <a:pt x="194190" y="0"/>
                  </a:moveTo>
                  <a:cubicBezTo>
                    <a:pt x="100111" y="33812"/>
                    <a:pt x="6033" y="67625"/>
                    <a:pt x="153" y="105847"/>
                  </a:cubicBezTo>
                  <a:cubicBezTo>
                    <a:pt x="-5727" y="144070"/>
                    <a:pt x="158911" y="229335"/>
                    <a:pt x="158911" y="229335"/>
                  </a:cubicBezTo>
                </a:path>
              </a:pathLst>
            </a:custGeom>
            <a:noFill/>
            <a:ln w="254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52800" y="2590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29000" y="29718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886200" y="24384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733800" y="25146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429000" y="2286000"/>
            <a:ext cx="46038" cy="46038"/>
          </a:xfrm>
          <a:prstGeom prst="ellipse">
            <a:avLst/>
          </a:prstGeom>
          <a:solidFill>
            <a:srgbClr val="C0504D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2249" name="Group 21506"/>
          <p:cNvGrpSpPr>
            <a:grpSpLocks/>
          </p:cNvGrpSpPr>
          <p:nvPr/>
        </p:nvGrpSpPr>
        <p:grpSpPr bwMode="auto">
          <a:xfrm rot="10800000">
            <a:off x="4495800" y="3359150"/>
            <a:ext cx="152400" cy="146050"/>
            <a:chOff x="2667000" y="1295400"/>
            <a:chExt cx="152400" cy="146575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760662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684462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2830512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50" name="Group 31"/>
          <p:cNvGrpSpPr>
            <a:grpSpLocks/>
          </p:cNvGrpSpPr>
          <p:nvPr/>
        </p:nvGrpSpPr>
        <p:grpSpPr bwMode="auto">
          <a:xfrm>
            <a:off x="2203450" y="2819400"/>
            <a:ext cx="158750" cy="146050"/>
            <a:chOff x="679974" y="2133600"/>
            <a:chExt cx="158226" cy="146575"/>
          </a:xfrm>
        </p:grpSpPr>
        <p:cxnSp>
          <p:nvCxnSpPr>
            <p:cNvPr id="21509" name="Straight Connector 21508"/>
            <p:cNvCxnSpPr>
              <a:cxnSpLocks noChangeShapeType="1"/>
            </p:cNvCxnSpPr>
            <p:nvPr/>
          </p:nvCxnSpPr>
          <p:spPr bwMode="auto">
            <a:xfrm flipH="1">
              <a:off x="762252" y="2133600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Straight Connector 21510"/>
            <p:cNvCxnSpPr>
              <a:cxnSpLocks noChangeShapeType="1"/>
            </p:cNvCxnSpPr>
            <p:nvPr/>
          </p:nvCxnSpPr>
          <p:spPr bwMode="auto">
            <a:xfrm>
              <a:off x="725860" y="2163871"/>
              <a:ext cx="77530" cy="7488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21517"/>
            <p:cNvCxnSpPr>
              <a:cxnSpLocks noChangeShapeType="1"/>
            </p:cNvCxnSpPr>
            <p:nvPr/>
          </p:nvCxnSpPr>
          <p:spPr bwMode="auto">
            <a:xfrm flipV="1">
              <a:off x="687886" y="2168651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 flipV="1">
              <a:off x="755922" y="2237159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679974" y="220370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51" name="Group 73"/>
          <p:cNvGrpSpPr>
            <a:grpSpLocks/>
          </p:cNvGrpSpPr>
          <p:nvPr/>
        </p:nvGrpSpPr>
        <p:grpSpPr bwMode="auto">
          <a:xfrm rot="-2739147">
            <a:off x="4494213" y="3279775"/>
            <a:ext cx="158750" cy="146050"/>
            <a:chOff x="679974" y="2133600"/>
            <a:chExt cx="158226" cy="146575"/>
          </a:xfrm>
        </p:grpSpPr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flipH="1">
              <a:off x="761796" y="2133065"/>
              <a:ext cx="75948" cy="7647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738464" y="2148249"/>
              <a:ext cx="77531" cy="748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687735" y="2168016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flipV="1">
              <a:off x="756333" y="2236400"/>
              <a:ext cx="37974" cy="3823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680481" y="2199731"/>
              <a:ext cx="75948" cy="7647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Freeform 38"/>
          <p:cNvSpPr>
            <a:spLocks/>
          </p:cNvSpPr>
          <p:nvPr/>
        </p:nvSpPr>
        <p:spPr bwMode="auto">
          <a:xfrm rot="-321115">
            <a:off x="3983038" y="2747964"/>
            <a:ext cx="284162" cy="180975"/>
          </a:xfrm>
          <a:custGeom>
            <a:avLst/>
            <a:gdLst>
              <a:gd name="T0" fmla="*/ 0 w 285454"/>
              <a:gd name="T1" fmla="*/ 180975 h 181265"/>
              <a:gd name="T2" fmla="*/ 23198 w 285454"/>
              <a:gd name="T3" fmla="*/ 151894 h 181265"/>
              <a:gd name="T4" fmla="*/ 34796 w 285454"/>
              <a:gd name="T5" fmla="*/ 134446 h 181265"/>
              <a:gd name="T6" fmla="*/ 69591 w 285454"/>
              <a:gd name="T7" fmla="*/ 99548 h 181265"/>
              <a:gd name="T8" fmla="*/ 81190 w 285454"/>
              <a:gd name="T9" fmla="*/ 87917 h 181265"/>
              <a:gd name="T10" fmla="*/ 98587 w 285454"/>
              <a:gd name="T11" fmla="*/ 76285 h 181265"/>
              <a:gd name="T12" fmla="*/ 150780 w 285454"/>
              <a:gd name="T13" fmla="*/ 35572 h 181265"/>
              <a:gd name="T14" fmla="*/ 168177 w 285454"/>
              <a:gd name="T15" fmla="*/ 23940 h 181265"/>
              <a:gd name="T16" fmla="*/ 185575 w 285454"/>
              <a:gd name="T17" fmla="*/ 18123 h 181265"/>
              <a:gd name="T18" fmla="*/ 220371 w 285454"/>
              <a:gd name="T19" fmla="*/ 675 h 181265"/>
              <a:gd name="T20" fmla="*/ 284162 w 285454"/>
              <a:gd name="T21" fmla="*/ 675 h 181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454" h="181265">
                <a:moveTo>
                  <a:pt x="0" y="181265"/>
                </a:moveTo>
                <a:cubicBezTo>
                  <a:pt x="7768" y="171556"/>
                  <a:pt x="15842" y="162084"/>
                  <a:pt x="23303" y="152137"/>
                </a:cubicBezTo>
                <a:cubicBezTo>
                  <a:pt x="27504" y="146536"/>
                  <a:pt x="30303" y="139894"/>
                  <a:pt x="34954" y="134661"/>
                </a:cubicBezTo>
                <a:cubicBezTo>
                  <a:pt x="45901" y="122346"/>
                  <a:pt x="58256" y="111359"/>
                  <a:pt x="69907" y="99708"/>
                </a:cubicBezTo>
                <a:cubicBezTo>
                  <a:pt x="73791" y="95824"/>
                  <a:pt x="76989" y="91105"/>
                  <a:pt x="81559" y="88058"/>
                </a:cubicBezTo>
                <a:cubicBezTo>
                  <a:pt x="87384" y="84174"/>
                  <a:pt x="93657" y="80889"/>
                  <a:pt x="99035" y="76407"/>
                </a:cubicBezTo>
                <a:cubicBezTo>
                  <a:pt x="153786" y="30780"/>
                  <a:pt x="63133" y="94516"/>
                  <a:pt x="151466" y="35629"/>
                </a:cubicBezTo>
                <a:cubicBezTo>
                  <a:pt x="157291" y="31746"/>
                  <a:pt x="162300" y="26192"/>
                  <a:pt x="168942" y="23978"/>
                </a:cubicBezTo>
                <a:cubicBezTo>
                  <a:pt x="174768" y="22036"/>
                  <a:pt x="180926" y="20898"/>
                  <a:pt x="186419" y="18152"/>
                </a:cubicBezTo>
                <a:cubicBezTo>
                  <a:pt x="200984" y="10869"/>
                  <a:pt x="204289" y="1896"/>
                  <a:pt x="221373" y="676"/>
                </a:cubicBezTo>
                <a:cubicBezTo>
                  <a:pt x="242679" y="-846"/>
                  <a:pt x="264094" y="676"/>
                  <a:pt x="285454" y="676"/>
                </a:cubicBezTo>
              </a:path>
            </a:pathLst>
          </a:custGeom>
          <a:noFill/>
          <a:ln w="12700" cap="flat" cmpd="sng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2253" name="Group 89"/>
          <p:cNvGrpSpPr>
            <a:grpSpLocks/>
          </p:cNvGrpSpPr>
          <p:nvPr/>
        </p:nvGrpSpPr>
        <p:grpSpPr bwMode="auto">
          <a:xfrm rot="10800000">
            <a:off x="5224463" y="3435350"/>
            <a:ext cx="152400" cy="146050"/>
            <a:chOff x="2667000" y="1295400"/>
            <a:chExt cx="152400" cy="146575"/>
          </a:xfrm>
        </p:grpSpPr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>
              <a:off x="2760663" y="1311332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2684463" y="1387806"/>
              <a:ext cx="15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2695575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>
              <a:off x="2830513" y="1381433"/>
              <a:ext cx="0" cy="764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6" name="Straight Connector 95"/>
          <p:cNvCxnSpPr>
            <a:cxnSpLocks noChangeShapeType="1"/>
            <a:stCxn id="15" idx="3"/>
          </p:cNvCxnSpPr>
          <p:nvPr/>
        </p:nvCxnSpPr>
        <p:spPr bwMode="auto">
          <a:xfrm flipH="1">
            <a:off x="5307013" y="3384550"/>
            <a:ext cx="50800" cy="44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-2739147">
            <a:off x="5264150" y="3382963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rot="18860853" flipV="1">
            <a:off x="5233988" y="3433763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18860853" flipV="1">
            <a:off x="5329238" y="3432175"/>
            <a:ext cx="38100" cy="38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-2739147">
            <a:off x="5260975" y="3444875"/>
            <a:ext cx="762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59" name="Group 46"/>
          <p:cNvGrpSpPr>
            <a:grpSpLocks/>
          </p:cNvGrpSpPr>
          <p:nvPr/>
        </p:nvGrpSpPr>
        <p:grpSpPr bwMode="auto">
          <a:xfrm>
            <a:off x="5867400" y="3352800"/>
            <a:ext cx="76200" cy="82550"/>
            <a:chOff x="6477000" y="2034100"/>
            <a:chExt cx="76200" cy="82025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884864" y="34575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2261" name="Group 107"/>
          <p:cNvGrpSpPr>
            <a:grpSpLocks/>
          </p:cNvGrpSpPr>
          <p:nvPr/>
        </p:nvGrpSpPr>
        <p:grpSpPr bwMode="auto">
          <a:xfrm>
            <a:off x="6553200" y="3352800"/>
            <a:ext cx="76200" cy="82550"/>
            <a:chOff x="6477000" y="2034100"/>
            <a:chExt cx="76200" cy="82025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6518275" y="2034100"/>
              <a:ext cx="0" cy="75715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6477000" y="2116125"/>
              <a:ext cx="76200" cy="0"/>
            </a:xfrm>
            <a:prstGeom prst="line">
              <a:avLst/>
            </a:prstGeom>
            <a:noFill/>
            <a:ln w="25400">
              <a:solidFill>
                <a:srgbClr val="0D0D0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6570664" y="3457575"/>
            <a:ext cx="46037" cy="762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597650" y="3124200"/>
            <a:ext cx="488950" cy="838200"/>
          </a:xfrm>
          <a:custGeom>
            <a:avLst/>
            <a:gdLst>
              <a:gd name="T0" fmla="*/ 168804 w 489350"/>
              <a:gd name="T1" fmla="*/ 488950 h 838863"/>
              <a:gd name="T2" fmla="*/ 168804 w 489350"/>
              <a:gd name="T3" fmla="*/ 488950 h 838863"/>
              <a:gd name="T4" fmla="*/ 162983 w 489350"/>
              <a:gd name="T5" fmla="*/ 436563 h 838863"/>
              <a:gd name="T6" fmla="*/ 151341 w 489350"/>
              <a:gd name="T7" fmla="*/ 384175 h 838863"/>
              <a:gd name="T8" fmla="*/ 139700 w 489350"/>
              <a:gd name="T9" fmla="*/ 366713 h 838863"/>
              <a:gd name="T10" fmla="*/ 122237 w 489350"/>
              <a:gd name="T11" fmla="*/ 355071 h 838863"/>
              <a:gd name="T12" fmla="*/ 87312 w 489350"/>
              <a:gd name="T13" fmla="*/ 331788 h 838863"/>
              <a:gd name="T14" fmla="*/ 75670 w 489350"/>
              <a:gd name="T15" fmla="*/ 314325 h 838863"/>
              <a:gd name="T16" fmla="*/ 34924 w 489350"/>
              <a:gd name="T17" fmla="*/ 273580 h 838863"/>
              <a:gd name="T18" fmla="*/ 5820 w 489350"/>
              <a:gd name="T19" fmla="*/ 227012 h 838863"/>
              <a:gd name="T20" fmla="*/ 0 w 489350"/>
              <a:gd name="T21" fmla="*/ 209550 h 838863"/>
              <a:gd name="T22" fmla="*/ 5820 w 489350"/>
              <a:gd name="T23" fmla="*/ 104775 h 838863"/>
              <a:gd name="T24" fmla="*/ 11641 w 489350"/>
              <a:gd name="T25" fmla="*/ 87312 h 838863"/>
              <a:gd name="T26" fmla="*/ 40746 w 489350"/>
              <a:gd name="T27" fmla="*/ 58208 h 838863"/>
              <a:gd name="T28" fmla="*/ 75670 w 489350"/>
              <a:gd name="T29" fmla="*/ 29104 h 838863"/>
              <a:gd name="T30" fmla="*/ 215371 w 489350"/>
              <a:gd name="T31" fmla="*/ 5820 h 838863"/>
              <a:gd name="T32" fmla="*/ 360891 w 489350"/>
              <a:gd name="T33" fmla="*/ 0 h 838863"/>
              <a:gd name="T34" fmla="*/ 407458 w 489350"/>
              <a:gd name="T35" fmla="*/ 11642 h 838863"/>
              <a:gd name="T36" fmla="*/ 430742 w 489350"/>
              <a:gd name="T37" fmla="*/ 46566 h 838863"/>
              <a:gd name="T38" fmla="*/ 448203 w 489350"/>
              <a:gd name="T39" fmla="*/ 81492 h 838863"/>
              <a:gd name="T40" fmla="*/ 459846 w 489350"/>
              <a:gd name="T41" fmla="*/ 128059 h 838863"/>
              <a:gd name="T42" fmla="*/ 448203 w 489350"/>
              <a:gd name="T43" fmla="*/ 209550 h 838863"/>
              <a:gd name="T44" fmla="*/ 430742 w 489350"/>
              <a:gd name="T45" fmla="*/ 232833 h 838863"/>
              <a:gd name="T46" fmla="*/ 401637 w 489350"/>
              <a:gd name="T47" fmla="*/ 256116 h 838863"/>
              <a:gd name="T48" fmla="*/ 372533 w 489350"/>
              <a:gd name="T49" fmla="*/ 273580 h 838863"/>
              <a:gd name="T50" fmla="*/ 360891 w 489350"/>
              <a:gd name="T51" fmla="*/ 285220 h 838863"/>
              <a:gd name="T52" fmla="*/ 349249 w 489350"/>
              <a:gd name="T53" fmla="*/ 320146 h 838863"/>
              <a:gd name="T54" fmla="*/ 355071 w 489350"/>
              <a:gd name="T55" fmla="*/ 442383 h 838863"/>
              <a:gd name="T56" fmla="*/ 360891 w 489350"/>
              <a:gd name="T57" fmla="*/ 459846 h 838863"/>
              <a:gd name="T58" fmla="*/ 378353 w 489350"/>
              <a:gd name="T59" fmla="*/ 477308 h 838863"/>
              <a:gd name="T60" fmla="*/ 419099 w 489350"/>
              <a:gd name="T61" fmla="*/ 512234 h 838863"/>
              <a:gd name="T62" fmla="*/ 442383 w 489350"/>
              <a:gd name="T63" fmla="*/ 547158 h 838863"/>
              <a:gd name="T64" fmla="*/ 454025 w 489350"/>
              <a:gd name="T65" fmla="*/ 570442 h 838863"/>
              <a:gd name="T66" fmla="*/ 471487 w 489350"/>
              <a:gd name="T67" fmla="*/ 587904 h 838863"/>
              <a:gd name="T68" fmla="*/ 483129 w 489350"/>
              <a:gd name="T69" fmla="*/ 622829 h 838863"/>
              <a:gd name="T70" fmla="*/ 488950 w 489350"/>
              <a:gd name="T71" fmla="*/ 640292 h 838863"/>
              <a:gd name="T72" fmla="*/ 477308 w 489350"/>
              <a:gd name="T73" fmla="*/ 739246 h 838863"/>
              <a:gd name="T74" fmla="*/ 442383 w 489350"/>
              <a:gd name="T75" fmla="*/ 785812 h 838863"/>
              <a:gd name="T76" fmla="*/ 366712 w 489350"/>
              <a:gd name="T77" fmla="*/ 826558 h 838863"/>
              <a:gd name="T78" fmla="*/ 343429 w 489350"/>
              <a:gd name="T79" fmla="*/ 832380 h 838863"/>
              <a:gd name="T80" fmla="*/ 308504 w 489350"/>
              <a:gd name="T81" fmla="*/ 838200 h 838863"/>
              <a:gd name="T82" fmla="*/ 133878 w 489350"/>
              <a:gd name="T83" fmla="*/ 826558 h 838863"/>
              <a:gd name="T84" fmla="*/ 116416 w 489350"/>
              <a:gd name="T85" fmla="*/ 820738 h 838863"/>
              <a:gd name="T86" fmla="*/ 98954 w 489350"/>
              <a:gd name="T87" fmla="*/ 809096 h 838863"/>
              <a:gd name="T88" fmla="*/ 75670 w 489350"/>
              <a:gd name="T89" fmla="*/ 774171 h 838863"/>
              <a:gd name="T90" fmla="*/ 69850 w 489350"/>
              <a:gd name="T91" fmla="*/ 756708 h 838863"/>
              <a:gd name="T92" fmla="*/ 58208 w 489350"/>
              <a:gd name="T93" fmla="*/ 710142 h 838863"/>
              <a:gd name="T94" fmla="*/ 69850 w 489350"/>
              <a:gd name="T95" fmla="*/ 622829 h 838863"/>
              <a:gd name="T96" fmla="*/ 81491 w 489350"/>
              <a:gd name="T97" fmla="*/ 605367 h 838863"/>
              <a:gd name="T98" fmla="*/ 116416 w 489350"/>
              <a:gd name="T99" fmla="*/ 570442 h 838863"/>
              <a:gd name="T100" fmla="*/ 133878 w 489350"/>
              <a:gd name="T101" fmla="*/ 535516 h 838863"/>
              <a:gd name="T102" fmla="*/ 139700 w 489350"/>
              <a:gd name="T103" fmla="*/ 518054 h 838863"/>
              <a:gd name="T104" fmla="*/ 151341 w 489350"/>
              <a:gd name="T105" fmla="*/ 500592 h 838863"/>
              <a:gd name="T106" fmla="*/ 168804 w 489350"/>
              <a:gd name="T107" fmla="*/ 488950 h 8388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350" h="838863">
                <a:moveTo>
                  <a:pt x="168942" y="489337"/>
                </a:moveTo>
                <a:lnTo>
                  <a:pt x="168942" y="489337"/>
                </a:lnTo>
                <a:cubicBezTo>
                  <a:pt x="167000" y="471861"/>
                  <a:pt x="165440" y="454338"/>
                  <a:pt x="163116" y="436908"/>
                </a:cubicBezTo>
                <a:cubicBezTo>
                  <a:pt x="161488" y="424698"/>
                  <a:pt x="158320" y="398188"/>
                  <a:pt x="151465" y="384479"/>
                </a:cubicBezTo>
                <a:cubicBezTo>
                  <a:pt x="148334" y="378217"/>
                  <a:pt x="144765" y="371954"/>
                  <a:pt x="139814" y="367003"/>
                </a:cubicBezTo>
                <a:cubicBezTo>
                  <a:pt x="134863" y="362052"/>
                  <a:pt x="127716" y="359834"/>
                  <a:pt x="122337" y="355352"/>
                </a:cubicBezTo>
                <a:cubicBezTo>
                  <a:pt x="93245" y="331109"/>
                  <a:pt x="118097" y="342287"/>
                  <a:pt x="87383" y="332050"/>
                </a:cubicBezTo>
                <a:cubicBezTo>
                  <a:pt x="83499" y="326225"/>
                  <a:pt x="80416" y="319778"/>
                  <a:pt x="75732" y="314574"/>
                </a:cubicBezTo>
                <a:cubicBezTo>
                  <a:pt x="62872" y="300286"/>
                  <a:pt x="45616" y="289791"/>
                  <a:pt x="34953" y="273796"/>
                </a:cubicBezTo>
                <a:cubicBezTo>
                  <a:pt x="25714" y="259936"/>
                  <a:pt x="12848" y="241237"/>
                  <a:pt x="5825" y="227192"/>
                </a:cubicBezTo>
                <a:cubicBezTo>
                  <a:pt x="3079" y="221700"/>
                  <a:pt x="1942" y="215541"/>
                  <a:pt x="0" y="209716"/>
                </a:cubicBezTo>
                <a:cubicBezTo>
                  <a:pt x="1942" y="174763"/>
                  <a:pt x="2506" y="139707"/>
                  <a:pt x="5825" y="104858"/>
                </a:cubicBezTo>
                <a:cubicBezTo>
                  <a:pt x="6407" y="98745"/>
                  <a:pt x="7966" y="92294"/>
                  <a:pt x="11651" y="87381"/>
                </a:cubicBezTo>
                <a:cubicBezTo>
                  <a:pt x="19890" y="76396"/>
                  <a:pt x="30619" y="67490"/>
                  <a:pt x="40779" y="58254"/>
                </a:cubicBezTo>
                <a:cubicBezTo>
                  <a:pt x="52001" y="48052"/>
                  <a:pt x="62632" y="36769"/>
                  <a:pt x="75732" y="29127"/>
                </a:cubicBezTo>
                <a:cubicBezTo>
                  <a:pt x="107265" y="10733"/>
                  <a:pt x="203816" y="6294"/>
                  <a:pt x="215547" y="5825"/>
                </a:cubicBezTo>
                <a:lnTo>
                  <a:pt x="361186" y="0"/>
                </a:lnTo>
                <a:cubicBezTo>
                  <a:pt x="376721" y="3884"/>
                  <a:pt x="394467" y="2769"/>
                  <a:pt x="407791" y="11651"/>
                </a:cubicBezTo>
                <a:cubicBezTo>
                  <a:pt x="419442" y="19418"/>
                  <a:pt x="431094" y="46603"/>
                  <a:pt x="431094" y="46603"/>
                </a:cubicBezTo>
                <a:cubicBezTo>
                  <a:pt x="445732" y="90522"/>
                  <a:pt x="425989" y="36396"/>
                  <a:pt x="448570" y="81556"/>
                </a:cubicBezTo>
                <a:cubicBezTo>
                  <a:pt x="454542" y="93500"/>
                  <a:pt x="458006" y="117079"/>
                  <a:pt x="460222" y="128160"/>
                </a:cubicBezTo>
                <a:cubicBezTo>
                  <a:pt x="456338" y="155345"/>
                  <a:pt x="455920" y="183257"/>
                  <a:pt x="448570" y="209716"/>
                </a:cubicBezTo>
                <a:cubicBezTo>
                  <a:pt x="445971" y="219071"/>
                  <a:pt x="437310" y="225559"/>
                  <a:pt x="431094" y="233017"/>
                </a:cubicBezTo>
                <a:cubicBezTo>
                  <a:pt x="417030" y="249893"/>
                  <a:pt x="420775" y="241272"/>
                  <a:pt x="401966" y="256319"/>
                </a:cubicBezTo>
                <a:cubicBezTo>
                  <a:pt x="379119" y="274596"/>
                  <a:pt x="403186" y="263679"/>
                  <a:pt x="372838" y="273796"/>
                </a:cubicBezTo>
                <a:cubicBezTo>
                  <a:pt x="368954" y="277679"/>
                  <a:pt x="363642" y="280534"/>
                  <a:pt x="361186" y="285446"/>
                </a:cubicBezTo>
                <a:cubicBezTo>
                  <a:pt x="355693" y="296431"/>
                  <a:pt x="349535" y="320399"/>
                  <a:pt x="349535" y="320399"/>
                </a:cubicBezTo>
                <a:cubicBezTo>
                  <a:pt x="351477" y="361177"/>
                  <a:pt x="351971" y="402050"/>
                  <a:pt x="355361" y="442733"/>
                </a:cubicBezTo>
                <a:cubicBezTo>
                  <a:pt x="355871" y="448853"/>
                  <a:pt x="357780" y="455101"/>
                  <a:pt x="361186" y="460210"/>
                </a:cubicBezTo>
                <a:cubicBezTo>
                  <a:pt x="365756" y="467065"/>
                  <a:pt x="372408" y="472325"/>
                  <a:pt x="378663" y="477686"/>
                </a:cubicBezTo>
                <a:cubicBezTo>
                  <a:pt x="396912" y="493327"/>
                  <a:pt x="404982" y="494047"/>
                  <a:pt x="419442" y="512639"/>
                </a:cubicBezTo>
                <a:cubicBezTo>
                  <a:pt x="428039" y="523692"/>
                  <a:pt x="436483" y="535067"/>
                  <a:pt x="442745" y="547591"/>
                </a:cubicBezTo>
                <a:cubicBezTo>
                  <a:pt x="446629" y="555358"/>
                  <a:pt x="449348" y="563826"/>
                  <a:pt x="454396" y="570893"/>
                </a:cubicBezTo>
                <a:cubicBezTo>
                  <a:pt x="459185" y="577597"/>
                  <a:pt x="466047" y="582544"/>
                  <a:pt x="471873" y="588369"/>
                </a:cubicBezTo>
                <a:lnTo>
                  <a:pt x="483524" y="623322"/>
                </a:lnTo>
                <a:lnTo>
                  <a:pt x="489350" y="640798"/>
                </a:lnTo>
                <a:cubicBezTo>
                  <a:pt x="487792" y="661045"/>
                  <a:pt x="488121" y="712037"/>
                  <a:pt x="477698" y="739831"/>
                </a:cubicBezTo>
                <a:cubicBezTo>
                  <a:pt x="470196" y="759835"/>
                  <a:pt x="460726" y="773591"/>
                  <a:pt x="442745" y="786434"/>
                </a:cubicBezTo>
                <a:cubicBezTo>
                  <a:pt x="412115" y="808312"/>
                  <a:pt x="397054" y="818629"/>
                  <a:pt x="367012" y="827212"/>
                </a:cubicBezTo>
                <a:cubicBezTo>
                  <a:pt x="359314" y="829412"/>
                  <a:pt x="351561" y="831468"/>
                  <a:pt x="343710" y="833038"/>
                </a:cubicBezTo>
                <a:cubicBezTo>
                  <a:pt x="332127" y="835354"/>
                  <a:pt x="320407" y="836921"/>
                  <a:pt x="308756" y="838863"/>
                </a:cubicBezTo>
                <a:cubicBezTo>
                  <a:pt x="242878" y="836228"/>
                  <a:pt x="192486" y="841836"/>
                  <a:pt x="133988" y="827212"/>
                </a:cubicBezTo>
                <a:cubicBezTo>
                  <a:pt x="128031" y="825723"/>
                  <a:pt x="122337" y="823329"/>
                  <a:pt x="116511" y="821387"/>
                </a:cubicBezTo>
                <a:cubicBezTo>
                  <a:pt x="110686" y="817503"/>
                  <a:pt x="103645" y="815005"/>
                  <a:pt x="99035" y="809736"/>
                </a:cubicBezTo>
                <a:cubicBezTo>
                  <a:pt x="89814" y="799198"/>
                  <a:pt x="75732" y="774783"/>
                  <a:pt x="75732" y="774783"/>
                </a:cubicBezTo>
                <a:cubicBezTo>
                  <a:pt x="73790" y="768958"/>
                  <a:pt x="71523" y="763231"/>
                  <a:pt x="69907" y="757307"/>
                </a:cubicBezTo>
                <a:cubicBezTo>
                  <a:pt x="65694" y="741859"/>
                  <a:pt x="58256" y="710704"/>
                  <a:pt x="58256" y="710704"/>
                </a:cubicBezTo>
                <a:cubicBezTo>
                  <a:pt x="59558" y="695077"/>
                  <a:pt x="58008" y="647119"/>
                  <a:pt x="69907" y="623322"/>
                </a:cubicBezTo>
                <a:cubicBezTo>
                  <a:pt x="73038" y="617060"/>
                  <a:pt x="76907" y="611079"/>
                  <a:pt x="81558" y="605846"/>
                </a:cubicBezTo>
                <a:cubicBezTo>
                  <a:pt x="92505" y="593531"/>
                  <a:pt x="116511" y="570893"/>
                  <a:pt x="116511" y="570893"/>
                </a:cubicBezTo>
                <a:cubicBezTo>
                  <a:pt x="131155" y="526967"/>
                  <a:pt x="111402" y="581111"/>
                  <a:pt x="133988" y="535940"/>
                </a:cubicBezTo>
                <a:cubicBezTo>
                  <a:pt x="136734" y="530448"/>
                  <a:pt x="137068" y="523956"/>
                  <a:pt x="139814" y="518464"/>
                </a:cubicBezTo>
                <a:cubicBezTo>
                  <a:pt x="142945" y="512202"/>
                  <a:pt x="148334" y="507250"/>
                  <a:pt x="151465" y="500988"/>
                </a:cubicBezTo>
                <a:cubicBezTo>
                  <a:pt x="154211" y="495496"/>
                  <a:pt x="166029" y="491279"/>
                  <a:pt x="168942" y="489337"/>
                </a:cubicBezTo>
                <a:close/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264" name="TextBox 1"/>
          <p:cNvSpPr txBox="1">
            <a:spLocks noChangeArrowheads="1"/>
          </p:cNvSpPr>
          <p:nvPr/>
        </p:nvSpPr>
        <p:spPr bwMode="auto">
          <a:xfrm>
            <a:off x="5486400" y="4267201"/>
            <a:ext cx="189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III (activation)</a:t>
            </a:r>
          </a:p>
        </p:txBody>
      </p:sp>
      <p:cxnSp>
        <p:nvCxnSpPr>
          <p:cNvPr id="16" name="Straight Arrow Connector 15"/>
          <p:cNvCxnSpPr>
            <a:cxnSpLocks noChangeShapeType="1"/>
            <a:endCxn id="48" idx="0"/>
          </p:cNvCxnSpPr>
          <p:nvPr/>
        </p:nvCxnSpPr>
        <p:spPr bwMode="auto">
          <a:xfrm flipV="1">
            <a:off x="5867401" y="3457576"/>
            <a:ext cx="41275" cy="88582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66" name="TextBox 140"/>
          <p:cNvSpPr txBox="1">
            <a:spLocks noChangeArrowheads="1"/>
          </p:cNvSpPr>
          <p:nvPr/>
        </p:nvSpPr>
        <p:spPr bwMode="auto">
          <a:xfrm>
            <a:off x="4267200" y="4419600"/>
            <a:ext cx="72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LAD II</a:t>
            </a:r>
          </a:p>
        </p:txBody>
      </p: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V="1">
            <a:off x="4572000" y="3429001"/>
            <a:ext cx="0" cy="111442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029200"/>
            <a:ext cx="31083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-11948" y="6324600"/>
            <a:ext cx="17645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Degranulation Defects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Mechanism: </a:t>
            </a:r>
          </a:p>
          <a:p>
            <a:pPr lvl="2" eaLnBrk="1" hangingPunct="1"/>
            <a:r>
              <a:rPr lang="en-US" altLang="en-US" sz="2000"/>
              <a:t>Defect in membrane fusion and lysosome trafficking– formation of giant, leaky granules</a:t>
            </a:r>
          </a:p>
          <a:p>
            <a:pPr lvl="2" eaLnBrk="1" hangingPunct="1"/>
            <a:r>
              <a:rPr lang="en-US" altLang="en-US" sz="2000" i="1"/>
              <a:t>LYST/CHS1 </a:t>
            </a:r>
            <a:r>
              <a:rPr lang="en-US" altLang="en-US" sz="2000"/>
              <a:t>(AR)</a:t>
            </a:r>
            <a:endParaRPr lang="en-US" altLang="en-US" sz="2000" i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Clinical features: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Oculocutaneous albinism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Recurrent skin infections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Neurodegeneration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Giant granules </a:t>
            </a:r>
          </a:p>
          <a:p>
            <a:pPr lvl="2" eaLnBrk="1" hangingPunct="1"/>
            <a:r>
              <a:rPr lang="en-US" altLang="en-US" sz="2000" b="1">
                <a:solidFill>
                  <a:srgbClr val="800000"/>
                </a:solidFill>
              </a:rPr>
              <a:t>HLH</a:t>
            </a:r>
            <a:endParaRPr lang="en-US" altLang="en-US" sz="1600" b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Treatment: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Supportive care 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Immune suppression with “accelerated phase” (EBV)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</a:rPr>
              <a:t>BMT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 I:</a:t>
            </a:r>
            <a:br>
              <a:rPr lang="en-US" altLang="en-US" b="1" smtClean="0"/>
            </a:br>
            <a:r>
              <a:rPr lang="en-US" altLang="en-US" b="1" smtClean="0"/>
              <a:t>Granulocytes</a:t>
            </a:r>
            <a:br>
              <a:rPr lang="en-US" altLang="en-US" b="1" smtClean="0"/>
            </a:br>
            <a:r>
              <a:rPr lang="en-US" altLang="en-US" sz="3200" b="1" i="1"/>
              <a:t>(pus bonum et laudable;</a:t>
            </a:r>
            <a:br>
              <a:rPr lang="en-US" altLang="en-US" sz="3200" b="1" i="1"/>
            </a:br>
            <a:r>
              <a:rPr lang="en-US" altLang="en-US" sz="3200" b="1" i="1"/>
              <a:t>good and laudable pus)*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29000" y="6550025"/>
            <a:ext cx="523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*The phagocytes: neutrophils and monocytes. Dale et al., Blood 2008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Degranulation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5700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Specific Granule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Mechanism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Defect in C/</a:t>
            </a:r>
            <a:r>
              <a:rPr lang="en-US" sz="1800" dirty="0" err="1">
                <a:ea typeface="ＭＳ Ｐゴシック" charset="0"/>
              </a:rPr>
              <a:t>EBP</a:t>
            </a:r>
            <a:r>
              <a:rPr lang="en-US" sz="1800" dirty="0" err="1">
                <a:latin typeface="Symbol" charset="2"/>
                <a:ea typeface="ＭＳ Ｐゴシック" charset="0"/>
                <a:cs typeface="Symbol" charset="2"/>
              </a:rPr>
              <a:t>e</a:t>
            </a:r>
            <a:r>
              <a:rPr lang="en-US" sz="1800" dirty="0">
                <a:latin typeface="Symbol" charset="2"/>
                <a:ea typeface="ＭＳ Ｐゴシック" charset="0"/>
                <a:cs typeface="Symbol" charset="2"/>
              </a:rPr>
              <a:t> </a:t>
            </a:r>
            <a:r>
              <a:rPr lang="en-US" sz="1800" dirty="0">
                <a:ea typeface="ＭＳ Ｐゴシック" charset="0"/>
                <a:cs typeface="Symbol" charset="2"/>
              </a:rPr>
              <a:t>(AR)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  <a:cs typeface="Symbol" charset="2"/>
              </a:rPr>
              <a:t>Transcription factor required for expression of specific granule proteins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Features: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Decreased </a:t>
            </a:r>
            <a:r>
              <a:rPr lang="en-US" sz="1800" dirty="0" err="1">
                <a:ea typeface="ＭＳ Ｐゴシック" charset="0"/>
              </a:rPr>
              <a:t>chemotaxis</a:t>
            </a:r>
            <a:r>
              <a:rPr lang="en-US" sz="1800" dirty="0">
                <a:ea typeface="ＭＳ Ｐゴシック" charset="0"/>
              </a:rPr>
              <a:t> and </a:t>
            </a:r>
            <a:r>
              <a:rPr lang="en-US" sz="1800" dirty="0" err="1">
                <a:ea typeface="ＭＳ Ｐゴシック" charset="0"/>
              </a:rPr>
              <a:t>microbicidal</a:t>
            </a:r>
            <a:r>
              <a:rPr lang="en-US" sz="1800" dirty="0">
                <a:ea typeface="ＭＳ Ｐゴシック" charset="0"/>
              </a:rPr>
              <a:t> activity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Mild neutropenia with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bi-lobed neutrophils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Recurrent skin and deep tissue infections (</a:t>
            </a:r>
            <a:r>
              <a:rPr lang="en-US" sz="1800" i="1" dirty="0">
                <a:ea typeface="ＭＳ Ｐゴシック" charset="0"/>
              </a:rPr>
              <a:t>S. </a:t>
            </a:r>
            <a:r>
              <a:rPr lang="en-US" sz="1800" i="1" dirty="0" err="1">
                <a:ea typeface="ＭＳ Ｐゴシック" charset="0"/>
              </a:rPr>
              <a:t>aureus</a:t>
            </a:r>
            <a:r>
              <a:rPr lang="en-US" sz="1800" dirty="0">
                <a:ea typeface="ＭＳ Ｐゴシック" charset="0"/>
              </a:rPr>
              <a:t>, Gram-negative bacteria, </a:t>
            </a:r>
            <a:r>
              <a:rPr lang="en-US" sz="1800" i="1" dirty="0">
                <a:ea typeface="ＭＳ Ｐゴシック" charset="0"/>
              </a:rPr>
              <a:t>Pseudomonas </a:t>
            </a:r>
            <a:r>
              <a:rPr lang="en-US" sz="1800" i="1" dirty="0" err="1">
                <a:ea typeface="ＭＳ Ｐゴシック" charset="0"/>
              </a:rPr>
              <a:t>aeruginosa</a:t>
            </a:r>
            <a:r>
              <a:rPr lang="en-US" sz="1800" dirty="0">
                <a:ea typeface="ＭＳ Ｐゴシック" charset="0"/>
              </a:rPr>
              <a:t>, </a:t>
            </a:r>
            <a:r>
              <a:rPr lang="en-US" sz="1800" i="1" dirty="0">
                <a:ea typeface="ＭＳ Ｐゴシック" charset="0"/>
              </a:rPr>
              <a:t>Candida </a:t>
            </a:r>
            <a:r>
              <a:rPr lang="en-US" sz="1800" i="1" dirty="0" err="1">
                <a:ea typeface="ＭＳ Ｐゴシック" charset="0"/>
              </a:rPr>
              <a:t>albicans</a:t>
            </a:r>
            <a:r>
              <a:rPr lang="en-US" sz="1800" dirty="0">
                <a:ea typeface="ＭＳ Ｐゴシック" charset="0"/>
              </a:rPr>
              <a:t>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Diagnosis: microscopic examination of neutrophils (or sequencing)</a:t>
            </a:r>
            <a:endParaRPr lang="en-US" sz="16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Prophylactic antibiotics and supportive care</a:t>
            </a: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4400" b="1" i="1">
                <a:solidFill>
                  <a:srgbClr val="800000"/>
                </a:solidFill>
              </a:rPr>
              <a:t> </a:t>
            </a:r>
            <a:r>
              <a:rPr lang="en-US" altLang="en-US" sz="3200" b="1" i="1">
                <a:solidFill>
                  <a:srgbClr val="800000"/>
                </a:solidFill>
              </a:rPr>
              <a:t>Child has recurrent granulomatous infections.  Mother’s DHR (below).  Gene defect: 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>
                <a:solidFill>
                  <a:srgbClr val="800000"/>
                </a:solidFill>
              </a:rPr>
              <a:t>gp22</a:t>
            </a:r>
            <a:r>
              <a:rPr lang="en-US" altLang="en-US" sz="3200" b="1" i="1" baseline="30000">
                <a:solidFill>
                  <a:srgbClr val="800000"/>
                </a:solidFill>
              </a:rPr>
              <a:t>phox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>
                <a:solidFill>
                  <a:srgbClr val="800000"/>
                </a:solidFill>
              </a:rPr>
              <a:t>gp91</a:t>
            </a:r>
            <a:r>
              <a:rPr lang="en-US" altLang="en-US" sz="3200" b="1" i="1" baseline="30000">
                <a:solidFill>
                  <a:srgbClr val="800000"/>
                </a:solidFill>
              </a:rPr>
              <a:t>phox</a:t>
            </a:r>
            <a:r>
              <a:rPr lang="en-US" altLang="en-US" sz="3200" b="1">
                <a:solidFill>
                  <a:srgbClr val="800000"/>
                </a:solidFill>
              </a:rPr>
              <a:t> </a:t>
            </a:r>
            <a:endParaRPr lang="en-US" altLang="en-US" sz="3200" b="1" i="1">
              <a:solidFill>
                <a:srgbClr val="800000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i="1">
                <a:solidFill>
                  <a:srgbClr val="800000"/>
                </a:solidFill>
              </a:rPr>
              <a:t>LYST</a:t>
            </a:r>
            <a:endParaRPr lang="en-US" altLang="en-US" sz="320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1800" y="3048000"/>
            <a:ext cx="2971800" cy="22860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7467601" y="54102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DHR (stimulated)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 rot="-5400000">
            <a:off x="6102350" y="4108450"/>
            <a:ext cx="81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counts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897689" y="3360738"/>
            <a:ext cx="2636837" cy="1885950"/>
          </a:xfrm>
          <a:custGeom>
            <a:avLst/>
            <a:gdLst/>
            <a:ahLst/>
            <a:cxnLst/>
            <a:rect l="0" t="0" r="r" b="b"/>
            <a:pathLst>
              <a:path w="2637692" h="1885462">
                <a:moveTo>
                  <a:pt x="0" y="1885462"/>
                </a:moveTo>
                <a:lnTo>
                  <a:pt x="68385" y="1817077"/>
                </a:lnTo>
                <a:lnTo>
                  <a:pt x="97692" y="1787770"/>
                </a:lnTo>
                <a:cubicBezTo>
                  <a:pt x="104205" y="1781257"/>
                  <a:pt x="112122" y="1775895"/>
                  <a:pt x="117231" y="1768231"/>
                </a:cubicBezTo>
                <a:lnTo>
                  <a:pt x="136769" y="1738923"/>
                </a:lnTo>
                <a:cubicBezTo>
                  <a:pt x="167311" y="1616754"/>
                  <a:pt x="128275" y="1768654"/>
                  <a:pt x="156308" y="1670539"/>
                </a:cubicBezTo>
                <a:cubicBezTo>
                  <a:pt x="180850" y="1584645"/>
                  <a:pt x="152416" y="1672445"/>
                  <a:pt x="175846" y="1602154"/>
                </a:cubicBezTo>
                <a:cubicBezTo>
                  <a:pt x="179102" y="1527257"/>
                  <a:pt x="181338" y="1452308"/>
                  <a:pt x="185615" y="1377462"/>
                </a:cubicBezTo>
                <a:cubicBezTo>
                  <a:pt x="187852" y="1338313"/>
                  <a:pt x="193013" y="1299372"/>
                  <a:pt x="195385" y="1260231"/>
                </a:cubicBezTo>
                <a:cubicBezTo>
                  <a:pt x="202222" y="1147430"/>
                  <a:pt x="202216" y="1047973"/>
                  <a:pt x="214923" y="937847"/>
                </a:cubicBezTo>
                <a:cubicBezTo>
                  <a:pt x="220202" y="892098"/>
                  <a:pt x="228748" y="846774"/>
                  <a:pt x="234461" y="801077"/>
                </a:cubicBezTo>
                <a:cubicBezTo>
                  <a:pt x="244663" y="719465"/>
                  <a:pt x="247374" y="704911"/>
                  <a:pt x="254000" y="615462"/>
                </a:cubicBezTo>
                <a:cubicBezTo>
                  <a:pt x="257856" y="563400"/>
                  <a:pt x="260791" y="511273"/>
                  <a:pt x="263769" y="459154"/>
                </a:cubicBezTo>
                <a:cubicBezTo>
                  <a:pt x="267304" y="397298"/>
                  <a:pt x="266696" y="335117"/>
                  <a:pt x="273538" y="273539"/>
                </a:cubicBezTo>
                <a:cubicBezTo>
                  <a:pt x="276503" y="246850"/>
                  <a:pt x="286564" y="221436"/>
                  <a:pt x="293077" y="195385"/>
                </a:cubicBezTo>
                <a:lnTo>
                  <a:pt x="302846" y="156308"/>
                </a:lnTo>
                <a:cubicBezTo>
                  <a:pt x="312615" y="159564"/>
                  <a:pt x="324113" y="159644"/>
                  <a:pt x="332154" y="166077"/>
                </a:cubicBezTo>
                <a:cubicBezTo>
                  <a:pt x="360659" y="188881"/>
                  <a:pt x="345124" y="197466"/>
                  <a:pt x="361461" y="224693"/>
                </a:cubicBezTo>
                <a:cubicBezTo>
                  <a:pt x="366200" y="232591"/>
                  <a:pt x="374487" y="237718"/>
                  <a:pt x="381000" y="244231"/>
                </a:cubicBezTo>
                <a:cubicBezTo>
                  <a:pt x="401331" y="325557"/>
                  <a:pt x="376575" y="245151"/>
                  <a:pt x="410308" y="312616"/>
                </a:cubicBezTo>
                <a:cubicBezTo>
                  <a:pt x="414913" y="321826"/>
                  <a:pt x="417248" y="332022"/>
                  <a:pt x="420077" y="341923"/>
                </a:cubicBezTo>
                <a:cubicBezTo>
                  <a:pt x="433237" y="387984"/>
                  <a:pt x="431709" y="394042"/>
                  <a:pt x="439615" y="449385"/>
                </a:cubicBezTo>
                <a:cubicBezTo>
                  <a:pt x="442872" y="550334"/>
                  <a:pt x="445180" y="651317"/>
                  <a:pt x="449385" y="752231"/>
                </a:cubicBezTo>
                <a:cubicBezTo>
                  <a:pt x="451694" y="807638"/>
                  <a:pt x="451982" y="863319"/>
                  <a:pt x="459154" y="918308"/>
                </a:cubicBezTo>
                <a:cubicBezTo>
                  <a:pt x="461818" y="938730"/>
                  <a:pt x="478692" y="976923"/>
                  <a:pt x="478692" y="976923"/>
                </a:cubicBezTo>
                <a:cubicBezTo>
                  <a:pt x="501371" y="1135680"/>
                  <a:pt x="472237" y="960869"/>
                  <a:pt x="508000" y="1103923"/>
                </a:cubicBezTo>
                <a:cubicBezTo>
                  <a:pt x="514513" y="1129974"/>
                  <a:pt x="522271" y="1155745"/>
                  <a:pt x="527538" y="1182077"/>
                </a:cubicBezTo>
                <a:cubicBezTo>
                  <a:pt x="530795" y="1198359"/>
                  <a:pt x="532939" y="1214904"/>
                  <a:pt x="537308" y="1230923"/>
                </a:cubicBezTo>
                <a:cubicBezTo>
                  <a:pt x="542727" y="1250793"/>
                  <a:pt x="551851" y="1269558"/>
                  <a:pt x="556846" y="1289539"/>
                </a:cubicBezTo>
                <a:cubicBezTo>
                  <a:pt x="560102" y="1302565"/>
                  <a:pt x="562926" y="1315706"/>
                  <a:pt x="566615" y="1328616"/>
                </a:cubicBezTo>
                <a:cubicBezTo>
                  <a:pt x="569444" y="1338517"/>
                  <a:pt x="574069" y="1347889"/>
                  <a:pt x="576385" y="1357923"/>
                </a:cubicBezTo>
                <a:cubicBezTo>
                  <a:pt x="597362" y="1448821"/>
                  <a:pt x="591922" y="1438497"/>
                  <a:pt x="605692" y="1514231"/>
                </a:cubicBezTo>
                <a:cubicBezTo>
                  <a:pt x="608662" y="1530568"/>
                  <a:pt x="609631" y="1547530"/>
                  <a:pt x="615461" y="1563077"/>
                </a:cubicBezTo>
                <a:cubicBezTo>
                  <a:pt x="619584" y="1574071"/>
                  <a:pt x="628487" y="1582616"/>
                  <a:pt x="635000" y="1592385"/>
                </a:cubicBezTo>
                <a:cubicBezTo>
                  <a:pt x="638256" y="1602154"/>
                  <a:pt x="638590" y="1613455"/>
                  <a:pt x="644769" y="1621693"/>
                </a:cubicBezTo>
                <a:cubicBezTo>
                  <a:pt x="660749" y="1643000"/>
                  <a:pt x="724907" y="1702785"/>
                  <a:pt x="752231" y="1709616"/>
                </a:cubicBezTo>
                <a:cubicBezTo>
                  <a:pt x="777330" y="1715891"/>
                  <a:pt x="815350" y="1726054"/>
                  <a:pt x="840154" y="1729154"/>
                </a:cubicBezTo>
                <a:cubicBezTo>
                  <a:pt x="875844" y="1733615"/>
                  <a:pt x="911845" y="1735158"/>
                  <a:pt x="947615" y="1738923"/>
                </a:cubicBezTo>
                <a:cubicBezTo>
                  <a:pt x="973725" y="1741671"/>
                  <a:pt x="999820" y="1744701"/>
                  <a:pt x="1025769" y="1748693"/>
                </a:cubicBezTo>
                <a:cubicBezTo>
                  <a:pt x="1044849" y="1751629"/>
                  <a:pt x="1093221" y="1762090"/>
                  <a:pt x="1113692" y="1768231"/>
                </a:cubicBezTo>
                <a:cubicBezTo>
                  <a:pt x="1133419" y="1774149"/>
                  <a:pt x="1151838" y="1785496"/>
                  <a:pt x="1172308" y="1787770"/>
                </a:cubicBezTo>
                <a:lnTo>
                  <a:pt x="1260231" y="1797539"/>
                </a:lnTo>
                <a:cubicBezTo>
                  <a:pt x="1351410" y="1794283"/>
                  <a:pt x="1442709" y="1793461"/>
                  <a:pt x="1533769" y="1787770"/>
                </a:cubicBezTo>
                <a:cubicBezTo>
                  <a:pt x="1547169" y="1786932"/>
                  <a:pt x="1560577" y="1783453"/>
                  <a:pt x="1572846" y="1778000"/>
                </a:cubicBezTo>
                <a:cubicBezTo>
                  <a:pt x="1590197" y="1770288"/>
                  <a:pt x="1606241" y="1759729"/>
                  <a:pt x="1621692" y="1748693"/>
                </a:cubicBezTo>
                <a:cubicBezTo>
                  <a:pt x="1629187" y="1743339"/>
                  <a:pt x="1634039" y="1734908"/>
                  <a:pt x="1641231" y="1729154"/>
                </a:cubicBezTo>
                <a:cubicBezTo>
                  <a:pt x="1650399" y="1721820"/>
                  <a:pt x="1660769" y="1716129"/>
                  <a:pt x="1670538" y="1709616"/>
                </a:cubicBezTo>
                <a:cubicBezTo>
                  <a:pt x="1680307" y="1693334"/>
                  <a:pt x="1692134" y="1678121"/>
                  <a:pt x="1699846" y="1660770"/>
                </a:cubicBezTo>
                <a:cubicBezTo>
                  <a:pt x="1707462" y="1643634"/>
                  <a:pt x="1717671" y="1574217"/>
                  <a:pt x="1719385" y="1563077"/>
                </a:cubicBezTo>
                <a:cubicBezTo>
                  <a:pt x="1726003" y="1520063"/>
                  <a:pt x="1728604" y="1487124"/>
                  <a:pt x="1738923" y="1445847"/>
                </a:cubicBezTo>
                <a:cubicBezTo>
                  <a:pt x="1741421" y="1435857"/>
                  <a:pt x="1745436" y="1426308"/>
                  <a:pt x="1748692" y="1416539"/>
                </a:cubicBezTo>
                <a:cubicBezTo>
                  <a:pt x="1762597" y="1319203"/>
                  <a:pt x="1770725" y="1269179"/>
                  <a:pt x="1778000" y="1152770"/>
                </a:cubicBezTo>
                <a:cubicBezTo>
                  <a:pt x="1786458" y="1017443"/>
                  <a:pt x="1786256" y="1003330"/>
                  <a:pt x="1797538" y="879231"/>
                </a:cubicBezTo>
                <a:cubicBezTo>
                  <a:pt x="1800501" y="846639"/>
                  <a:pt x="1802983" y="813978"/>
                  <a:pt x="1807308" y="781539"/>
                </a:cubicBezTo>
                <a:cubicBezTo>
                  <a:pt x="1821383" y="675977"/>
                  <a:pt x="1810408" y="777357"/>
                  <a:pt x="1826846" y="703385"/>
                </a:cubicBezTo>
                <a:cubicBezTo>
                  <a:pt x="1831143" y="684049"/>
                  <a:pt x="1833072" y="664258"/>
                  <a:pt x="1836615" y="644770"/>
                </a:cubicBezTo>
                <a:cubicBezTo>
                  <a:pt x="1870749" y="457037"/>
                  <a:pt x="1824787" y="713686"/>
                  <a:pt x="1856154" y="556847"/>
                </a:cubicBezTo>
                <a:cubicBezTo>
                  <a:pt x="1860039" y="537423"/>
                  <a:pt x="1863247" y="517858"/>
                  <a:pt x="1865923" y="498231"/>
                </a:cubicBezTo>
                <a:cubicBezTo>
                  <a:pt x="1873017" y="446204"/>
                  <a:pt x="1872725" y="392863"/>
                  <a:pt x="1885461" y="341923"/>
                </a:cubicBezTo>
                <a:cubicBezTo>
                  <a:pt x="1888718" y="328898"/>
                  <a:pt x="1892829" y="316057"/>
                  <a:pt x="1895231" y="302847"/>
                </a:cubicBezTo>
                <a:cubicBezTo>
                  <a:pt x="1899350" y="280192"/>
                  <a:pt x="1901215" y="257175"/>
                  <a:pt x="1905000" y="234462"/>
                </a:cubicBezTo>
                <a:cubicBezTo>
                  <a:pt x="1907730" y="218083"/>
                  <a:pt x="1911167" y="201825"/>
                  <a:pt x="1914769" y="185616"/>
                </a:cubicBezTo>
                <a:cubicBezTo>
                  <a:pt x="1920370" y="160412"/>
                  <a:pt x="1925404" y="140974"/>
                  <a:pt x="1934308" y="117231"/>
                </a:cubicBezTo>
                <a:cubicBezTo>
                  <a:pt x="1940465" y="100811"/>
                  <a:pt x="1945449" y="83780"/>
                  <a:pt x="1953846" y="68385"/>
                </a:cubicBezTo>
                <a:cubicBezTo>
                  <a:pt x="1988681" y="4520"/>
                  <a:pt x="1975011" y="15741"/>
                  <a:pt x="2022231" y="0"/>
                </a:cubicBezTo>
                <a:cubicBezTo>
                  <a:pt x="2028744" y="6513"/>
                  <a:pt x="2037030" y="11641"/>
                  <a:pt x="2041769" y="19539"/>
                </a:cubicBezTo>
                <a:cubicBezTo>
                  <a:pt x="2047067" y="28369"/>
                  <a:pt x="2047481" y="39382"/>
                  <a:pt x="2051538" y="48847"/>
                </a:cubicBezTo>
                <a:cubicBezTo>
                  <a:pt x="2057275" y="62232"/>
                  <a:pt x="2064564" y="74898"/>
                  <a:pt x="2071077" y="87923"/>
                </a:cubicBezTo>
                <a:cubicBezTo>
                  <a:pt x="2074333" y="107462"/>
                  <a:pt x="2078389" y="126884"/>
                  <a:pt x="2080846" y="146539"/>
                </a:cubicBezTo>
                <a:cubicBezTo>
                  <a:pt x="2084905" y="179013"/>
                  <a:pt x="2085987" y="211834"/>
                  <a:pt x="2090615" y="244231"/>
                </a:cubicBezTo>
                <a:cubicBezTo>
                  <a:pt x="2092514" y="257523"/>
                  <a:pt x="2097752" y="270142"/>
                  <a:pt x="2100385" y="283308"/>
                </a:cubicBezTo>
                <a:cubicBezTo>
                  <a:pt x="2117580" y="369281"/>
                  <a:pt x="2100910" y="314190"/>
                  <a:pt x="2119923" y="371231"/>
                </a:cubicBezTo>
                <a:cubicBezTo>
                  <a:pt x="2123179" y="397282"/>
                  <a:pt x="2126222" y="423361"/>
                  <a:pt x="2129692" y="449385"/>
                </a:cubicBezTo>
                <a:cubicBezTo>
                  <a:pt x="2132735" y="472209"/>
                  <a:pt x="2136770" y="494901"/>
                  <a:pt x="2139461" y="517770"/>
                </a:cubicBezTo>
                <a:cubicBezTo>
                  <a:pt x="2143285" y="550272"/>
                  <a:pt x="2146268" y="582870"/>
                  <a:pt x="2149231" y="615462"/>
                </a:cubicBezTo>
                <a:cubicBezTo>
                  <a:pt x="2152781" y="654513"/>
                  <a:pt x="2155450" y="693642"/>
                  <a:pt x="2159000" y="732693"/>
                </a:cubicBezTo>
                <a:cubicBezTo>
                  <a:pt x="2163157" y="778424"/>
                  <a:pt x="2167978" y="841483"/>
                  <a:pt x="2178538" y="889000"/>
                </a:cubicBezTo>
                <a:cubicBezTo>
                  <a:pt x="2180772" y="899053"/>
                  <a:pt x="2185051" y="908539"/>
                  <a:pt x="2188308" y="918308"/>
                </a:cubicBezTo>
                <a:cubicBezTo>
                  <a:pt x="2213112" y="1116747"/>
                  <a:pt x="2203819" y="1022263"/>
                  <a:pt x="2217615" y="1201616"/>
                </a:cubicBezTo>
                <a:cubicBezTo>
                  <a:pt x="2220872" y="1302565"/>
                  <a:pt x="2221454" y="1403635"/>
                  <a:pt x="2227385" y="1504462"/>
                </a:cubicBezTo>
                <a:cubicBezTo>
                  <a:pt x="2227990" y="1514742"/>
                  <a:pt x="2234325" y="1523868"/>
                  <a:pt x="2237154" y="1533770"/>
                </a:cubicBezTo>
                <a:cubicBezTo>
                  <a:pt x="2240842" y="1546680"/>
                  <a:pt x="2243234" y="1559937"/>
                  <a:pt x="2246923" y="1572847"/>
                </a:cubicBezTo>
                <a:cubicBezTo>
                  <a:pt x="2254190" y="1598281"/>
                  <a:pt x="2258067" y="1610703"/>
                  <a:pt x="2276231" y="1631462"/>
                </a:cubicBezTo>
                <a:cubicBezTo>
                  <a:pt x="2291394" y="1648791"/>
                  <a:pt x="2308795" y="1664026"/>
                  <a:pt x="2325077" y="1680308"/>
                </a:cubicBezTo>
                <a:cubicBezTo>
                  <a:pt x="2343482" y="1698713"/>
                  <a:pt x="2359210" y="1718273"/>
                  <a:pt x="2383692" y="1729154"/>
                </a:cubicBezTo>
                <a:cubicBezTo>
                  <a:pt x="2402512" y="1737519"/>
                  <a:pt x="2422769" y="1742180"/>
                  <a:pt x="2442308" y="1748693"/>
                </a:cubicBezTo>
                <a:lnTo>
                  <a:pt x="2500923" y="1768231"/>
                </a:lnTo>
                <a:lnTo>
                  <a:pt x="2530231" y="1778000"/>
                </a:lnTo>
                <a:cubicBezTo>
                  <a:pt x="2540000" y="1784513"/>
                  <a:pt x="2548545" y="1793416"/>
                  <a:pt x="2559538" y="1797539"/>
                </a:cubicBezTo>
                <a:cubicBezTo>
                  <a:pt x="2590697" y="1809224"/>
                  <a:pt x="2607822" y="1807308"/>
                  <a:pt x="2637692" y="1807308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POP QUIZ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4400" b="1" i="1">
                <a:solidFill>
                  <a:srgbClr val="800000"/>
                </a:solidFill>
              </a:rPr>
              <a:t> </a:t>
            </a:r>
            <a:r>
              <a:rPr lang="en-US" altLang="en-US" sz="3200" b="1" i="1">
                <a:solidFill>
                  <a:srgbClr val="800000"/>
                </a:solidFill>
              </a:rPr>
              <a:t>Child has recurrent granulomatous infections.  Mother’s DHR (below).  Gene defect: 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>
                <a:solidFill>
                  <a:srgbClr val="800000"/>
                </a:solidFill>
              </a:rPr>
              <a:t>gp22</a:t>
            </a:r>
            <a:r>
              <a:rPr lang="en-US" altLang="en-US" sz="3200" b="1" i="1" baseline="30000">
                <a:solidFill>
                  <a:srgbClr val="800000"/>
                </a:solidFill>
              </a:rPr>
              <a:t>phox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>
                <a:solidFill>
                  <a:srgbClr val="008000"/>
                </a:solidFill>
              </a:rPr>
              <a:t>gp91</a:t>
            </a:r>
            <a:r>
              <a:rPr lang="en-US" altLang="en-US" sz="3200" b="1" i="1" baseline="30000">
                <a:solidFill>
                  <a:srgbClr val="008000"/>
                </a:solidFill>
              </a:rPr>
              <a:t>phox</a:t>
            </a:r>
            <a:r>
              <a:rPr lang="en-US" altLang="en-US" sz="3200" b="1">
                <a:solidFill>
                  <a:srgbClr val="008000"/>
                </a:solidFill>
              </a:rPr>
              <a:t> </a:t>
            </a:r>
            <a:endParaRPr lang="en-US" altLang="en-US" sz="3200" b="1" i="1">
              <a:solidFill>
                <a:srgbClr val="008000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AutoNum type="alphaLcPeriod"/>
            </a:pPr>
            <a:r>
              <a:rPr lang="en-US" altLang="en-US" sz="3200" b="1" i="1">
                <a:solidFill>
                  <a:srgbClr val="800000"/>
                </a:solidFill>
              </a:rPr>
              <a:t>LYST</a:t>
            </a:r>
            <a:endParaRPr lang="en-US" altLang="en-US" sz="320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1800" y="3048000"/>
            <a:ext cx="2971800" cy="22860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7467601" y="54102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DHR (stimulated)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 rot="-5400000">
            <a:off x="6102350" y="4108450"/>
            <a:ext cx="81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counts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897689" y="3360738"/>
            <a:ext cx="2636837" cy="1885950"/>
          </a:xfrm>
          <a:custGeom>
            <a:avLst/>
            <a:gdLst/>
            <a:ahLst/>
            <a:cxnLst/>
            <a:rect l="0" t="0" r="r" b="b"/>
            <a:pathLst>
              <a:path w="2637692" h="1885462">
                <a:moveTo>
                  <a:pt x="0" y="1885462"/>
                </a:moveTo>
                <a:lnTo>
                  <a:pt x="68385" y="1817077"/>
                </a:lnTo>
                <a:lnTo>
                  <a:pt x="97692" y="1787770"/>
                </a:lnTo>
                <a:cubicBezTo>
                  <a:pt x="104205" y="1781257"/>
                  <a:pt x="112122" y="1775895"/>
                  <a:pt x="117231" y="1768231"/>
                </a:cubicBezTo>
                <a:lnTo>
                  <a:pt x="136769" y="1738923"/>
                </a:lnTo>
                <a:cubicBezTo>
                  <a:pt x="167311" y="1616754"/>
                  <a:pt x="128275" y="1768654"/>
                  <a:pt x="156308" y="1670539"/>
                </a:cubicBezTo>
                <a:cubicBezTo>
                  <a:pt x="180850" y="1584645"/>
                  <a:pt x="152416" y="1672445"/>
                  <a:pt x="175846" y="1602154"/>
                </a:cubicBezTo>
                <a:cubicBezTo>
                  <a:pt x="179102" y="1527257"/>
                  <a:pt x="181338" y="1452308"/>
                  <a:pt x="185615" y="1377462"/>
                </a:cubicBezTo>
                <a:cubicBezTo>
                  <a:pt x="187852" y="1338313"/>
                  <a:pt x="193013" y="1299372"/>
                  <a:pt x="195385" y="1260231"/>
                </a:cubicBezTo>
                <a:cubicBezTo>
                  <a:pt x="202222" y="1147430"/>
                  <a:pt x="202216" y="1047973"/>
                  <a:pt x="214923" y="937847"/>
                </a:cubicBezTo>
                <a:cubicBezTo>
                  <a:pt x="220202" y="892098"/>
                  <a:pt x="228748" y="846774"/>
                  <a:pt x="234461" y="801077"/>
                </a:cubicBezTo>
                <a:cubicBezTo>
                  <a:pt x="244663" y="719465"/>
                  <a:pt x="247374" y="704911"/>
                  <a:pt x="254000" y="615462"/>
                </a:cubicBezTo>
                <a:cubicBezTo>
                  <a:pt x="257856" y="563400"/>
                  <a:pt x="260791" y="511273"/>
                  <a:pt x="263769" y="459154"/>
                </a:cubicBezTo>
                <a:cubicBezTo>
                  <a:pt x="267304" y="397298"/>
                  <a:pt x="266696" y="335117"/>
                  <a:pt x="273538" y="273539"/>
                </a:cubicBezTo>
                <a:cubicBezTo>
                  <a:pt x="276503" y="246850"/>
                  <a:pt x="286564" y="221436"/>
                  <a:pt x="293077" y="195385"/>
                </a:cubicBezTo>
                <a:lnTo>
                  <a:pt x="302846" y="156308"/>
                </a:lnTo>
                <a:cubicBezTo>
                  <a:pt x="312615" y="159564"/>
                  <a:pt x="324113" y="159644"/>
                  <a:pt x="332154" y="166077"/>
                </a:cubicBezTo>
                <a:cubicBezTo>
                  <a:pt x="360659" y="188881"/>
                  <a:pt x="345124" y="197466"/>
                  <a:pt x="361461" y="224693"/>
                </a:cubicBezTo>
                <a:cubicBezTo>
                  <a:pt x="366200" y="232591"/>
                  <a:pt x="374487" y="237718"/>
                  <a:pt x="381000" y="244231"/>
                </a:cubicBezTo>
                <a:cubicBezTo>
                  <a:pt x="401331" y="325557"/>
                  <a:pt x="376575" y="245151"/>
                  <a:pt x="410308" y="312616"/>
                </a:cubicBezTo>
                <a:cubicBezTo>
                  <a:pt x="414913" y="321826"/>
                  <a:pt x="417248" y="332022"/>
                  <a:pt x="420077" y="341923"/>
                </a:cubicBezTo>
                <a:cubicBezTo>
                  <a:pt x="433237" y="387984"/>
                  <a:pt x="431709" y="394042"/>
                  <a:pt x="439615" y="449385"/>
                </a:cubicBezTo>
                <a:cubicBezTo>
                  <a:pt x="442872" y="550334"/>
                  <a:pt x="445180" y="651317"/>
                  <a:pt x="449385" y="752231"/>
                </a:cubicBezTo>
                <a:cubicBezTo>
                  <a:pt x="451694" y="807638"/>
                  <a:pt x="451982" y="863319"/>
                  <a:pt x="459154" y="918308"/>
                </a:cubicBezTo>
                <a:cubicBezTo>
                  <a:pt x="461818" y="938730"/>
                  <a:pt x="478692" y="976923"/>
                  <a:pt x="478692" y="976923"/>
                </a:cubicBezTo>
                <a:cubicBezTo>
                  <a:pt x="501371" y="1135680"/>
                  <a:pt x="472237" y="960869"/>
                  <a:pt x="508000" y="1103923"/>
                </a:cubicBezTo>
                <a:cubicBezTo>
                  <a:pt x="514513" y="1129974"/>
                  <a:pt x="522271" y="1155745"/>
                  <a:pt x="527538" y="1182077"/>
                </a:cubicBezTo>
                <a:cubicBezTo>
                  <a:pt x="530795" y="1198359"/>
                  <a:pt x="532939" y="1214904"/>
                  <a:pt x="537308" y="1230923"/>
                </a:cubicBezTo>
                <a:cubicBezTo>
                  <a:pt x="542727" y="1250793"/>
                  <a:pt x="551851" y="1269558"/>
                  <a:pt x="556846" y="1289539"/>
                </a:cubicBezTo>
                <a:cubicBezTo>
                  <a:pt x="560102" y="1302565"/>
                  <a:pt x="562926" y="1315706"/>
                  <a:pt x="566615" y="1328616"/>
                </a:cubicBezTo>
                <a:cubicBezTo>
                  <a:pt x="569444" y="1338517"/>
                  <a:pt x="574069" y="1347889"/>
                  <a:pt x="576385" y="1357923"/>
                </a:cubicBezTo>
                <a:cubicBezTo>
                  <a:pt x="597362" y="1448821"/>
                  <a:pt x="591922" y="1438497"/>
                  <a:pt x="605692" y="1514231"/>
                </a:cubicBezTo>
                <a:cubicBezTo>
                  <a:pt x="608662" y="1530568"/>
                  <a:pt x="609631" y="1547530"/>
                  <a:pt x="615461" y="1563077"/>
                </a:cubicBezTo>
                <a:cubicBezTo>
                  <a:pt x="619584" y="1574071"/>
                  <a:pt x="628487" y="1582616"/>
                  <a:pt x="635000" y="1592385"/>
                </a:cubicBezTo>
                <a:cubicBezTo>
                  <a:pt x="638256" y="1602154"/>
                  <a:pt x="638590" y="1613455"/>
                  <a:pt x="644769" y="1621693"/>
                </a:cubicBezTo>
                <a:cubicBezTo>
                  <a:pt x="660749" y="1643000"/>
                  <a:pt x="724907" y="1702785"/>
                  <a:pt x="752231" y="1709616"/>
                </a:cubicBezTo>
                <a:cubicBezTo>
                  <a:pt x="777330" y="1715891"/>
                  <a:pt x="815350" y="1726054"/>
                  <a:pt x="840154" y="1729154"/>
                </a:cubicBezTo>
                <a:cubicBezTo>
                  <a:pt x="875844" y="1733615"/>
                  <a:pt x="911845" y="1735158"/>
                  <a:pt x="947615" y="1738923"/>
                </a:cubicBezTo>
                <a:cubicBezTo>
                  <a:pt x="973725" y="1741671"/>
                  <a:pt x="999820" y="1744701"/>
                  <a:pt x="1025769" y="1748693"/>
                </a:cubicBezTo>
                <a:cubicBezTo>
                  <a:pt x="1044849" y="1751629"/>
                  <a:pt x="1093221" y="1762090"/>
                  <a:pt x="1113692" y="1768231"/>
                </a:cubicBezTo>
                <a:cubicBezTo>
                  <a:pt x="1133419" y="1774149"/>
                  <a:pt x="1151838" y="1785496"/>
                  <a:pt x="1172308" y="1787770"/>
                </a:cubicBezTo>
                <a:lnTo>
                  <a:pt x="1260231" y="1797539"/>
                </a:lnTo>
                <a:cubicBezTo>
                  <a:pt x="1351410" y="1794283"/>
                  <a:pt x="1442709" y="1793461"/>
                  <a:pt x="1533769" y="1787770"/>
                </a:cubicBezTo>
                <a:cubicBezTo>
                  <a:pt x="1547169" y="1786932"/>
                  <a:pt x="1560577" y="1783453"/>
                  <a:pt x="1572846" y="1778000"/>
                </a:cubicBezTo>
                <a:cubicBezTo>
                  <a:pt x="1590197" y="1770288"/>
                  <a:pt x="1606241" y="1759729"/>
                  <a:pt x="1621692" y="1748693"/>
                </a:cubicBezTo>
                <a:cubicBezTo>
                  <a:pt x="1629187" y="1743339"/>
                  <a:pt x="1634039" y="1734908"/>
                  <a:pt x="1641231" y="1729154"/>
                </a:cubicBezTo>
                <a:cubicBezTo>
                  <a:pt x="1650399" y="1721820"/>
                  <a:pt x="1660769" y="1716129"/>
                  <a:pt x="1670538" y="1709616"/>
                </a:cubicBezTo>
                <a:cubicBezTo>
                  <a:pt x="1680307" y="1693334"/>
                  <a:pt x="1692134" y="1678121"/>
                  <a:pt x="1699846" y="1660770"/>
                </a:cubicBezTo>
                <a:cubicBezTo>
                  <a:pt x="1707462" y="1643634"/>
                  <a:pt x="1717671" y="1574217"/>
                  <a:pt x="1719385" y="1563077"/>
                </a:cubicBezTo>
                <a:cubicBezTo>
                  <a:pt x="1726003" y="1520063"/>
                  <a:pt x="1728604" y="1487124"/>
                  <a:pt x="1738923" y="1445847"/>
                </a:cubicBezTo>
                <a:cubicBezTo>
                  <a:pt x="1741421" y="1435857"/>
                  <a:pt x="1745436" y="1426308"/>
                  <a:pt x="1748692" y="1416539"/>
                </a:cubicBezTo>
                <a:cubicBezTo>
                  <a:pt x="1762597" y="1319203"/>
                  <a:pt x="1770725" y="1269179"/>
                  <a:pt x="1778000" y="1152770"/>
                </a:cubicBezTo>
                <a:cubicBezTo>
                  <a:pt x="1786458" y="1017443"/>
                  <a:pt x="1786256" y="1003330"/>
                  <a:pt x="1797538" y="879231"/>
                </a:cubicBezTo>
                <a:cubicBezTo>
                  <a:pt x="1800501" y="846639"/>
                  <a:pt x="1802983" y="813978"/>
                  <a:pt x="1807308" y="781539"/>
                </a:cubicBezTo>
                <a:cubicBezTo>
                  <a:pt x="1821383" y="675977"/>
                  <a:pt x="1810408" y="777357"/>
                  <a:pt x="1826846" y="703385"/>
                </a:cubicBezTo>
                <a:cubicBezTo>
                  <a:pt x="1831143" y="684049"/>
                  <a:pt x="1833072" y="664258"/>
                  <a:pt x="1836615" y="644770"/>
                </a:cubicBezTo>
                <a:cubicBezTo>
                  <a:pt x="1870749" y="457037"/>
                  <a:pt x="1824787" y="713686"/>
                  <a:pt x="1856154" y="556847"/>
                </a:cubicBezTo>
                <a:cubicBezTo>
                  <a:pt x="1860039" y="537423"/>
                  <a:pt x="1863247" y="517858"/>
                  <a:pt x="1865923" y="498231"/>
                </a:cubicBezTo>
                <a:cubicBezTo>
                  <a:pt x="1873017" y="446204"/>
                  <a:pt x="1872725" y="392863"/>
                  <a:pt x="1885461" y="341923"/>
                </a:cubicBezTo>
                <a:cubicBezTo>
                  <a:pt x="1888718" y="328898"/>
                  <a:pt x="1892829" y="316057"/>
                  <a:pt x="1895231" y="302847"/>
                </a:cubicBezTo>
                <a:cubicBezTo>
                  <a:pt x="1899350" y="280192"/>
                  <a:pt x="1901215" y="257175"/>
                  <a:pt x="1905000" y="234462"/>
                </a:cubicBezTo>
                <a:cubicBezTo>
                  <a:pt x="1907730" y="218083"/>
                  <a:pt x="1911167" y="201825"/>
                  <a:pt x="1914769" y="185616"/>
                </a:cubicBezTo>
                <a:cubicBezTo>
                  <a:pt x="1920370" y="160412"/>
                  <a:pt x="1925404" y="140974"/>
                  <a:pt x="1934308" y="117231"/>
                </a:cubicBezTo>
                <a:cubicBezTo>
                  <a:pt x="1940465" y="100811"/>
                  <a:pt x="1945449" y="83780"/>
                  <a:pt x="1953846" y="68385"/>
                </a:cubicBezTo>
                <a:cubicBezTo>
                  <a:pt x="1988681" y="4520"/>
                  <a:pt x="1975011" y="15741"/>
                  <a:pt x="2022231" y="0"/>
                </a:cubicBezTo>
                <a:cubicBezTo>
                  <a:pt x="2028744" y="6513"/>
                  <a:pt x="2037030" y="11641"/>
                  <a:pt x="2041769" y="19539"/>
                </a:cubicBezTo>
                <a:cubicBezTo>
                  <a:pt x="2047067" y="28369"/>
                  <a:pt x="2047481" y="39382"/>
                  <a:pt x="2051538" y="48847"/>
                </a:cubicBezTo>
                <a:cubicBezTo>
                  <a:pt x="2057275" y="62232"/>
                  <a:pt x="2064564" y="74898"/>
                  <a:pt x="2071077" y="87923"/>
                </a:cubicBezTo>
                <a:cubicBezTo>
                  <a:pt x="2074333" y="107462"/>
                  <a:pt x="2078389" y="126884"/>
                  <a:pt x="2080846" y="146539"/>
                </a:cubicBezTo>
                <a:cubicBezTo>
                  <a:pt x="2084905" y="179013"/>
                  <a:pt x="2085987" y="211834"/>
                  <a:pt x="2090615" y="244231"/>
                </a:cubicBezTo>
                <a:cubicBezTo>
                  <a:pt x="2092514" y="257523"/>
                  <a:pt x="2097752" y="270142"/>
                  <a:pt x="2100385" y="283308"/>
                </a:cubicBezTo>
                <a:cubicBezTo>
                  <a:pt x="2117580" y="369281"/>
                  <a:pt x="2100910" y="314190"/>
                  <a:pt x="2119923" y="371231"/>
                </a:cubicBezTo>
                <a:cubicBezTo>
                  <a:pt x="2123179" y="397282"/>
                  <a:pt x="2126222" y="423361"/>
                  <a:pt x="2129692" y="449385"/>
                </a:cubicBezTo>
                <a:cubicBezTo>
                  <a:pt x="2132735" y="472209"/>
                  <a:pt x="2136770" y="494901"/>
                  <a:pt x="2139461" y="517770"/>
                </a:cubicBezTo>
                <a:cubicBezTo>
                  <a:pt x="2143285" y="550272"/>
                  <a:pt x="2146268" y="582870"/>
                  <a:pt x="2149231" y="615462"/>
                </a:cubicBezTo>
                <a:cubicBezTo>
                  <a:pt x="2152781" y="654513"/>
                  <a:pt x="2155450" y="693642"/>
                  <a:pt x="2159000" y="732693"/>
                </a:cubicBezTo>
                <a:cubicBezTo>
                  <a:pt x="2163157" y="778424"/>
                  <a:pt x="2167978" y="841483"/>
                  <a:pt x="2178538" y="889000"/>
                </a:cubicBezTo>
                <a:cubicBezTo>
                  <a:pt x="2180772" y="899053"/>
                  <a:pt x="2185051" y="908539"/>
                  <a:pt x="2188308" y="918308"/>
                </a:cubicBezTo>
                <a:cubicBezTo>
                  <a:pt x="2213112" y="1116747"/>
                  <a:pt x="2203819" y="1022263"/>
                  <a:pt x="2217615" y="1201616"/>
                </a:cubicBezTo>
                <a:cubicBezTo>
                  <a:pt x="2220872" y="1302565"/>
                  <a:pt x="2221454" y="1403635"/>
                  <a:pt x="2227385" y="1504462"/>
                </a:cubicBezTo>
                <a:cubicBezTo>
                  <a:pt x="2227990" y="1514742"/>
                  <a:pt x="2234325" y="1523868"/>
                  <a:pt x="2237154" y="1533770"/>
                </a:cubicBezTo>
                <a:cubicBezTo>
                  <a:pt x="2240842" y="1546680"/>
                  <a:pt x="2243234" y="1559937"/>
                  <a:pt x="2246923" y="1572847"/>
                </a:cubicBezTo>
                <a:cubicBezTo>
                  <a:pt x="2254190" y="1598281"/>
                  <a:pt x="2258067" y="1610703"/>
                  <a:pt x="2276231" y="1631462"/>
                </a:cubicBezTo>
                <a:cubicBezTo>
                  <a:pt x="2291394" y="1648791"/>
                  <a:pt x="2308795" y="1664026"/>
                  <a:pt x="2325077" y="1680308"/>
                </a:cubicBezTo>
                <a:cubicBezTo>
                  <a:pt x="2343482" y="1698713"/>
                  <a:pt x="2359210" y="1718273"/>
                  <a:pt x="2383692" y="1729154"/>
                </a:cubicBezTo>
                <a:cubicBezTo>
                  <a:pt x="2402512" y="1737519"/>
                  <a:pt x="2422769" y="1742180"/>
                  <a:pt x="2442308" y="1748693"/>
                </a:cubicBezTo>
                <a:lnTo>
                  <a:pt x="2500923" y="1768231"/>
                </a:lnTo>
                <a:lnTo>
                  <a:pt x="2530231" y="1778000"/>
                </a:lnTo>
                <a:cubicBezTo>
                  <a:pt x="2540000" y="1784513"/>
                  <a:pt x="2548545" y="1793416"/>
                  <a:pt x="2559538" y="1797539"/>
                </a:cubicBezTo>
                <a:cubicBezTo>
                  <a:pt x="2590697" y="1809224"/>
                  <a:pt x="2607822" y="1807308"/>
                  <a:pt x="2637692" y="1807308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</a:rPr>
              <a:t>CHRONIC GRANULOMATOUS DISEASE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phagocyte NADPH oxidase complex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i="1" dirty="0" smtClean="0">
                <a:ea typeface="ＭＳ Ｐゴシック" charset="0"/>
              </a:rPr>
              <a:t>Most common </a:t>
            </a:r>
            <a:r>
              <a:rPr lang="en-US" b="1" i="1" dirty="0" smtClean="0">
                <a:ea typeface="ＭＳ Ｐゴシック" charset="0"/>
              </a:rPr>
              <a:t>clinically significant </a:t>
            </a:r>
            <a:r>
              <a:rPr lang="en-US" i="1" dirty="0" smtClean="0">
                <a:ea typeface="ＭＳ Ｐゴシック" charset="0"/>
              </a:rPr>
              <a:t>inherited disorder of neutrophil function</a:t>
            </a:r>
          </a:p>
          <a:p>
            <a:pPr marL="1371600" lvl="3" indent="0" eaLnBrk="1" hangingPunct="1">
              <a:buNone/>
              <a:defRPr/>
            </a:pPr>
            <a:endParaRPr lang="en-US" sz="1600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1676400" y="3335339"/>
          <a:ext cx="8839199" cy="34305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37466"/>
                <a:gridCol w="2096641"/>
                <a:gridCol w="3305092"/>
              </a:tblGrid>
              <a:tr h="3657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Subunit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Inheritance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</a:t>
                      </a:r>
                      <a:endParaRPr lang="en-US" sz="1800" dirty="0"/>
                    </a:p>
                  </a:txBody>
                  <a:tcPr marT="45701" marB="45701"/>
                </a:tc>
              </a:tr>
              <a:tr h="61733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gp91</a:t>
                      </a:r>
                      <a:r>
                        <a:rPr lang="en-US" sz="1600" b="1" i="1" baseline="30000" dirty="0" smtClean="0"/>
                        <a:t>phox</a:t>
                      </a:r>
                      <a:r>
                        <a:rPr lang="en-US" sz="1600" b="1" dirty="0" smtClean="0"/>
                        <a:t> (70%)</a:t>
                      </a:r>
                      <a:endParaRPr lang="en-US" sz="1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XL</a:t>
                      </a:r>
                      <a:endParaRPr lang="en-US" sz="16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Integral membrane </a:t>
                      </a:r>
                      <a:r>
                        <a:rPr lang="en-US" sz="1600" dirty="0" err="1" smtClean="0"/>
                        <a:t>glycopotein</a:t>
                      </a:r>
                      <a:r>
                        <a:rPr lang="en-US" sz="1600" dirty="0" smtClean="0"/>
                        <a:t>; </a:t>
                      </a:r>
                    </a:p>
                    <a:p>
                      <a:r>
                        <a:rPr lang="en-US" sz="1600" dirty="0" smtClean="0"/>
                        <a:t>Absent </a:t>
                      </a:r>
                      <a:r>
                        <a:rPr lang="en-US" sz="1600" b="1" dirty="0" smtClean="0"/>
                        <a:t>b</a:t>
                      </a:r>
                      <a:r>
                        <a:rPr lang="en-US" sz="1600" b="1" i="1" baseline="-25000" dirty="0" smtClean="0"/>
                        <a:t>558</a:t>
                      </a:r>
                      <a:endParaRPr lang="en-US" sz="1600" b="1" i="1" baseline="-25000" dirty="0"/>
                    </a:p>
                  </a:txBody>
                  <a:tcPr marT="45701" marB="45701"/>
                </a:tc>
              </a:tr>
              <a:tr h="6414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gp22</a:t>
                      </a:r>
                      <a:r>
                        <a:rPr lang="en-US" sz="1600" b="1" i="1" baseline="30000" dirty="0" smtClean="0">
                          <a:solidFill>
                            <a:schemeClr val="tx1"/>
                          </a:solidFill>
                        </a:rPr>
                        <a:t>phox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(5%)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AR</a:t>
                      </a:r>
                      <a:endParaRPr lang="en-US" sz="1600" i="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Integral membrane protein; </a:t>
                      </a:r>
                    </a:p>
                    <a:p>
                      <a:r>
                        <a:rPr lang="en-US" sz="1600" b="0" dirty="0" smtClean="0"/>
                        <a:t>Absent </a:t>
                      </a:r>
                      <a:r>
                        <a:rPr lang="en-US" sz="1600" b="1" dirty="0" smtClean="0"/>
                        <a:t>b</a:t>
                      </a:r>
                      <a:r>
                        <a:rPr lang="en-US" sz="1600" b="1" i="1" baseline="-25000" dirty="0" smtClean="0"/>
                        <a:t>558</a:t>
                      </a:r>
                      <a:endParaRPr lang="en-US" sz="1600" b="1" i="1" baseline="-25000" dirty="0"/>
                    </a:p>
                  </a:txBody>
                  <a:tcPr marT="45701" marB="45701"/>
                </a:tc>
              </a:tr>
              <a:tr h="8229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p47</a:t>
                      </a:r>
                      <a:r>
                        <a:rPr lang="en-US" sz="1600" b="1" i="1" baseline="30000" dirty="0" smtClean="0">
                          <a:solidFill>
                            <a:schemeClr val="tx1"/>
                          </a:solidFill>
                        </a:rPr>
                        <a:t>phox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(25%)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AR</a:t>
                      </a:r>
                      <a:endParaRPr lang="en-US" sz="1600" i="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Deletion</a:t>
                      </a:r>
                      <a:r>
                        <a:rPr lang="en-US" sz="1600" b="0" baseline="0" dirty="0" smtClean="0"/>
                        <a:t> mutations</a:t>
                      </a:r>
                    </a:p>
                    <a:p>
                      <a:r>
                        <a:rPr lang="en-US" sz="1600" b="0" baseline="0" dirty="0" smtClean="0"/>
                        <a:t>Absent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p47</a:t>
                      </a:r>
                      <a:r>
                        <a:rPr lang="en-US" sz="1600" b="1" i="1" baseline="30000" dirty="0" smtClean="0">
                          <a:solidFill>
                            <a:schemeClr val="tx1"/>
                          </a:solidFill>
                        </a:rPr>
                        <a:t>phox</a:t>
                      </a:r>
                    </a:p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Not as severe as the others</a:t>
                      </a:r>
                      <a:endParaRPr lang="en-US" sz="1600" b="0" i="0" baseline="0" dirty="0"/>
                    </a:p>
                  </a:txBody>
                  <a:tcPr marT="45701" marB="45701"/>
                </a:tc>
              </a:tr>
              <a:tr h="983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p67</a:t>
                      </a:r>
                      <a:r>
                        <a:rPr lang="en-US" sz="1600" b="1" i="1" baseline="30000" dirty="0" smtClean="0"/>
                        <a:t>phox</a:t>
                      </a:r>
                      <a:r>
                        <a:rPr lang="en-US" sz="1600" b="1" dirty="0" smtClean="0"/>
                        <a:t> (5%)</a:t>
                      </a:r>
                      <a:endParaRPr lang="en-US" sz="1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AR</a:t>
                      </a:r>
                      <a:endParaRPr lang="en-US" sz="1600" i="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/>
                        <a:t>Deletion mutations</a:t>
                      </a:r>
                    </a:p>
                    <a:p>
                      <a:r>
                        <a:rPr lang="en-US" sz="1600" b="0" i="0" baseline="0" dirty="0" smtClean="0"/>
                        <a:t>Absent </a:t>
                      </a:r>
                      <a:r>
                        <a:rPr lang="en-US" sz="1600" b="1" dirty="0" smtClean="0"/>
                        <a:t>p67</a:t>
                      </a:r>
                      <a:r>
                        <a:rPr lang="en-US" sz="1600" b="1" i="1" baseline="30000" dirty="0" smtClean="0"/>
                        <a:t>phox</a:t>
                      </a:r>
                      <a:r>
                        <a:rPr lang="en-US" sz="1600" b="1" dirty="0" smtClean="0"/>
                        <a:t> </a:t>
                      </a:r>
                      <a:endParaRPr lang="en-US" sz="1600" b="0" i="0" baseline="0" dirty="0" smtClean="0"/>
                    </a:p>
                  </a:txBody>
                  <a:tcPr marT="45701" marB="4570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15600" y="6248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947" y="6334780"/>
            <a:ext cx="1535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CGD = Defective Oxidative Burst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2133600"/>
            <a:ext cx="228600" cy="2971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1" y="1981200"/>
            <a:ext cx="8723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1" y="2667000"/>
            <a:ext cx="7286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050268"/>
            <a:ext cx="65410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MPO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2133600"/>
            <a:ext cx="914400" cy="381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962400" y="2514600"/>
            <a:ext cx="1143000" cy="3048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733800" y="4202113"/>
            <a:ext cx="2438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008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58000" y="18288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388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  <a:r>
              <a:rPr lang="en-US" sz="1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96000" y="2438400"/>
            <a:ext cx="533400" cy="3810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3252697"/>
            <a:ext cx="457200" cy="30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H+</a:t>
            </a:r>
          </a:p>
        </p:txBody>
      </p:sp>
      <p:sp>
        <p:nvSpPr>
          <p:cNvPr id="20" name="Oval 19"/>
          <p:cNvSpPr/>
          <p:nvPr/>
        </p:nvSpPr>
        <p:spPr>
          <a:xfrm>
            <a:off x="6835587" y="3200400"/>
            <a:ext cx="6858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H</a:t>
            </a:r>
            <a:r>
              <a:rPr lang="en-US" sz="1000" baseline="-25000" dirty="0"/>
              <a:t>2</a:t>
            </a:r>
            <a:r>
              <a:rPr lang="en-US" sz="1000" dirty="0"/>
              <a:t>O</a:t>
            </a:r>
            <a:r>
              <a:rPr lang="en-US" sz="1000" baseline="-25000" dirty="0"/>
              <a:t>2</a:t>
            </a:r>
          </a:p>
        </p:txBody>
      </p:sp>
      <p:sp>
        <p:nvSpPr>
          <p:cNvPr id="58392" name="TextBox 20"/>
          <p:cNvSpPr txBox="1">
            <a:spLocks noChangeArrowheads="1"/>
          </p:cNvSpPr>
          <p:nvPr/>
        </p:nvSpPr>
        <p:spPr bwMode="auto">
          <a:xfrm>
            <a:off x="6189663" y="39973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MPO</a:t>
            </a:r>
          </a:p>
        </p:txBody>
      </p:sp>
      <p:sp>
        <p:nvSpPr>
          <p:cNvPr id="58393" name="TextBox 21"/>
          <p:cNvSpPr txBox="1">
            <a:spLocks noChangeArrowheads="1"/>
          </p:cNvSpPr>
          <p:nvPr/>
        </p:nvSpPr>
        <p:spPr bwMode="auto">
          <a:xfrm>
            <a:off x="6324600" y="36576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6264832" y="4663142"/>
            <a:ext cx="4572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Cl</a:t>
            </a:r>
            <a:r>
              <a:rPr lang="en-US" sz="1000" baseline="30000" dirty="0"/>
              <a:t>-</a:t>
            </a:r>
          </a:p>
        </p:txBody>
      </p:sp>
      <p:sp>
        <p:nvSpPr>
          <p:cNvPr id="58397" name="TextBox 23"/>
          <p:cNvSpPr txBox="1">
            <a:spLocks noChangeArrowheads="1"/>
          </p:cNvSpPr>
          <p:nvPr/>
        </p:nvSpPr>
        <p:spPr bwMode="auto">
          <a:xfrm>
            <a:off x="6324600" y="4343401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+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858000" y="4191000"/>
            <a:ext cx="838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/>
          <p:nvPr/>
        </p:nvSpPr>
        <p:spPr>
          <a:xfrm>
            <a:off x="7772400" y="3886200"/>
            <a:ext cx="6858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HOCl</a:t>
            </a:r>
            <a:endParaRPr lang="en-US" sz="1000" baseline="30000" dirty="0"/>
          </a:p>
        </p:txBody>
      </p:sp>
      <p:sp>
        <p:nvSpPr>
          <p:cNvPr id="58402" name="TextBox 27"/>
          <p:cNvSpPr txBox="1">
            <a:spLocks noChangeArrowheads="1"/>
          </p:cNvSpPr>
          <p:nvPr/>
        </p:nvSpPr>
        <p:spPr bwMode="auto">
          <a:xfrm>
            <a:off x="3962400" y="54102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cytoplasm</a:t>
            </a:r>
          </a:p>
        </p:txBody>
      </p:sp>
      <p:sp>
        <p:nvSpPr>
          <p:cNvPr id="58403" name="TextBox 28"/>
          <p:cNvSpPr txBox="1">
            <a:spLocks noChangeArrowheads="1"/>
          </p:cNvSpPr>
          <p:nvPr/>
        </p:nvSpPr>
        <p:spPr bwMode="auto">
          <a:xfrm>
            <a:off x="5791201" y="54102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phagosome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6172200" y="2209800"/>
            <a:ext cx="2286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6629400" y="2819400"/>
            <a:ext cx="3810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5-Point Star 1"/>
          <p:cNvSpPr>
            <a:spLocks/>
          </p:cNvSpPr>
          <p:nvPr/>
        </p:nvSpPr>
        <p:spPr bwMode="auto">
          <a:xfrm>
            <a:off x="5105400" y="2286000"/>
            <a:ext cx="533400" cy="457200"/>
          </a:xfrm>
          <a:custGeom>
            <a:avLst/>
            <a:gdLst>
              <a:gd name="T0" fmla="*/ 1 w 533400"/>
              <a:gd name="T1" fmla="*/ 174634 h 457200"/>
              <a:gd name="T2" fmla="*/ 203742 w 533400"/>
              <a:gd name="T3" fmla="*/ 174636 h 457200"/>
              <a:gd name="T4" fmla="*/ 266700 w 533400"/>
              <a:gd name="T5" fmla="*/ 0 h 457200"/>
              <a:gd name="T6" fmla="*/ 329658 w 533400"/>
              <a:gd name="T7" fmla="*/ 174636 h 457200"/>
              <a:gd name="T8" fmla="*/ 533399 w 533400"/>
              <a:gd name="T9" fmla="*/ 174634 h 457200"/>
              <a:gd name="T10" fmla="*/ 368569 w 533400"/>
              <a:gd name="T11" fmla="*/ 282564 h 457200"/>
              <a:gd name="T12" fmla="*/ 431529 w 533400"/>
              <a:gd name="T13" fmla="*/ 457199 h 457200"/>
              <a:gd name="T14" fmla="*/ 266700 w 533400"/>
              <a:gd name="T15" fmla="*/ 349267 h 457200"/>
              <a:gd name="T16" fmla="*/ 101871 w 533400"/>
              <a:gd name="T17" fmla="*/ 457199 h 457200"/>
              <a:gd name="T18" fmla="*/ 164831 w 533400"/>
              <a:gd name="T19" fmla="*/ 282564 h 457200"/>
              <a:gd name="T20" fmla="*/ 1 w 533400"/>
              <a:gd name="T21" fmla="*/ 174634 h 457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3400" h="457200">
                <a:moveTo>
                  <a:pt x="1" y="174634"/>
                </a:moveTo>
                <a:lnTo>
                  <a:pt x="203742" y="174636"/>
                </a:lnTo>
                <a:lnTo>
                  <a:pt x="266700" y="0"/>
                </a:lnTo>
                <a:lnTo>
                  <a:pt x="329658" y="174636"/>
                </a:lnTo>
                <a:lnTo>
                  <a:pt x="533399" y="174634"/>
                </a:lnTo>
                <a:lnTo>
                  <a:pt x="368569" y="282564"/>
                </a:lnTo>
                <a:lnTo>
                  <a:pt x="431529" y="457199"/>
                </a:lnTo>
                <a:lnTo>
                  <a:pt x="266700" y="349267"/>
                </a:lnTo>
                <a:lnTo>
                  <a:pt x="101871" y="457199"/>
                </a:lnTo>
                <a:lnTo>
                  <a:pt x="164831" y="282564"/>
                </a:lnTo>
                <a:lnTo>
                  <a:pt x="1" y="17463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ghtning Bolt 2"/>
          <p:cNvSpPr>
            <a:spLocks noChangeArrowheads="1"/>
          </p:cNvSpPr>
          <p:nvPr/>
        </p:nvSpPr>
        <p:spPr bwMode="auto">
          <a:xfrm>
            <a:off x="4114800" y="2286000"/>
            <a:ext cx="457200" cy="99060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2652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</a:rPr>
              <a:t>CHRONIC GRANULOMATOUS DISEASE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Course: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Recurrent infections in skin, lung, LN in infancy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Liver abscess and osteomyelitis from </a:t>
            </a:r>
            <a:r>
              <a:rPr lang="en-US" sz="1600" dirty="0" err="1">
                <a:ea typeface="ＭＳ Ｐゴシック" charset="0"/>
              </a:rPr>
              <a:t>hematogenous</a:t>
            </a:r>
            <a:r>
              <a:rPr lang="en-US" sz="1600" dirty="0">
                <a:ea typeface="ＭＳ Ｐゴシック" charset="0"/>
              </a:rPr>
              <a:t> spread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b="1" i="1" dirty="0">
                <a:ea typeface="ＭＳ Ｐゴシック" charset="0"/>
              </a:rPr>
              <a:t>S. </a:t>
            </a:r>
            <a:r>
              <a:rPr lang="en-US" sz="1600" b="1" i="1" dirty="0" err="1">
                <a:ea typeface="ＭＳ Ｐゴシック" charset="0"/>
              </a:rPr>
              <a:t>aureus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Burkholderia</a:t>
            </a:r>
            <a:r>
              <a:rPr lang="en-US" sz="1600" i="1" dirty="0">
                <a:ea typeface="ＭＳ Ｐゴシック" charset="0"/>
              </a:rPr>
              <a:t> </a:t>
            </a:r>
            <a:r>
              <a:rPr lang="en-US" sz="1600" i="1" dirty="0" err="1">
                <a:ea typeface="ＭＳ Ｐゴシック" charset="0"/>
              </a:rPr>
              <a:t>cepacia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Serratia</a:t>
            </a:r>
            <a:r>
              <a:rPr lang="en-US" sz="1600" i="1" dirty="0">
                <a:ea typeface="ＭＳ Ｐゴシック" charset="0"/>
              </a:rPr>
              <a:t> </a:t>
            </a:r>
            <a:r>
              <a:rPr lang="en-US" sz="1600" i="1" dirty="0" err="1">
                <a:ea typeface="ＭＳ Ｐゴシック" charset="0"/>
              </a:rPr>
              <a:t>marcescens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b="1" i="1" dirty="0" err="1">
                <a:ea typeface="ＭＳ Ｐゴシック" charset="0"/>
              </a:rPr>
              <a:t>Aspergillus</a:t>
            </a:r>
            <a:r>
              <a:rPr lang="en-US" sz="1600" i="1" dirty="0">
                <a:ea typeface="ＭＳ Ｐゴシック" charset="0"/>
              </a:rPr>
              <a:t>, </a:t>
            </a:r>
            <a:r>
              <a:rPr lang="en-US" sz="1600" i="1" dirty="0" err="1">
                <a:ea typeface="ＭＳ Ｐゴシック" charset="0"/>
              </a:rPr>
              <a:t>Nocardia</a:t>
            </a:r>
            <a:endParaRPr lang="en-US" sz="1600" i="1" dirty="0">
              <a:ea typeface="ＭＳ Ｐゴシック" charset="0"/>
            </a:endParaRP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Chronic inflammatory granulomas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Can cause obstruction of urinary or GI tract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Diagnosis: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 err="1">
                <a:ea typeface="ＭＳ Ｐゴシック" charset="0"/>
              </a:rPr>
              <a:t>Nitroblue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dirty="0" err="1">
                <a:ea typeface="ＭＳ Ｐゴシック" charset="0"/>
              </a:rPr>
              <a:t>tetrazolium</a:t>
            </a:r>
            <a:endParaRPr lang="en-US" sz="1600" dirty="0">
              <a:ea typeface="ＭＳ Ｐゴシック" charset="0"/>
            </a:endParaRP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Reduced from yellow to purple by activated neutrophils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 err="1">
                <a:ea typeface="ＭＳ Ｐゴシック" charset="0"/>
              </a:rPr>
              <a:t>Dihydrorhodamine</a:t>
            </a:r>
            <a:r>
              <a:rPr lang="en-US" sz="1600" dirty="0">
                <a:ea typeface="ＭＳ Ｐゴシック" charset="0"/>
              </a:rPr>
              <a:t> 123 (DHR) 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600" dirty="0">
                <a:ea typeface="ＭＳ Ｐゴシック" charset="0"/>
              </a:rPr>
              <a:t>Flow-based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Family history, targeted sequencing or WES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Prophylaxis with sulfa and </a:t>
            </a:r>
            <a:r>
              <a:rPr lang="en-US" sz="1600" dirty="0" err="1">
                <a:ea typeface="ＭＳ Ｐゴシック" charset="0"/>
              </a:rPr>
              <a:t>itraconazole</a:t>
            </a:r>
            <a:endParaRPr lang="en-US" sz="1600" dirty="0">
              <a:ea typeface="ＭＳ Ｐゴシック" charset="0"/>
            </a:endParaRP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Prophylactic IFN-g (enhance </a:t>
            </a:r>
            <a:r>
              <a:rPr lang="en-US" sz="1600" dirty="0" err="1">
                <a:ea typeface="ＭＳ Ｐゴシック" charset="0"/>
              </a:rPr>
              <a:t>nonoxidative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dirty="0" err="1">
                <a:ea typeface="ＭＳ Ｐゴシック" charset="0"/>
              </a:rPr>
              <a:t>phagocytsis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600" dirty="0">
                <a:ea typeface="ＭＳ Ｐゴシック" charset="0"/>
              </a:rPr>
              <a:t>BMT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Oxidative Metabolism Defects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4938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Myeloperoxidase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Mechanism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Partial or complete deficiency of myeloperoxidase (</a:t>
            </a:r>
            <a:r>
              <a:rPr lang="en-US" sz="1800" i="1" dirty="0">
                <a:ea typeface="ＭＳ Ｐゴシック" charset="0"/>
              </a:rPr>
              <a:t>MPO</a:t>
            </a:r>
            <a:r>
              <a:rPr lang="en-US" sz="1800" dirty="0">
                <a:ea typeface="ＭＳ Ｐゴシック" charset="0"/>
              </a:rPr>
              <a:t>), (AR)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</a:rPr>
              <a:t>Defect in post-translational processing</a:t>
            </a:r>
          </a:p>
          <a:p>
            <a:pPr lvl="4" eaLnBrk="1" hangingPunct="1">
              <a:buFont typeface="Arial" charset="0"/>
              <a:buChar char="»"/>
              <a:defRPr/>
            </a:pPr>
            <a:r>
              <a:rPr lang="en-US" sz="1800" dirty="0">
                <a:ea typeface="ＭＳ Ｐゴシック" charset="0"/>
              </a:rPr>
              <a:t>Inhibits formation of </a:t>
            </a:r>
            <a:r>
              <a:rPr lang="en-US" sz="1800" dirty="0" err="1">
                <a:ea typeface="ＭＳ Ｐゴシック" charset="0"/>
              </a:rPr>
              <a:t>hypochlorous</a:t>
            </a:r>
            <a:r>
              <a:rPr lang="en-US" sz="1800" dirty="0">
                <a:ea typeface="ＭＳ Ｐゴシック" charset="0"/>
              </a:rPr>
              <a:t> acid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Clinical Features: 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Not usually a problem unless the patient has diabetes mellitus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Impaired killing of </a:t>
            </a:r>
            <a:r>
              <a:rPr lang="en-US" sz="1800" b="1" i="1" dirty="0" err="1">
                <a:solidFill>
                  <a:srgbClr val="008000"/>
                </a:solidFill>
                <a:ea typeface="ＭＳ Ｐゴシック" charset="0"/>
              </a:rPr>
              <a:t>C.albicans</a:t>
            </a:r>
            <a:r>
              <a:rPr lang="en-US" sz="1800" dirty="0">
                <a:ea typeface="ＭＳ Ｐゴシック" charset="0"/>
              </a:rPr>
              <a:t> and </a:t>
            </a:r>
            <a:r>
              <a:rPr lang="en-US" sz="1800" b="1" i="1" dirty="0" err="1">
                <a:solidFill>
                  <a:srgbClr val="008000"/>
                </a:solidFill>
                <a:ea typeface="ＭＳ Ｐゴシック" charset="0"/>
              </a:rPr>
              <a:t>Aspergillus</a:t>
            </a:r>
            <a:endParaRPr lang="en-US" sz="1600" b="1" dirty="0">
              <a:solidFill>
                <a:srgbClr val="008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b="1" dirty="0">
                <a:ea typeface="ＭＳ Ｐゴシック" charset="0"/>
              </a:rPr>
              <a:t>Treatment: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Usually none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sz="1800" dirty="0">
                <a:ea typeface="ＭＳ Ｐゴシック" charset="0"/>
              </a:rPr>
              <a:t>Antifungals for patients with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diabetes mellitus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Neutrophil Defects - Miscellaneous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1905000" y="1809750"/>
          <a:ext cx="8305800" cy="360045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30033"/>
                <a:gridCol w="1970120"/>
                <a:gridCol w="3105647"/>
              </a:tblGrid>
              <a:tr h="3657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Syndrome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 (Inheritance)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57907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G6PD Deficiency</a:t>
                      </a:r>
                      <a:endParaRPr lang="en-US" sz="16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G6PD</a:t>
                      </a:r>
                      <a:r>
                        <a:rPr lang="en-US" sz="1600" dirty="0" smtClean="0"/>
                        <a:t> (XL)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In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 addition to hemolytic crises, can develop CGD-like disease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00" marB="45700"/>
                </a:tc>
              </a:tr>
              <a:tr h="11012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Rac2GTPase Deficiency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Rac2GTPase</a:t>
                      </a:r>
                      <a:r>
                        <a:rPr lang="en-US" sz="1600" b="0" i="0" dirty="0" smtClean="0"/>
                        <a:t> </a:t>
                      </a:r>
                      <a:r>
                        <a:rPr lang="en-US" sz="1600" i="0" dirty="0" smtClean="0"/>
                        <a:t>(AD)</a:t>
                      </a:r>
                      <a:endParaRPr lang="en-US" sz="1600" i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Symptoms similar to LAD-I</a:t>
                      </a:r>
                    </a:p>
                    <a:p>
                      <a:r>
                        <a:rPr lang="en-US" sz="1600" b="0" dirty="0" smtClean="0"/>
                        <a:t>-</a:t>
                      </a:r>
                      <a:r>
                        <a:rPr lang="en-US" sz="1600" b="0" dirty="0" err="1" smtClean="0"/>
                        <a:t>Rac</a:t>
                      </a:r>
                      <a:r>
                        <a:rPr lang="en-US" sz="1600" b="0" baseline="0" dirty="0" smtClean="0"/>
                        <a:t> required for </a:t>
                      </a:r>
                      <a:r>
                        <a:rPr lang="en-US" sz="1600" b="0" baseline="0" dirty="0" err="1" smtClean="0"/>
                        <a:t>chemotaxis</a:t>
                      </a:r>
                      <a:endParaRPr lang="en-US" sz="1600" b="0" baseline="0" dirty="0" smtClean="0"/>
                    </a:p>
                    <a:p>
                      <a:r>
                        <a:rPr lang="en-US" sz="1600" b="0" baseline="0" dirty="0" smtClean="0"/>
                        <a:t>-Impaired oxidative burst</a:t>
                      </a:r>
                      <a:endParaRPr lang="en-US" sz="1600" b="0" dirty="0"/>
                    </a:p>
                  </a:txBody>
                  <a:tcPr marT="45700" marB="45700"/>
                </a:tc>
              </a:tr>
              <a:tr h="155443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IRAK4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Deficiency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IRAK4 (AR)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Involved in IL-1R</a:t>
                      </a:r>
                      <a:r>
                        <a:rPr lang="en-US" sz="1600" b="0" baseline="0" dirty="0" smtClean="0"/>
                        <a:t>-induced </a:t>
                      </a:r>
                      <a:r>
                        <a:rPr lang="en-US" sz="1600" b="0" baseline="0" dirty="0" err="1" smtClean="0"/>
                        <a:t>NF</a:t>
                      </a:r>
                      <a:r>
                        <a:rPr lang="en-US" sz="1600" b="0" baseline="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sz="1600" b="0" baseline="0" dirty="0" err="1" smtClean="0"/>
                        <a:t>B</a:t>
                      </a:r>
                      <a:r>
                        <a:rPr lang="en-US" sz="1600" b="0" baseline="0" dirty="0" smtClean="0"/>
                        <a:t> activation</a:t>
                      </a:r>
                    </a:p>
                    <a:p>
                      <a:r>
                        <a:rPr lang="en-US" sz="1600" b="0" baseline="0" dirty="0" smtClean="0"/>
                        <a:t>-Severe, recurrent infections</a:t>
                      </a:r>
                    </a:p>
                    <a:p>
                      <a:r>
                        <a:rPr lang="en-US" sz="1600" b="0" baseline="0" dirty="0" smtClean="0"/>
                        <a:t>-Poor inflammatory response</a:t>
                      </a:r>
                    </a:p>
                    <a:p>
                      <a:r>
                        <a:rPr lang="en-US" sz="1600" b="0" baseline="0" dirty="0" smtClean="0"/>
                        <a:t>-No response to LPS or TLR6/9 ligands, IL-1</a:t>
                      </a:r>
                      <a:r>
                        <a:rPr lang="en-US" sz="1600" b="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0" baseline="0" dirty="0" smtClean="0"/>
                        <a:t> or IL-18</a:t>
                      </a:r>
                      <a:endParaRPr lang="en-US" sz="1600" b="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 IV:</a:t>
            </a:r>
            <a:br>
              <a:rPr lang="en-US" altLang="en-US" b="1" smtClean="0"/>
            </a:br>
            <a:r>
              <a:rPr lang="en-US" altLang="en-US" b="1" smtClean="0"/>
              <a:t>Other Myeloid Dysfunction</a:t>
            </a:r>
            <a:endParaRPr lang="en-US" altLang="en-US" sz="3200" b="1" i="1"/>
          </a:p>
        </p:txBody>
      </p:sp>
      <p:sp>
        <p:nvSpPr>
          <p:cNvPr id="3" name="Rectangle 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800" y="3657600"/>
            <a:ext cx="3048000" cy="1206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05400" y="4876800"/>
            <a:ext cx="2590800" cy="1676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62484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8458200" y="6006906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INNATE IMMUNITY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Immune responses present at birth; not “learned” in response to exposure to antigen.</a:t>
            </a:r>
          </a:p>
          <a:p>
            <a:pPr lvl="2" eaLnBrk="1" hangingPunct="1"/>
            <a:r>
              <a:rPr lang="en-US" altLang="en-US" sz="2800"/>
              <a:t>Bacteria reproduce  -&gt; 30 minutes</a:t>
            </a:r>
          </a:p>
          <a:p>
            <a:pPr lvl="2" eaLnBrk="1" hangingPunct="1"/>
            <a:r>
              <a:rPr lang="en-US" altLang="en-US" sz="2800"/>
              <a:t>Adaptive immune response –&gt; weeks</a:t>
            </a:r>
          </a:p>
          <a:p>
            <a:pPr lvl="1" eaLnBrk="1" hangingPunct="1"/>
            <a:r>
              <a:rPr lang="en-US" altLang="en-US" smtClean="0"/>
              <a:t>Phagocytes respond to pattern recognition receptors (PRRs)</a:t>
            </a:r>
          </a:p>
          <a:p>
            <a:pPr lvl="2" eaLnBrk="1" hangingPunct="1"/>
            <a:r>
              <a:rPr lang="en-US" altLang="en-US" sz="2800"/>
              <a:t>PRRs recognize Pathogen-Associated Molecular Patterns (PAMPs)</a:t>
            </a:r>
          </a:p>
          <a:p>
            <a:pPr lvl="1" eaLnBrk="1" hangingPunct="1"/>
            <a:r>
              <a:rPr lang="en-US" altLang="en-US" smtClean="0"/>
              <a:t>Activated innate immune system results in clinical inflammation (tumor, rubor, calor, dolor)</a:t>
            </a:r>
          </a:p>
          <a:p>
            <a:pPr lvl="1" eaLnBrk="1" hangingPunct="1"/>
            <a:endParaRPr lang="en-US" altLang="en-US" sz="3200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lvl="2" eaLnBrk="1" hangingPunct="1"/>
            <a:endParaRPr lang="en-US" altLang="en-US" sz="1000"/>
          </a:p>
          <a:p>
            <a:pPr lvl="2" eaLnBrk="1" hangingPunct="1"/>
            <a:endParaRPr lang="en-US" altLang="en-US" sz="1000"/>
          </a:p>
          <a:p>
            <a:pPr lvl="2" eaLnBrk="1" hangingPunct="1"/>
            <a:endParaRPr lang="en-US" altLang="en-US" sz="2000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eaLnBrk="1" hangingPunct="1"/>
            <a:endParaRPr lang="en-US" altLang="en-US" sz="2800" i="1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rgbClr val="800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800000"/>
              </a:solidFill>
            </a:endParaRP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IMPAIRED MACROPHAGE FUNCTION AND ATYPICAL MYCOBACTERIAL INFECTION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14938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b="1" i="1" dirty="0" smtClean="0">
                <a:ea typeface="ＭＳ Ｐゴシック" charset="0"/>
              </a:rPr>
              <a:t>Mutations in</a:t>
            </a:r>
            <a:r>
              <a:rPr lang="en-US" b="1" dirty="0" smtClean="0">
                <a:ea typeface="ＭＳ Ｐゴシック" charset="0"/>
              </a:rPr>
              <a:t>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dirty="0" smtClean="0">
                <a:solidFill>
                  <a:srgbClr val="800000"/>
                </a:solidFill>
                <a:ea typeface="ＭＳ Ｐゴシック" charset="0"/>
              </a:rPr>
              <a:t>Interferon </a:t>
            </a:r>
            <a:r>
              <a:rPr lang="en-US" b="1" dirty="0" smtClean="0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b="1" dirty="0" smtClean="0">
                <a:solidFill>
                  <a:srgbClr val="800000"/>
                </a:solidFill>
                <a:ea typeface="ＭＳ Ｐゴシック" charset="0"/>
              </a:rPr>
              <a:t>-</a:t>
            </a:r>
            <a:r>
              <a:rPr lang="en-US" dirty="0" smtClean="0">
                <a:ea typeface="ＭＳ Ｐゴシック" charset="0"/>
              </a:rPr>
              <a:t>receptor binding chain (</a:t>
            </a:r>
            <a:r>
              <a:rPr lang="en-US" i="1" dirty="0" smtClean="0">
                <a:ea typeface="ＭＳ Ｐゴシック" charset="0"/>
              </a:rPr>
              <a:t>IFNGR1</a:t>
            </a:r>
            <a:r>
              <a:rPr lang="en-US" dirty="0" smtClean="0">
                <a:ea typeface="ＭＳ Ｐゴシック" charset="0"/>
              </a:rPr>
              <a:t>) (AD, 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dirty="0" smtClean="0">
                <a:solidFill>
                  <a:srgbClr val="800000"/>
                </a:solidFill>
                <a:ea typeface="ＭＳ Ｐゴシック" charset="0"/>
              </a:rPr>
              <a:t>IL-12 </a:t>
            </a:r>
            <a:r>
              <a:rPr lang="en-US" dirty="0" smtClean="0">
                <a:ea typeface="ＭＳ Ｐゴシック" charset="0"/>
              </a:rPr>
              <a:t>receptor B1 chain (</a:t>
            </a:r>
            <a:r>
              <a:rPr lang="en-US" i="1" dirty="0" smtClean="0">
                <a:ea typeface="ＭＳ Ｐゴシック" charset="0"/>
              </a:rPr>
              <a:t>IL12R</a:t>
            </a:r>
            <a:r>
              <a:rPr lang="en-US" i="1" dirty="0" smtClean="0">
                <a:ea typeface="ＭＳ Ｐゴシック" charset="0"/>
                <a:cs typeface="Symbol" charset="2"/>
              </a:rPr>
              <a:t>B</a:t>
            </a:r>
            <a:r>
              <a:rPr lang="en-US" i="1" dirty="0" smtClean="0">
                <a:ea typeface="ＭＳ Ｐゴシック" charset="0"/>
              </a:rPr>
              <a:t>1</a:t>
            </a:r>
            <a:r>
              <a:rPr lang="en-US" dirty="0" smtClean="0">
                <a:ea typeface="ＭＳ Ｐゴシック" charset="0"/>
              </a:rPr>
              <a:t>) (AR)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0"/>
              </a:rPr>
              <a:t>IL-12 p40 deficiency (</a:t>
            </a:r>
            <a:r>
              <a:rPr lang="en-US" i="1" dirty="0" smtClean="0">
                <a:ea typeface="ＭＳ Ｐゴシック" charset="0"/>
              </a:rPr>
              <a:t>IL12</a:t>
            </a:r>
            <a:r>
              <a:rPr lang="en-US" i="1" dirty="0" smtClean="0">
                <a:ea typeface="ＭＳ Ｐゴシック" charset="0"/>
                <a:cs typeface="Symbol" charset="2"/>
              </a:rPr>
              <a:t>B</a:t>
            </a:r>
            <a:r>
              <a:rPr lang="en-US" dirty="0" smtClean="0">
                <a:ea typeface="ＭＳ Ｐゴシック" charset="0"/>
                <a:cs typeface="Symbol" charset="2"/>
              </a:rPr>
              <a:t>)</a:t>
            </a:r>
            <a:r>
              <a:rPr lang="en-US" dirty="0" smtClean="0">
                <a:ea typeface="ＭＳ Ｐゴシック" charset="0"/>
              </a:rPr>
              <a:t>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Defective </a:t>
            </a:r>
            <a:r>
              <a:rPr lang="en-US" sz="2000" b="1" dirty="0" err="1">
                <a:solidFill>
                  <a:srgbClr val="800000"/>
                </a:solidFill>
                <a:ea typeface="ＭＳ Ｐゴシック" charset="0"/>
              </a:rPr>
              <a:t>IFN</a:t>
            </a:r>
            <a:r>
              <a:rPr lang="en-US" sz="2000" b="1" dirty="0" err="1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-mediated killing </a:t>
            </a:r>
            <a:r>
              <a:rPr lang="en-US" sz="2000" dirty="0">
                <a:ea typeface="ＭＳ Ｐゴシック" charset="0"/>
              </a:rPr>
              <a:t>by monocytes and macrophages.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Increased incidence of infections with </a:t>
            </a:r>
            <a:r>
              <a:rPr lang="en-US" sz="2000" b="1" dirty="0">
                <a:solidFill>
                  <a:srgbClr val="008000"/>
                </a:solidFill>
                <a:ea typeface="ＭＳ Ｐゴシック" charset="0"/>
              </a:rPr>
              <a:t>atypical mycobacteria</a:t>
            </a:r>
            <a:r>
              <a:rPr lang="en-US" sz="2000" dirty="0">
                <a:ea typeface="ＭＳ Ｐゴシック" charset="0"/>
              </a:rPr>
              <a:t>, Salmonella, and Listeria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IFN-</a:t>
            </a:r>
            <a:r>
              <a:rPr lang="en-US" sz="2000" dirty="0">
                <a:latin typeface="Symbol" charset="2"/>
                <a:ea typeface="ＭＳ Ｐゴシック" charset="0"/>
                <a:cs typeface="Symbol" charset="2"/>
              </a:rPr>
              <a:t>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Hyper-IgE Syndromes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6858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Mutations in: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b="1" i="1" dirty="0" smtClean="0">
                <a:ea typeface="ＭＳ Ｐゴシック" charset="0"/>
              </a:rPr>
              <a:t>STAT3</a:t>
            </a:r>
            <a:r>
              <a:rPr lang="en-US" b="1" dirty="0" smtClean="0">
                <a:ea typeface="ＭＳ Ｐゴシック" charset="0"/>
              </a:rPr>
              <a:t> (AD) [aka Job’s Syndrome]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0"/>
              </a:rPr>
              <a:t>Tyrosine kinase 2 (</a:t>
            </a:r>
            <a:r>
              <a:rPr lang="en-US" i="1" dirty="0" smtClean="0">
                <a:ea typeface="ＭＳ Ｐゴシック" charset="0"/>
              </a:rPr>
              <a:t>TYK2</a:t>
            </a:r>
            <a:r>
              <a:rPr lang="en-US" dirty="0" smtClean="0">
                <a:ea typeface="ＭＳ Ｐゴシック" charset="0"/>
              </a:rPr>
              <a:t>) (AR)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i="1" dirty="0" smtClean="0">
                <a:ea typeface="ＭＳ Ｐゴシック" charset="0"/>
              </a:rPr>
              <a:t>DOCK8</a:t>
            </a:r>
            <a:r>
              <a:rPr lang="en-US" dirty="0" smtClean="0">
                <a:ea typeface="ＭＳ Ｐゴシック" charset="0"/>
              </a:rPr>
              <a:t>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JAK-STAT signaling  - impaired cytokine responses (IFN-</a:t>
            </a:r>
            <a:r>
              <a:rPr lang="en-US" sz="2000" dirty="0">
                <a:latin typeface="Symbol" panose="05050102010706020507" pitchFamily="18" charset="2"/>
                <a:ea typeface="ＭＳ Ｐゴシック" charset="0"/>
              </a:rPr>
              <a:t>g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Defects in </a:t>
            </a:r>
            <a:r>
              <a:rPr lang="en-US" sz="2000" b="1" dirty="0">
                <a:solidFill>
                  <a:srgbClr val="C00000"/>
                </a:solidFill>
                <a:ea typeface="ＭＳ Ｐゴシック" charset="0"/>
              </a:rPr>
              <a:t>neutrophil chemotaxis</a:t>
            </a:r>
            <a:r>
              <a:rPr lang="en-US" sz="2000" dirty="0">
                <a:ea typeface="ＭＳ Ｐゴシック" charset="0"/>
              </a:rPr>
              <a:t>, T-cell responses (IL-17), abnormal </a:t>
            </a:r>
            <a:r>
              <a:rPr lang="en-US" sz="2000" b="1" dirty="0" err="1">
                <a:solidFill>
                  <a:srgbClr val="C00000"/>
                </a:solidFill>
                <a:ea typeface="ＭＳ Ｐゴシック" charset="0"/>
              </a:rPr>
              <a:t>IgE</a:t>
            </a:r>
            <a:r>
              <a:rPr lang="en-US" sz="2000" dirty="0">
                <a:ea typeface="ＭＳ Ｐゴシック" charset="0"/>
              </a:rPr>
              <a:t> regulation (</a:t>
            </a:r>
            <a:r>
              <a:rPr lang="en-US" sz="2000" b="1" dirty="0">
                <a:solidFill>
                  <a:srgbClr val="C00000"/>
                </a:solidFill>
                <a:ea typeface="ＭＳ Ｐゴシック" charset="0"/>
              </a:rPr>
              <a:t>very high</a:t>
            </a:r>
            <a:r>
              <a:rPr lang="en-US" sz="2000" dirty="0">
                <a:ea typeface="ＭＳ Ｐゴシック" charset="0"/>
              </a:rPr>
              <a:t>), elevated eosinophil count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Sinopulmonary</a:t>
            </a:r>
            <a:r>
              <a:rPr lang="en-US" sz="2000" dirty="0">
                <a:ea typeface="ＭＳ Ｐゴシック" charset="0"/>
              </a:rPr>
              <a:t> infections, fungal infections of nails and mucosa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200" dirty="0">
                <a:ea typeface="ＭＳ Ｐゴシック" charset="0"/>
              </a:rPr>
              <a:t>Severe skin lesions (eczematous, pruritic), superinfection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 lang="en-US" i="1" dirty="0" smtClean="0">
                <a:ea typeface="ＭＳ Ｐゴシック" charset="0"/>
              </a:rPr>
              <a:t>Note: Satan covered Job in sore boils.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200" dirty="0">
                <a:ea typeface="ＭＳ Ｐゴシック" charset="0"/>
              </a:rPr>
              <a:t>Abnormal teeth, facial features, connective tissue, osteopenia (</a:t>
            </a:r>
            <a:r>
              <a:rPr lang="en-US" sz="2200" b="1" dirty="0">
                <a:ea typeface="ＭＳ Ｐゴシック" charset="0"/>
              </a:rPr>
              <a:t>AD-HIES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Supportive care, antimicrobial prophylaxis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Pop Quiz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44958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b="1" smtClean="0">
                <a:solidFill>
                  <a:srgbClr val="800000"/>
                </a:solidFill>
              </a:rPr>
              <a:t>1 year old is losing milestones and develops hepatosplenomegaly and cytopenias with this bone marrow aspirate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JMML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CML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Fanconi Anemia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Gaucher’s Disease</a:t>
            </a:r>
            <a:endParaRPr lang="en-US" altLang="en-US" smtClean="0">
              <a:solidFill>
                <a:srgbClr val="800000"/>
              </a:solidFill>
            </a:endParaRPr>
          </a:p>
          <a:p>
            <a:pPr lvl="2" eaLnBrk="1" hangingPunct="1"/>
            <a:endParaRPr lang="en-US" altLang="en-US" smtClean="0"/>
          </a:p>
          <a:p>
            <a:pPr marL="1371600" lvl="3" indent="0" eaLnBrk="1" hangingPunct="1">
              <a:buNone/>
            </a:pPr>
            <a:endParaRPr lang="en-US" altLang="en-US" sz="1800"/>
          </a:p>
          <a:p>
            <a:pPr marL="114300" indent="0" eaLnBrk="1" hangingPunct="1">
              <a:buNone/>
            </a:pPr>
            <a:endParaRPr lang="en-US" altLang="en-US" i="1" smtClean="0"/>
          </a:p>
          <a:p>
            <a:pPr marL="457200" lvl="1" indent="0" eaLnBrk="1" hangingPunct="1">
              <a:buNone/>
            </a:pPr>
            <a:endParaRPr lang="en-US" altLang="en-US" sz="240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324600" y="1066800"/>
          <a:ext cx="4191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Image" r:id="rId3" imgW="3809524" imgH="3809524" progId="PhotoDeluxeBusiness.Image.1">
                  <p:embed/>
                </p:oleObj>
              </mc:Choice>
              <mc:Fallback>
                <p:oleObj name="Image" r:id="rId3" imgW="3809524" imgH="3809524" progId="PhotoDeluxeBusiness.Image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4191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8534401" y="5715001"/>
            <a:ext cx="199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Image courtesy of Tarek Elghetany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Pop Quiz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44958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b="1" smtClean="0">
                <a:solidFill>
                  <a:srgbClr val="800000"/>
                </a:solidFill>
              </a:rPr>
              <a:t>1 year old is losing milestones and develops hepatosplenomegaly and cytopenias with this bone marrow aspirate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JMML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CML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800000"/>
                </a:solidFill>
              </a:rPr>
              <a:t>Fanconi Anemia</a:t>
            </a:r>
          </a:p>
          <a:p>
            <a:pPr marL="457200" lvl="1" indent="0" eaLnBrk="1" hangingPunct="1">
              <a:buFont typeface="Arial" panose="020B0604020202020204" pitchFamily="34" charset="0"/>
              <a:buAutoNum type="alphaUcPeriod"/>
            </a:pPr>
            <a:r>
              <a:rPr lang="en-US" altLang="en-US" b="1" smtClean="0">
                <a:solidFill>
                  <a:srgbClr val="008000"/>
                </a:solidFill>
              </a:rPr>
              <a:t>Gaucher’s Disease</a:t>
            </a:r>
            <a:endParaRPr lang="en-US" altLang="en-US" smtClean="0">
              <a:solidFill>
                <a:srgbClr val="008000"/>
              </a:solidFill>
            </a:endParaRPr>
          </a:p>
          <a:p>
            <a:pPr lvl="2" eaLnBrk="1" hangingPunct="1"/>
            <a:endParaRPr lang="en-US" altLang="en-US" smtClean="0"/>
          </a:p>
          <a:p>
            <a:pPr marL="1371600" lvl="3" indent="0" eaLnBrk="1" hangingPunct="1">
              <a:buNone/>
            </a:pPr>
            <a:endParaRPr lang="en-US" altLang="en-US" sz="1800"/>
          </a:p>
          <a:p>
            <a:pPr marL="114300" indent="0" eaLnBrk="1" hangingPunct="1">
              <a:buNone/>
            </a:pPr>
            <a:endParaRPr lang="en-US" altLang="en-US" i="1" smtClean="0"/>
          </a:p>
          <a:p>
            <a:pPr marL="457200" lvl="1" indent="0" eaLnBrk="1" hangingPunct="1">
              <a:buNone/>
            </a:pPr>
            <a:endParaRPr lang="en-US" altLang="en-US" sz="240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324600" y="1066800"/>
          <a:ext cx="4191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Image" r:id="rId3" imgW="3809524" imgH="3809524" progId="PhotoDeluxeBusiness.Image.1">
                  <p:embed/>
                </p:oleObj>
              </mc:Choice>
              <mc:Fallback>
                <p:oleObj name="Image" r:id="rId3" imgW="3809524" imgH="3809524" progId="PhotoDeluxeBusiness.Image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4191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8534401" y="5715001"/>
            <a:ext cx="199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Image courtesy of Tarek Elghetany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Storage Diseases: Gaucher’s Disease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Mechanism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0"/>
              </a:rPr>
              <a:t>Classic example of storage disease impact on blood cells</a:t>
            </a:r>
          </a:p>
          <a:p>
            <a:pPr lvl="3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0"/>
              </a:rPr>
              <a:t>Mutation in </a:t>
            </a:r>
            <a:r>
              <a:rPr lang="en-US" b="1" dirty="0" err="1">
                <a:solidFill>
                  <a:srgbClr val="800000"/>
                </a:solidFill>
                <a:ea typeface="ＭＳ Ｐゴシック" charset="0"/>
              </a:rPr>
              <a:t>g</a:t>
            </a:r>
            <a:r>
              <a:rPr lang="en-US" b="1" dirty="0" err="1" smtClean="0">
                <a:solidFill>
                  <a:srgbClr val="800000"/>
                </a:solidFill>
                <a:ea typeface="ＭＳ Ｐゴシック" charset="0"/>
              </a:rPr>
              <a:t>lucocerebroside</a:t>
            </a:r>
            <a:r>
              <a:rPr lang="en-US" dirty="0" smtClean="0">
                <a:ea typeface="ＭＳ Ｐゴシック" charset="0"/>
              </a:rPr>
              <a:t> (</a:t>
            </a:r>
            <a:r>
              <a:rPr lang="en-US" i="1" dirty="0" smtClean="0">
                <a:ea typeface="ＭＳ Ｐゴシック" charset="0"/>
              </a:rPr>
              <a:t>GBA</a:t>
            </a:r>
            <a:r>
              <a:rPr lang="en-US" dirty="0" smtClean="0">
                <a:ea typeface="ＭＳ Ｐゴシック" charset="0"/>
              </a:rPr>
              <a:t>) (AR)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Clinical features: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Accumulation of </a:t>
            </a:r>
            <a:r>
              <a:rPr lang="en-US" sz="2000" dirty="0" err="1">
                <a:ea typeface="ＭＳ Ｐゴシック" charset="0"/>
              </a:rPr>
              <a:t>glucocerebroside</a:t>
            </a:r>
            <a:r>
              <a:rPr lang="en-US" sz="2000" dirty="0">
                <a:ea typeface="ＭＳ Ｐゴシック" charset="0"/>
              </a:rPr>
              <a:t> from senescent blood cells in monocytes and macrophages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High incidence in Ashkenazi Jews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Cytopenias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hepatosplenomegaly</a:t>
            </a:r>
            <a:r>
              <a:rPr lang="en-US" sz="2000" dirty="0">
                <a:ea typeface="ＭＳ Ｐゴシック" charset="0"/>
              </a:rPr>
              <a:t>, bone abnormalities, pulmonary involvement (Type I without CNS involvement)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Diagnosis: </a:t>
            </a:r>
            <a:r>
              <a:rPr lang="en-US" sz="2000" b="1" dirty="0" err="1">
                <a:solidFill>
                  <a:srgbClr val="800000"/>
                </a:solidFill>
                <a:ea typeface="ＭＳ Ｐゴシック" charset="0"/>
              </a:rPr>
              <a:t>Gaucher</a:t>
            </a:r>
            <a:r>
              <a:rPr lang="en-US" sz="2000" b="1" dirty="0">
                <a:solidFill>
                  <a:srgbClr val="800000"/>
                </a:solidFill>
                <a:ea typeface="ＭＳ Ｐゴシック" charset="0"/>
              </a:rPr>
              <a:t> cells </a:t>
            </a:r>
            <a:r>
              <a:rPr lang="en-US" sz="2000" dirty="0">
                <a:ea typeface="ＭＳ Ｐゴシック" charset="0"/>
              </a:rPr>
              <a:t>(crumpled paper bag) in bone marrow or liver biopsy, absent or decreased enzyme activity, genetic mutation analysis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="1" dirty="0">
                <a:ea typeface="ＭＳ Ｐゴシック" charset="0"/>
              </a:rPr>
              <a:t>Treatment: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Enzyme replacement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BMT for severe symptoms (gene therapy?)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marL="1371600" lvl="3" indent="0" eaLnBrk="1" hangingPunct="1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114300" indent="0" eaLnBrk="1" hangingPunct="1">
              <a:buNone/>
              <a:defRPr/>
            </a:pPr>
            <a:endParaRPr lang="en-US" i="1" dirty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05000" y="1112838"/>
            <a:ext cx="8229600" cy="452596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Neutrophilic leukocytosis </a:t>
            </a:r>
            <a:r>
              <a:rPr lang="en-US" altLang="en-US" sz="2400"/>
              <a:t>(</a:t>
            </a:r>
            <a:r>
              <a:rPr lang="en-US" altLang="en-US" sz="2000"/>
              <a:t>ANC&gt;7700)</a:t>
            </a:r>
          </a:p>
          <a:p>
            <a:pPr lvl="2" eaLnBrk="1" hangingPunct="1"/>
            <a:r>
              <a:rPr lang="en-US" altLang="en-US" sz="2000" b="1">
                <a:solidFill>
                  <a:srgbClr val="C00000"/>
                </a:solidFill>
              </a:rPr>
              <a:t>“Left shift”</a:t>
            </a:r>
          </a:p>
          <a:p>
            <a:pPr lvl="3" eaLnBrk="1" hangingPunct="1"/>
            <a:r>
              <a:rPr lang="en-US" altLang="en-US" sz="1600" b="1" i="1"/>
              <a:t>Infection</a:t>
            </a:r>
          </a:p>
          <a:p>
            <a:pPr lvl="3" eaLnBrk="1" hangingPunct="1"/>
            <a:r>
              <a:rPr lang="en-US" altLang="en-US" sz="1600"/>
              <a:t>Inflammation/autoimmune disease</a:t>
            </a:r>
          </a:p>
          <a:p>
            <a:pPr lvl="3" eaLnBrk="1" hangingPunct="1"/>
            <a:r>
              <a:rPr lang="en-US" altLang="en-US" sz="1600"/>
              <a:t>Glucocorticoids (other medications, G-CSF)</a:t>
            </a:r>
          </a:p>
          <a:p>
            <a:pPr lvl="3" eaLnBrk="1" hangingPunct="1"/>
            <a:r>
              <a:rPr lang="en-US" altLang="en-US" sz="1600"/>
              <a:t>Sweet Syndrome: acute febrile neutrophilic dermatosis</a:t>
            </a:r>
          </a:p>
          <a:p>
            <a:pPr lvl="3" eaLnBrk="1" hangingPunct="1"/>
            <a:r>
              <a:rPr lang="en-US" altLang="en-US" sz="1600"/>
              <a:t>Asplenia</a:t>
            </a:r>
          </a:p>
          <a:p>
            <a:pPr lvl="3" eaLnBrk="1" hangingPunct="1"/>
            <a:r>
              <a:rPr lang="en-US" altLang="en-US" sz="1600"/>
              <a:t>Cigarette smoke</a:t>
            </a:r>
          </a:p>
          <a:p>
            <a:pPr lvl="3" eaLnBrk="1" hangingPunct="1"/>
            <a:r>
              <a:rPr lang="en-US" altLang="en-US" sz="1600"/>
              <a:t>Stress/exercise</a:t>
            </a:r>
          </a:p>
          <a:p>
            <a:pPr lvl="2" eaLnBrk="1" hangingPunct="1"/>
            <a:r>
              <a:rPr lang="en-US" altLang="en-US" sz="2000"/>
              <a:t>Myeloproliferative disorders </a:t>
            </a:r>
            <a:endParaRPr lang="en-US" altLang="en-US" smtClean="0"/>
          </a:p>
          <a:p>
            <a:pPr lvl="3" eaLnBrk="1" hangingPunct="1"/>
            <a:r>
              <a:rPr lang="en-US" altLang="en-US" sz="1600"/>
              <a:t>CML, JMML, other malignancy</a:t>
            </a:r>
          </a:p>
          <a:p>
            <a:pPr lvl="3" eaLnBrk="1" hangingPunct="1"/>
            <a:r>
              <a:rPr lang="en-US" altLang="en-US" sz="1600"/>
              <a:t>Down syndrome (Transient myeloproliferative disorder)</a:t>
            </a:r>
          </a:p>
          <a:p>
            <a:pPr lvl="2" eaLnBrk="1" hangingPunct="1"/>
            <a:r>
              <a:rPr lang="en-US" altLang="en-US" sz="2000"/>
              <a:t>Genetic disorders</a:t>
            </a:r>
          </a:p>
          <a:p>
            <a:pPr lvl="3" eaLnBrk="1" hangingPunct="1"/>
            <a:r>
              <a:rPr lang="en-US" altLang="en-US" sz="1600"/>
              <a:t>Leukocyte adhesion deficiency</a:t>
            </a:r>
          </a:p>
          <a:p>
            <a:pPr lvl="3" eaLnBrk="1" hangingPunct="1"/>
            <a:r>
              <a:rPr lang="en-US" altLang="en-US" sz="1600"/>
              <a:t>Chronic hereditary neutrophilia (</a:t>
            </a:r>
            <a:r>
              <a:rPr lang="en-US" altLang="en-US" sz="1600" i="1"/>
              <a:t>CSF3R</a:t>
            </a:r>
            <a:r>
              <a:rPr lang="en-US" altLang="en-US" sz="1600"/>
              <a:t>)</a:t>
            </a:r>
          </a:p>
          <a:p>
            <a:pPr lvl="2" eaLnBrk="1" hangingPunct="1"/>
            <a:r>
              <a:rPr lang="en-US" altLang="en-US" sz="2000"/>
              <a:t>Lab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905000" y="1112838"/>
            <a:ext cx="8229600" cy="452596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err="1"/>
              <a:t>Monocytic</a:t>
            </a:r>
            <a:r>
              <a:rPr lang="en-US" altLang="en-US" sz="2400" b="1" dirty="0"/>
              <a:t> leukocytosis </a:t>
            </a:r>
            <a:r>
              <a:rPr lang="en-US" altLang="en-US" sz="2400" dirty="0"/>
              <a:t>(</a:t>
            </a:r>
            <a:r>
              <a:rPr lang="en-US" altLang="en-US" sz="2000" dirty="0"/>
              <a:t>Absolute monocyte count &gt; 800)</a:t>
            </a:r>
          </a:p>
          <a:p>
            <a:pPr lvl="2" eaLnBrk="1" hangingPunct="1">
              <a:defRPr/>
            </a:pPr>
            <a:r>
              <a:rPr lang="en-US" altLang="en-US" sz="2000" dirty="0"/>
              <a:t>Acute bacterial infection, tuberculosis</a:t>
            </a:r>
          </a:p>
          <a:p>
            <a:pPr lvl="2" eaLnBrk="1" hangingPunct="1"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Primary EBV infection</a:t>
            </a:r>
          </a:p>
          <a:p>
            <a:pPr lvl="2" eaLnBrk="1" hangingPunct="1">
              <a:defRPr/>
            </a:pPr>
            <a:r>
              <a:rPr lang="en-US" altLang="en-US" sz="2000" dirty="0"/>
              <a:t>Acute and chronic </a:t>
            </a:r>
            <a:r>
              <a:rPr lang="en-US" altLang="en-US" sz="2000" dirty="0" err="1"/>
              <a:t>monocytic</a:t>
            </a:r>
            <a:r>
              <a:rPr lang="en-US" altLang="en-US" sz="2000" dirty="0"/>
              <a:t> leukemia</a:t>
            </a:r>
          </a:p>
          <a:p>
            <a:pPr lvl="2" eaLnBrk="1" hangingPunct="1">
              <a:defRPr/>
            </a:pPr>
            <a:r>
              <a:rPr lang="en-US" altLang="en-US" sz="2000" dirty="0"/>
              <a:t>Bone marrow recovery (relative </a:t>
            </a:r>
            <a:r>
              <a:rPr lang="en-US" altLang="en-US" sz="2000" dirty="0" err="1"/>
              <a:t>monocytosis</a:t>
            </a:r>
            <a:r>
              <a:rPr lang="en-US" altLang="en-US" sz="2000" dirty="0"/>
              <a:t>)</a:t>
            </a:r>
          </a:p>
          <a:p>
            <a:pPr marL="914400" lvl="2" indent="0" eaLnBrk="1" hangingPunct="1">
              <a:buNone/>
              <a:defRPr/>
            </a:pP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Basophilic leukocytosis </a:t>
            </a:r>
            <a:r>
              <a:rPr lang="en-US" altLang="en-US" sz="2000" b="1" dirty="0"/>
              <a:t>(</a:t>
            </a:r>
            <a:r>
              <a:rPr lang="en-US" altLang="en-US" sz="2000" dirty="0"/>
              <a:t>Absolute basophil count &gt;500)</a:t>
            </a:r>
          </a:p>
          <a:p>
            <a:pPr lvl="2" eaLnBrk="1" hangingPunct="1">
              <a:defRPr/>
            </a:pPr>
            <a:r>
              <a:rPr lang="en-US" altLang="en-US" sz="2000" dirty="0" err="1"/>
              <a:t>Myelopoliferative</a:t>
            </a:r>
            <a:r>
              <a:rPr lang="en-US" altLang="en-US" sz="2000" dirty="0"/>
              <a:t> neoplasms, other myeloid malignancies, allergic or inflammatory reactions (hypersensitivity, ulcerative colitis, rheumatoid arthritis), </a:t>
            </a:r>
            <a:r>
              <a:rPr lang="en-US" altLang="en-US" sz="2000" dirty="0" err="1"/>
              <a:t>endocrinophathy</a:t>
            </a:r>
            <a:r>
              <a:rPr lang="en-US" altLang="en-US" sz="2000" dirty="0"/>
              <a:t> (hypothyroid), parasitic infections, TB</a:t>
            </a:r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  <a:p>
            <a:pPr marL="914400" lvl="2" indent="0" eaLnBrk="1" hangingPunct="1">
              <a:buNone/>
              <a:defRPr/>
            </a:pP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Eosinophilic leukocytosis</a:t>
            </a:r>
            <a:endParaRPr lang="en-US" altLang="en-US" sz="1600" dirty="0"/>
          </a:p>
          <a:p>
            <a:pPr lvl="1" eaLnBrk="1" hangingPunct="1">
              <a:defRPr/>
            </a:pPr>
            <a:r>
              <a:rPr lang="en-US" altLang="en-US" sz="2000" dirty="0"/>
              <a:t>AEC: Mild (&gt;1500); moderate (1500-5000); severe (&gt;5000)</a:t>
            </a:r>
          </a:p>
          <a:p>
            <a:pPr lvl="1" eaLnBrk="1" hangingPunct="1">
              <a:defRPr/>
            </a:pPr>
            <a:r>
              <a:rPr lang="en-US" altLang="en-US" sz="1800" dirty="0"/>
              <a:t>“</a:t>
            </a:r>
            <a:r>
              <a:rPr lang="en-US" altLang="en-US" sz="1800" dirty="0" err="1"/>
              <a:t>Hypereosinophilia</a:t>
            </a:r>
            <a:r>
              <a:rPr lang="en-US" altLang="en-US" sz="1800" dirty="0"/>
              <a:t>” </a:t>
            </a:r>
          </a:p>
          <a:p>
            <a:pPr lvl="2" eaLnBrk="1" hangingPunct="1">
              <a:defRPr/>
            </a:pPr>
            <a:r>
              <a:rPr lang="en-US" altLang="en-US" sz="1600" dirty="0"/>
              <a:t>&gt;1500 x 2 occasions &gt; 1 month</a:t>
            </a:r>
          </a:p>
          <a:p>
            <a:pPr lvl="2" eaLnBrk="1" hangingPunct="1">
              <a:defRPr/>
            </a:pPr>
            <a:r>
              <a:rPr lang="en-US" altLang="en-US" sz="1600" dirty="0"/>
              <a:t>Marked tissue eosinophilia</a:t>
            </a:r>
          </a:p>
          <a:p>
            <a:pPr lvl="1" eaLnBrk="1" hangingPunct="1">
              <a:defRPr/>
            </a:pPr>
            <a:r>
              <a:rPr lang="en-US" altLang="en-US" sz="1800" dirty="0" err="1"/>
              <a:t>Hypereosinophilic</a:t>
            </a:r>
            <a:r>
              <a:rPr lang="en-US" altLang="en-US" sz="1800" dirty="0"/>
              <a:t> syndrome: </a:t>
            </a:r>
            <a:r>
              <a:rPr lang="en-US" altLang="en-US" sz="1800" dirty="0" err="1"/>
              <a:t>Hypereosinophilia</a:t>
            </a:r>
            <a:r>
              <a:rPr lang="en-US" altLang="en-US" sz="1800" dirty="0"/>
              <a:t> with end organ damage</a:t>
            </a:r>
          </a:p>
          <a:p>
            <a:pPr lvl="2" eaLnBrk="1" hangingPunct="1">
              <a:defRPr/>
            </a:pPr>
            <a:r>
              <a:rPr lang="en-US" altLang="en-US" sz="1600" b="1" i="1" dirty="0"/>
              <a:t>Primary</a:t>
            </a:r>
            <a:r>
              <a:rPr lang="en-US" altLang="en-US" sz="1600" dirty="0"/>
              <a:t>: Expansion due to problem with the stem cell (clonal)</a:t>
            </a:r>
          </a:p>
          <a:p>
            <a:pPr lvl="3" eaLnBrk="1" hangingPunct="1">
              <a:defRPr/>
            </a:pPr>
            <a:r>
              <a:rPr lang="en-US" altLang="en-US" sz="1200" dirty="0"/>
              <a:t>MPN, fusion gene mutations activating PDGFRA, PDGFRB or FGFR1 [rare in kids]</a:t>
            </a:r>
          </a:p>
          <a:p>
            <a:pPr lvl="3" eaLnBrk="1" hangingPunct="1">
              <a:defRPr/>
            </a:pPr>
            <a:r>
              <a:rPr lang="en-US" altLang="en-US" sz="1200" dirty="0"/>
              <a:t>Myeloid </a:t>
            </a:r>
            <a:r>
              <a:rPr lang="en-US" altLang="en-US" sz="1200" dirty="0" err="1"/>
              <a:t>leukemias</a:t>
            </a:r>
            <a:endParaRPr lang="en-US" altLang="en-US" sz="1200" dirty="0"/>
          </a:p>
          <a:p>
            <a:pPr lvl="2" eaLnBrk="1" hangingPunct="1">
              <a:defRPr/>
            </a:pPr>
            <a:r>
              <a:rPr lang="en-US" altLang="en-US" sz="1600" b="1" i="1" dirty="0"/>
              <a:t>Secondary/Reactive</a:t>
            </a:r>
            <a:r>
              <a:rPr lang="en-US" altLang="en-US" sz="1600" dirty="0"/>
              <a:t>: Polyclonal expansion in response to stimulus</a:t>
            </a:r>
          </a:p>
          <a:p>
            <a:pPr lvl="3" eaLnBrk="1" hangingPunct="1">
              <a:defRPr/>
            </a:pPr>
            <a:r>
              <a:rPr lang="en-US" altLang="en-US" sz="1200" dirty="0"/>
              <a:t>Associated with increased IL-3, IL-5, GM-CSF</a:t>
            </a:r>
          </a:p>
          <a:p>
            <a:pPr lvl="3" eaLnBrk="1" hangingPunct="1">
              <a:defRPr/>
            </a:pPr>
            <a:r>
              <a:rPr lang="en-US" altLang="en-US" sz="1200" dirty="0"/>
              <a:t>Infections: parasitic, fungal, viral</a:t>
            </a:r>
          </a:p>
          <a:p>
            <a:pPr lvl="3" eaLnBrk="1" hangingPunct="1">
              <a:defRPr/>
            </a:pPr>
            <a:r>
              <a:rPr lang="en-US" altLang="en-US" sz="1200" dirty="0"/>
              <a:t>Atopy: eczema, allergic rhinitis, asthma</a:t>
            </a:r>
          </a:p>
          <a:p>
            <a:pPr lvl="3" eaLnBrk="1" hangingPunct="1">
              <a:defRPr/>
            </a:pPr>
            <a:r>
              <a:rPr lang="en-US" altLang="en-US" sz="1200" dirty="0"/>
              <a:t>GI disease: Infections, esophagitis, IBD</a:t>
            </a:r>
          </a:p>
          <a:p>
            <a:pPr lvl="3" eaLnBrk="1" hangingPunct="1">
              <a:defRPr/>
            </a:pPr>
            <a:r>
              <a:rPr lang="en-US" altLang="en-US" sz="1200" dirty="0"/>
              <a:t>Immune deficiency/dysregulation</a:t>
            </a:r>
          </a:p>
          <a:p>
            <a:pPr lvl="3" eaLnBrk="1" hangingPunct="1">
              <a:defRPr/>
            </a:pPr>
            <a:r>
              <a:rPr lang="en-US" altLang="en-US" sz="1200" dirty="0"/>
              <a:t>Autoimmune disease</a:t>
            </a:r>
          </a:p>
          <a:p>
            <a:pPr lvl="3" eaLnBrk="1" hangingPunct="1">
              <a:defRPr/>
            </a:pPr>
            <a:r>
              <a:rPr lang="en-US" altLang="en-US" sz="1200" dirty="0"/>
              <a:t>Drug</a:t>
            </a:r>
          </a:p>
          <a:p>
            <a:pPr lvl="4" eaLnBrk="1" hangingPunct="1">
              <a:defRPr/>
            </a:pPr>
            <a:r>
              <a:rPr lang="en-US" altLang="en-US" sz="1200" b="1" i="1" dirty="0"/>
              <a:t>DRESS: Drug reaction with eosinophilia and systemic symptoms)</a:t>
            </a:r>
          </a:p>
          <a:p>
            <a:pPr marL="457200" lvl="1" indent="0" eaLnBrk="1" hangingPunct="1">
              <a:buNone/>
              <a:defRPr/>
            </a:pPr>
            <a:endParaRPr lang="en-US" altLang="en-US" sz="1600" dirty="0"/>
          </a:p>
          <a:p>
            <a:pPr lvl="3" eaLnBrk="1" hangingPunct="1">
              <a:defRPr/>
            </a:pPr>
            <a:endParaRPr lang="en-US" alt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Dendritic Cell Ontogeny: </a:t>
            </a:r>
            <a:br>
              <a:rPr lang="en-US" altLang="en-US" sz="3200" b="1"/>
            </a:br>
            <a:endParaRPr lang="en-US" altLang="en-US" sz="3200" b="1" i="1"/>
          </a:p>
        </p:txBody>
      </p:sp>
      <p:pic>
        <p:nvPicPr>
          <p:cNvPr id="727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56944"/>
          <a:stretch>
            <a:fillRect/>
          </a:stretch>
        </p:blipFill>
        <p:spPr bwMode="auto">
          <a:xfrm>
            <a:off x="2057401" y="1103313"/>
            <a:ext cx="7851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2"/>
          <p:cNvSpPr txBox="1">
            <a:spLocks noChangeArrowheads="1"/>
          </p:cNvSpPr>
          <p:nvPr/>
        </p:nvSpPr>
        <p:spPr bwMode="auto">
          <a:xfrm>
            <a:off x="3663157" y="6135469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 dirty="0" smtClean="0"/>
              <a:t>From The New England Journal of Medicine, Carl E. Allen, </a:t>
            </a:r>
            <a:r>
              <a:rPr lang="en-US" sz="1200" dirty="0"/>
              <a:t>et al, Langerhans-Cell </a:t>
            </a:r>
            <a:r>
              <a:rPr lang="en-US" sz="1200" dirty="0" smtClean="0"/>
              <a:t>Histiocytosis, 379, 856-868 </a:t>
            </a:r>
            <a:r>
              <a:rPr lang="en-US" sz="1200" dirty="0"/>
              <a:t>© </a:t>
            </a:r>
            <a:r>
              <a:rPr lang="en-US" sz="1200" dirty="0" smtClean="0"/>
              <a:t>2018 </a:t>
            </a:r>
            <a:r>
              <a:rPr lang="en-US" sz="1200" dirty="0"/>
              <a:t>Massachusetts Medical Society. Reprinted with permission from Massachusetts Medical Society</a:t>
            </a:r>
            <a:r>
              <a:rPr lang="en-US" sz="1200" dirty="0" smtClean="0"/>
              <a:t>.</a:t>
            </a:r>
            <a:endParaRPr lang="en-US" altLang="en-US" sz="1200" dirty="0"/>
          </a:p>
        </p:txBody>
      </p: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2522539" y="4800601"/>
            <a:ext cx="7386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Fetal yolk sac/Embryonic liver origin for tissue resident DCs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May be replaced by bone marrow-derived monocytes and precursors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Activated DCs migrate to LN and interact with T cells (activate or inhibit).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0" y="1524000"/>
            <a:ext cx="8001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ct val="20000"/>
              </a:spcBef>
              <a:buSzPct val="75000"/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endParaRPr lang="en-US" sz="2700" b="1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75000"/>
              <a:defRPr/>
            </a:pPr>
            <a:endParaRPr lang="en-US" sz="2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257300" lvl="2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endParaRPr lang="en-US" sz="29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610350" y="2895600"/>
            <a:ext cx="1066800" cy="990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6991350" y="3159125"/>
            <a:ext cx="311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940175" y="2895600"/>
            <a:ext cx="1524000" cy="1219200"/>
          </a:xfrm>
          <a:custGeom>
            <a:avLst/>
            <a:gdLst>
              <a:gd name="T0" fmla="*/ 613660 w 1401731"/>
              <a:gd name="T1" fmla="*/ 0 h 975935"/>
              <a:gd name="T2" fmla="*/ 613660 w 1401731"/>
              <a:gd name="T3" fmla="*/ 0 h 975935"/>
              <a:gd name="T4" fmla="*/ 843783 w 1401731"/>
              <a:gd name="T5" fmla="*/ 29379 h 975935"/>
              <a:gd name="T6" fmla="*/ 894921 w 1401731"/>
              <a:gd name="T7" fmla="*/ 58757 h 975935"/>
              <a:gd name="T8" fmla="*/ 933275 w 1401731"/>
              <a:gd name="T9" fmla="*/ 102824 h 975935"/>
              <a:gd name="T10" fmla="*/ 971628 w 1401731"/>
              <a:gd name="T11" fmla="*/ 249717 h 975935"/>
              <a:gd name="T12" fmla="*/ 984412 w 1401731"/>
              <a:gd name="T13" fmla="*/ 352541 h 975935"/>
              <a:gd name="T14" fmla="*/ 1061121 w 1401731"/>
              <a:gd name="T15" fmla="*/ 411298 h 975935"/>
              <a:gd name="T16" fmla="*/ 1086689 w 1401731"/>
              <a:gd name="T17" fmla="*/ 455364 h 975935"/>
              <a:gd name="T18" fmla="*/ 1125043 w 1401731"/>
              <a:gd name="T19" fmla="*/ 470054 h 975935"/>
              <a:gd name="T20" fmla="*/ 1163397 w 1401731"/>
              <a:gd name="T21" fmla="*/ 499432 h 975935"/>
              <a:gd name="T22" fmla="*/ 1291242 w 1401731"/>
              <a:gd name="T23" fmla="*/ 528811 h 975935"/>
              <a:gd name="T24" fmla="*/ 1304027 w 1401731"/>
              <a:gd name="T25" fmla="*/ 484743 h 975935"/>
              <a:gd name="T26" fmla="*/ 1342381 w 1401731"/>
              <a:gd name="T27" fmla="*/ 440675 h 975935"/>
              <a:gd name="T28" fmla="*/ 1457442 w 1401731"/>
              <a:gd name="T29" fmla="*/ 367230 h 975935"/>
              <a:gd name="T30" fmla="*/ 1483012 w 1401731"/>
              <a:gd name="T31" fmla="*/ 675702 h 975935"/>
              <a:gd name="T32" fmla="*/ 1457442 w 1401731"/>
              <a:gd name="T33" fmla="*/ 778526 h 975935"/>
              <a:gd name="T34" fmla="*/ 1419088 w 1401731"/>
              <a:gd name="T35" fmla="*/ 807904 h 975935"/>
              <a:gd name="T36" fmla="*/ 1214535 w 1401731"/>
              <a:gd name="T37" fmla="*/ 837283 h 975935"/>
              <a:gd name="T38" fmla="*/ 1265674 w 1401731"/>
              <a:gd name="T39" fmla="*/ 910728 h 975935"/>
              <a:gd name="T40" fmla="*/ 1278458 w 1401731"/>
              <a:gd name="T41" fmla="*/ 954796 h 975935"/>
              <a:gd name="T42" fmla="*/ 1265674 w 1401731"/>
              <a:gd name="T43" fmla="*/ 1042930 h 975935"/>
              <a:gd name="T44" fmla="*/ 1214535 w 1401731"/>
              <a:gd name="T45" fmla="*/ 1057620 h 975935"/>
              <a:gd name="T46" fmla="*/ 1048336 w 1401731"/>
              <a:gd name="T47" fmla="*/ 1101687 h 975935"/>
              <a:gd name="T48" fmla="*/ 946059 w 1401731"/>
              <a:gd name="T49" fmla="*/ 1131066 h 975935"/>
              <a:gd name="T50" fmla="*/ 882136 w 1401731"/>
              <a:gd name="T51" fmla="*/ 1116377 h 975935"/>
              <a:gd name="T52" fmla="*/ 830998 w 1401731"/>
              <a:gd name="T53" fmla="*/ 1072309 h 975935"/>
              <a:gd name="T54" fmla="*/ 805429 w 1401731"/>
              <a:gd name="T55" fmla="*/ 954796 h 975935"/>
              <a:gd name="T56" fmla="*/ 792644 w 1401731"/>
              <a:gd name="T57" fmla="*/ 910728 h 975935"/>
              <a:gd name="T58" fmla="*/ 690367 w 1401731"/>
              <a:gd name="T59" fmla="*/ 1086998 h 975935"/>
              <a:gd name="T60" fmla="*/ 600876 w 1401731"/>
              <a:gd name="T61" fmla="*/ 1204511 h 975935"/>
              <a:gd name="T62" fmla="*/ 396323 w 1401731"/>
              <a:gd name="T63" fmla="*/ 1145755 h 975935"/>
              <a:gd name="T64" fmla="*/ 268477 w 1401731"/>
              <a:gd name="T65" fmla="*/ 1160443 h 975935"/>
              <a:gd name="T66" fmla="*/ 242907 w 1401731"/>
              <a:gd name="T67" fmla="*/ 1204511 h 975935"/>
              <a:gd name="T68" fmla="*/ 204553 w 1401731"/>
              <a:gd name="T69" fmla="*/ 1219200 h 975935"/>
              <a:gd name="T70" fmla="*/ 127846 w 1401731"/>
              <a:gd name="T71" fmla="*/ 1204511 h 975935"/>
              <a:gd name="T72" fmla="*/ 63924 w 1401731"/>
              <a:gd name="T73" fmla="*/ 1072309 h 975935"/>
              <a:gd name="T74" fmla="*/ 76708 w 1401731"/>
              <a:gd name="T75" fmla="*/ 910728 h 975935"/>
              <a:gd name="T76" fmla="*/ 166200 w 1401731"/>
              <a:gd name="T77" fmla="*/ 851971 h 975935"/>
              <a:gd name="T78" fmla="*/ 191769 w 1401731"/>
              <a:gd name="T79" fmla="*/ 807904 h 975935"/>
              <a:gd name="T80" fmla="*/ 178985 w 1401731"/>
              <a:gd name="T81" fmla="*/ 675702 h 975935"/>
              <a:gd name="T82" fmla="*/ 140631 w 1401731"/>
              <a:gd name="T83" fmla="*/ 646324 h 975935"/>
              <a:gd name="T84" fmla="*/ 51139 w 1401731"/>
              <a:gd name="T85" fmla="*/ 587567 h 975935"/>
              <a:gd name="T86" fmla="*/ 38354 w 1401731"/>
              <a:gd name="T87" fmla="*/ 543500 h 975935"/>
              <a:gd name="T88" fmla="*/ 25569 w 1401731"/>
              <a:gd name="T89" fmla="*/ 484743 h 975935"/>
              <a:gd name="T90" fmla="*/ 0 w 1401731"/>
              <a:gd name="T91" fmla="*/ 396607 h 975935"/>
              <a:gd name="T92" fmla="*/ 12785 w 1401731"/>
              <a:gd name="T93" fmla="*/ 352541 h 975935"/>
              <a:gd name="T94" fmla="*/ 51139 w 1401731"/>
              <a:gd name="T95" fmla="*/ 323162 h 975935"/>
              <a:gd name="T96" fmla="*/ 102277 w 1401731"/>
              <a:gd name="T97" fmla="*/ 279094 h 975935"/>
              <a:gd name="T98" fmla="*/ 191769 w 1401731"/>
              <a:gd name="T99" fmla="*/ 249717 h 975935"/>
              <a:gd name="T100" fmla="*/ 204553 w 1401731"/>
              <a:gd name="T101" fmla="*/ 29379 h 975935"/>
              <a:gd name="T102" fmla="*/ 421891 w 1401731"/>
              <a:gd name="T103" fmla="*/ 58757 h 975935"/>
              <a:gd name="T104" fmla="*/ 473030 w 1401731"/>
              <a:gd name="T105" fmla="*/ 73447 h 975935"/>
              <a:gd name="T106" fmla="*/ 613660 w 1401731"/>
              <a:gd name="T107" fmla="*/ 0 h 9759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01731" h="975935">
                <a:moveTo>
                  <a:pt x="564427" y="0"/>
                </a:moveTo>
                <a:lnTo>
                  <a:pt x="564427" y="0"/>
                </a:lnTo>
                <a:cubicBezTo>
                  <a:pt x="592404" y="2152"/>
                  <a:pt x="723813" y="6094"/>
                  <a:pt x="776087" y="23517"/>
                </a:cubicBezTo>
                <a:cubicBezTo>
                  <a:pt x="792716" y="29060"/>
                  <a:pt x="807444" y="39194"/>
                  <a:pt x="823122" y="47033"/>
                </a:cubicBezTo>
                <a:cubicBezTo>
                  <a:pt x="834881" y="58791"/>
                  <a:pt x="848733" y="68776"/>
                  <a:pt x="858399" y="82308"/>
                </a:cubicBezTo>
                <a:cubicBezTo>
                  <a:pt x="887501" y="123050"/>
                  <a:pt x="885939" y="149612"/>
                  <a:pt x="893675" y="199891"/>
                </a:cubicBezTo>
                <a:cubicBezTo>
                  <a:pt x="897889" y="227283"/>
                  <a:pt x="890554" y="258818"/>
                  <a:pt x="905434" y="282199"/>
                </a:cubicBezTo>
                <a:cubicBezTo>
                  <a:pt x="920609" y="306044"/>
                  <a:pt x="975988" y="329232"/>
                  <a:pt x="975988" y="329232"/>
                </a:cubicBezTo>
                <a:cubicBezTo>
                  <a:pt x="983827" y="340990"/>
                  <a:pt x="988470" y="355678"/>
                  <a:pt x="999505" y="364506"/>
                </a:cubicBezTo>
                <a:cubicBezTo>
                  <a:pt x="1009184" y="372249"/>
                  <a:pt x="1023695" y="370722"/>
                  <a:pt x="1034782" y="376265"/>
                </a:cubicBezTo>
                <a:cubicBezTo>
                  <a:pt x="1047422" y="382585"/>
                  <a:pt x="1058300" y="391942"/>
                  <a:pt x="1070059" y="399781"/>
                </a:cubicBezTo>
                <a:cubicBezTo>
                  <a:pt x="1103164" y="449438"/>
                  <a:pt x="1097311" y="463445"/>
                  <a:pt x="1187647" y="423298"/>
                </a:cubicBezTo>
                <a:cubicBezTo>
                  <a:pt x="1198973" y="418264"/>
                  <a:pt x="1192531" y="398336"/>
                  <a:pt x="1199406" y="388023"/>
                </a:cubicBezTo>
                <a:cubicBezTo>
                  <a:pt x="1208631" y="374187"/>
                  <a:pt x="1221379" y="362725"/>
                  <a:pt x="1234683" y="352748"/>
                </a:cubicBezTo>
                <a:cubicBezTo>
                  <a:pt x="1264218" y="330598"/>
                  <a:pt x="1307004" y="310710"/>
                  <a:pt x="1340513" y="293957"/>
                </a:cubicBezTo>
                <a:cubicBezTo>
                  <a:pt x="1448980" y="330111"/>
                  <a:pt x="1384437" y="296012"/>
                  <a:pt x="1364031" y="540880"/>
                </a:cubicBezTo>
                <a:cubicBezTo>
                  <a:pt x="1363834" y="543238"/>
                  <a:pt x="1346209" y="616069"/>
                  <a:pt x="1340513" y="623188"/>
                </a:cubicBezTo>
                <a:cubicBezTo>
                  <a:pt x="1331684" y="634223"/>
                  <a:pt x="1317876" y="640384"/>
                  <a:pt x="1305236" y="646704"/>
                </a:cubicBezTo>
                <a:cubicBezTo>
                  <a:pt x="1254468" y="672087"/>
                  <a:pt x="1146290" y="667975"/>
                  <a:pt x="1117094" y="670221"/>
                </a:cubicBezTo>
                <a:cubicBezTo>
                  <a:pt x="1146650" y="758885"/>
                  <a:pt x="1103343" y="653034"/>
                  <a:pt x="1164130" y="729012"/>
                </a:cubicBezTo>
                <a:cubicBezTo>
                  <a:pt x="1171873" y="738690"/>
                  <a:pt x="1171969" y="752529"/>
                  <a:pt x="1175889" y="764287"/>
                </a:cubicBezTo>
                <a:cubicBezTo>
                  <a:pt x="1171969" y="787803"/>
                  <a:pt x="1177988" y="815436"/>
                  <a:pt x="1164130" y="834836"/>
                </a:cubicBezTo>
                <a:cubicBezTo>
                  <a:pt x="1154736" y="847987"/>
                  <a:pt x="1132574" y="841951"/>
                  <a:pt x="1117094" y="846595"/>
                </a:cubicBezTo>
                <a:cubicBezTo>
                  <a:pt x="999709" y="881809"/>
                  <a:pt x="1094044" y="863325"/>
                  <a:pt x="964229" y="881869"/>
                </a:cubicBezTo>
                <a:cubicBezTo>
                  <a:pt x="936390" y="891149"/>
                  <a:pt x="898540" y="905386"/>
                  <a:pt x="870158" y="905386"/>
                </a:cubicBezTo>
                <a:cubicBezTo>
                  <a:pt x="850172" y="905386"/>
                  <a:pt x="830961" y="897547"/>
                  <a:pt x="811363" y="893628"/>
                </a:cubicBezTo>
                <a:cubicBezTo>
                  <a:pt x="795685" y="881870"/>
                  <a:pt x="773713" y="875558"/>
                  <a:pt x="764328" y="858353"/>
                </a:cubicBezTo>
                <a:cubicBezTo>
                  <a:pt x="748851" y="829979"/>
                  <a:pt x="751031" y="794949"/>
                  <a:pt x="740810" y="764287"/>
                </a:cubicBezTo>
                <a:lnTo>
                  <a:pt x="729051" y="729012"/>
                </a:lnTo>
                <a:cubicBezTo>
                  <a:pt x="675919" y="835270"/>
                  <a:pt x="743073" y="707981"/>
                  <a:pt x="634980" y="870111"/>
                </a:cubicBezTo>
                <a:cubicBezTo>
                  <a:pt x="580105" y="952419"/>
                  <a:pt x="611461" y="924984"/>
                  <a:pt x="552668" y="964177"/>
                </a:cubicBezTo>
                <a:cubicBezTo>
                  <a:pt x="420544" y="920138"/>
                  <a:pt x="483649" y="934160"/>
                  <a:pt x="364526" y="917144"/>
                </a:cubicBezTo>
                <a:cubicBezTo>
                  <a:pt x="325330" y="921063"/>
                  <a:pt x="284308" y="916446"/>
                  <a:pt x="246937" y="928902"/>
                </a:cubicBezTo>
                <a:cubicBezTo>
                  <a:pt x="233530" y="933371"/>
                  <a:pt x="234455" y="955349"/>
                  <a:pt x="223419" y="964177"/>
                </a:cubicBezTo>
                <a:cubicBezTo>
                  <a:pt x="213740" y="971920"/>
                  <a:pt x="199901" y="972016"/>
                  <a:pt x="188142" y="975935"/>
                </a:cubicBezTo>
                <a:cubicBezTo>
                  <a:pt x="164624" y="972016"/>
                  <a:pt x="137122" y="977849"/>
                  <a:pt x="117589" y="964177"/>
                </a:cubicBezTo>
                <a:cubicBezTo>
                  <a:pt x="82430" y="939567"/>
                  <a:pt x="71269" y="895773"/>
                  <a:pt x="58795" y="858353"/>
                </a:cubicBezTo>
                <a:cubicBezTo>
                  <a:pt x="62715" y="815239"/>
                  <a:pt x="57822" y="770389"/>
                  <a:pt x="70554" y="729012"/>
                </a:cubicBezTo>
                <a:cubicBezTo>
                  <a:pt x="73576" y="719192"/>
                  <a:pt x="151290" y="682767"/>
                  <a:pt x="152866" y="681979"/>
                </a:cubicBezTo>
                <a:cubicBezTo>
                  <a:pt x="160705" y="670221"/>
                  <a:pt x="175210" y="660787"/>
                  <a:pt x="176384" y="646704"/>
                </a:cubicBezTo>
                <a:cubicBezTo>
                  <a:pt x="179332" y="611335"/>
                  <a:pt x="176755" y="574235"/>
                  <a:pt x="164625" y="540880"/>
                </a:cubicBezTo>
                <a:cubicBezTo>
                  <a:pt x="159795" y="527599"/>
                  <a:pt x="140848" y="525578"/>
                  <a:pt x="129348" y="517364"/>
                </a:cubicBezTo>
                <a:cubicBezTo>
                  <a:pt x="67056" y="472872"/>
                  <a:pt x="104283" y="489412"/>
                  <a:pt x="47036" y="470331"/>
                </a:cubicBezTo>
                <a:cubicBezTo>
                  <a:pt x="43116" y="458573"/>
                  <a:pt x="38682" y="446973"/>
                  <a:pt x="35277" y="435056"/>
                </a:cubicBezTo>
                <a:cubicBezTo>
                  <a:pt x="30837" y="419518"/>
                  <a:pt x="28162" y="403502"/>
                  <a:pt x="23518" y="388023"/>
                </a:cubicBezTo>
                <a:cubicBezTo>
                  <a:pt x="16395" y="364280"/>
                  <a:pt x="0" y="317473"/>
                  <a:pt x="0" y="317473"/>
                </a:cubicBezTo>
                <a:cubicBezTo>
                  <a:pt x="3920" y="305715"/>
                  <a:pt x="4016" y="291877"/>
                  <a:pt x="11759" y="282199"/>
                </a:cubicBezTo>
                <a:cubicBezTo>
                  <a:pt x="20588" y="271164"/>
                  <a:pt x="35536" y="266896"/>
                  <a:pt x="47036" y="258682"/>
                </a:cubicBezTo>
                <a:cubicBezTo>
                  <a:pt x="62983" y="247291"/>
                  <a:pt x="77055" y="233130"/>
                  <a:pt x="94071" y="223407"/>
                </a:cubicBezTo>
                <a:cubicBezTo>
                  <a:pt x="107191" y="215910"/>
                  <a:pt x="166203" y="202436"/>
                  <a:pt x="176384" y="199891"/>
                </a:cubicBezTo>
                <a:cubicBezTo>
                  <a:pt x="180303" y="141100"/>
                  <a:pt x="148048" y="66694"/>
                  <a:pt x="188142" y="23517"/>
                </a:cubicBezTo>
                <a:cubicBezTo>
                  <a:pt x="201111" y="9551"/>
                  <a:pt x="345660" y="37615"/>
                  <a:pt x="388043" y="47033"/>
                </a:cubicBezTo>
                <a:cubicBezTo>
                  <a:pt x="403819" y="50539"/>
                  <a:pt x="419400" y="54872"/>
                  <a:pt x="435079" y="58792"/>
                </a:cubicBezTo>
                <a:cubicBezTo>
                  <a:pt x="581710" y="46573"/>
                  <a:pt x="542869" y="9799"/>
                  <a:pt x="564427" y="0"/>
                </a:cubicBezTo>
                <a:close/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4400551" y="3276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DC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5467350" y="3505200"/>
            <a:ext cx="762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635626" y="3581400"/>
            <a:ext cx="7461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738" name="Group 23"/>
          <p:cNvGrpSpPr>
            <a:grpSpLocks/>
          </p:cNvGrpSpPr>
          <p:nvPr/>
        </p:nvGrpSpPr>
        <p:grpSpPr bwMode="auto">
          <a:xfrm>
            <a:off x="4792663" y="4114800"/>
            <a:ext cx="2362200" cy="304800"/>
            <a:chOff x="3429000" y="3810000"/>
            <a:chExt cx="2362200" cy="304800"/>
          </a:xfrm>
        </p:grpSpPr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3429000" y="38862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3429000" y="4114800"/>
              <a:ext cx="2362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5791200" y="3810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739" name="Group 26"/>
          <p:cNvGrpSpPr>
            <a:grpSpLocks/>
          </p:cNvGrpSpPr>
          <p:nvPr/>
        </p:nvGrpSpPr>
        <p:grpSpPr bwMode="auto">
          <a:xfrm rot="10800000">
            <a:off x="4781550" y="2514600"/>
            <a:ext cx="2362200" cy="304800"/>
            <a:chOff x="3429000" y="3810000"/>
            <a:chExt cx="2362200" cy="304800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3441700" y="3900487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3441700" y="4127500"/>
              <a:ext cx="2362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flipV="1">
              <a:off x="5803900" y="38227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7769225" y="3505200"/>
            <a:ext cx="762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1" name="TextBox 31"/>
          <p:cNvSpPr txBox="1">
            <a:spLocks noChangeArrowheads="1"/>
          </p:cNvSpPr>
          <p:nvPr/>
        </p:nvSpPr>
        <p:spPr bwMode="auto">
          <a:xfrm>
            <a:off x="8607426" y="3276600"/>
            <a:ext cx="177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INFLAMMATION</a:t>
            </a:r>
          </a:p>
        </p:txBody>
      </p:sp>
      <p:sp>
        <p:nvSpPr>
          <p:cNvPr id="73742" name="TextBox 32"/>
          <p:cNvSpPr txBox="1">
            <a:spLocks noChangeArrowheads="1"/>
          </p:cNvSpPr>
          <p:nvPr/>
        </p:nvSpPr>
        <p:spPr bwMode="auto">
          <a:xfrm>
            <a:off x="5772150" y="3505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</a:t>
            </a:r>
          </a:p>
        </p:txBody>
      </p:sp>
      <p:sp>
        <p:nvSpPr>
          <p:cNvPr id="73743" name="TextBox 39"/>
          <p:cNvSpPr txBox="1">
            <a:spLocks noChangeArrowheads="1"/>
          </p:cNvSpPr>
          <p:nvPr/>
        </p:nvSpPr>
        <p:spPr bwMode="auto">
          <a:xfrm>
            <a:off x="5797550" y="2971801"/>
            <a:ext cx="27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73744" name="TextBox 41"/>
          <p:cNvSpPr txBox="1">
            <a:spLocks noChangeArrowheads="1"/>
          </p:cNvSpPr>
          <p:nvPr/>
        </p:nvSpPr>
        <p:spPr bwMode="auto">
          <a:xfrm>
            <a:off x="2286001" y="327660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ANTIGEN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3425825" y="35052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6" name="TextBox 44"/>
          <p:cNvSpPr txBox="1">
            <a:spLocks noChangeArrowheads="1"/>
          </p:cNvSpPr>
          <p:nvPr/>
        </p:nvSpPr>
        <p:spPr bwMode="auto">
          <a:xfrm>
            <a:off x="3449639" y="349885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</a:t>
            </a:r>
          </a:p>
        </p:txBody>
      </p:sp>
      <p:sp>
        <p:nvSpPr>
          <p:cNvPr id="73747" name="Title 1"/>
          <p:cNvSpPr txBox="1">
            <a:spLocks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	</a:t>
            </a:r>
            <a:r>
              <a:rPr lang="en-US" altLang="en-US" b="1"/>
              <a:t>Basic Dendritic Cell Function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INNATE IMMUNITY</a:t>
            </a:r>
          </a:p>
        </p:txBody>
      </p:sp>
      <p:sp>
        <p:nvSpPr>
          <p:cNvPr id="137" name="Rounded Rectangle 136"/>
          <p:cNvSpPr>
            <a:spLocks noChangeArrowheads="1"/>
          </p:cNvSpPr>
          <p:nvPr/>
        </p:nvSpPr>
        <p:spPr bwMode="auto">
          <a:xfrm>
            <a:off x="2209800" y="2819400"/>
            <a:ext cx="14478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2462213" y="2865438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Lightning Bolt 1"/>
          <p:cNvSpPr>
            <a:spLocks noChangeArrowheads="1"/>
          </p:cNvSpPr>
          <p:nvPr/>
        </p:nvSpPr>
        <p:spPr bwMode="auto">
          <a:xfrm>
            <a:off x="2971800" y="2514600"/>
            <a:ext cx="381000" cy="68580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209800" y="1905001"/>
            <a:ext cx="139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INFECTION/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TISSUE DAMAGE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810000" y="2895600"/>
            <a:ext cx="2667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TextBox 22"/>
          <p:cNvSpPr txBox="1">
            <a:spLocks noChangeArrowheads="1"/>
          </p:cNvSpPr>
          <p:nvPr/>
        </p:nvSpPr>
        <p:spPr bwMode="auto">
          <a:xfrm>
            <a:off x="3505201" y="3200400"/>
            <a:ext cx="3355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TLR activated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Lipids (PAF, LTB4)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Chemokines (IL-8, MCP-1, Rantes)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Complement (C3a, C5a)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Kinins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Coagulation proteins</a:t>
            </a:r>
          </a:p>
        </p:txBody>
      </p:sp>
      <p:sp>
        <p:nvSpPr>
          <p:cNvPr id="21506" name="Curved Right Arrow 21505"/>
          <p:cNvSpPr>
            <a:spLocks noChangeArrowheads="1"/>
          </p:cNvSpPr>
          <p:nvPr/>
        </p:nvSpPr>
        <p:spPr bwMode="auto">
          <a:xfrm>
            <a:off x="2362200" y="3200400"/>
            <a:ext cx="762000" cy="1219200"/>
          </a:xfrm>
          <a:prstGeom prst="curvedRightArrow">
            <a:avLst>
              <a:gd name="adj1" fmla="val 25007"/>
              <a:gd name="adj2" fmla="val 50000"/>
              <a:gd name="adj3" fmla="val 25000"/>
            </a:avLst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cxnSp>
        <p:nvCxnSpPr>
          <p:cNvPr id="21508" name="Straight Connector 21507"/>
          <p:cNvCxnSpPr>
            <a:cxnSpLocks noChangeShapeType="1"/>
          </p:cNvCxnSpPr>
          <p:nvPr/>
        </p:nvCxnSpPr>
        <p:spPr bwMode="auto">
          <a:xfrm>
            <a:off x="3505200" y="3352800"/>
            <a:ext cx="0" cy="15240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TextBox 21509"/>
          <p:cNvSpPr txBox="1">
            <a:spLocks noChangeArrowheads="1"/>
          </p:cNvSpPr>
          <p:nvPr/>
        </p:nvSpPr>
        <p:spPr bwMode="auto">
          <a:xfrm>
            <a:off x="4038600" y="2895601"/>
            <a:ext cx="203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Mediators released/activated</a:t>
            </a:r>
          </a:p>
        </p:txBody>
      </p:sp>
      <p:sp>
        <p:nvSpPr>
          <p:cNvPr id="10252" name="TextBox 152"/>
          <p:cNvSpPr txBox="1">
            <a:spLocks noChangeArrowheads="1"/>
          </p:cNvSpPr>
          <p:nvPr/>
        </p:nvSpPr>
        <p:spPr bwMode="auto">
          <a:xfrm>
            <a:off x="4419600" y="2590801"/>
            <a:ext cx="1214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INFLAMMATION</a:t>
            </a:r>
          </a:p>
        </p:txBody>
      </p:sp>
      <p:sp>
        <p:nvSpPr>
          <p:cNvPr id="154" name="Rounded Rectangle 153"/>
          <p:cNvSpPr>
            <a:spLocks noChangeArrowheads="1"/>
          </p:cNvSpPr>
          <p:nvPr/>
        </p:nvSpPr>
        <p:spPr bwMode="auto">
          <a:xfrm>
            <a:off x="6629400" y="2819400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6705600" y="2895600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1" name="Rounded Rectangle 160"/>
          <p:cNvSpPr>
            <a:spLocks noChangeArrowheads="1"/>
          </p:cNvSpPr>
          <p:nvPr/>
        </p:nvSpPr>
        <p:spPr bwMode="auto">
          <a:xfrm>
            <a:off x="7239000" y="2819400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7315200" y="2819400"/>
            <a:ext cx="3048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1514" name="Straight Arrow Connector 21513"/>
          <p:cNvCxnSpPr>
            <a:cxnSpLocks noChangeShapeType="1"/>
          </p:cNvCxnSpPr>
          <p:nvPr/>
        </p:nvCxnSpPr>
        <p:spPr bwMode="auto">
          <a:xfrm>
            <a:off x="7192963" y="2667000"/>
            <a:ext cx="0" cy="5334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TextBox 162"/>
          <p:cNvSpPr txBox="1">
            <a:spLocks noChangeArrowheads="1"/>
          </p:cNvSpPr>
          <p:nvPr/>
        </p:nvSpPr>
        <p:spPr bwMode="auto">
          <a:xfrm>
            <a:off x="7010400" y="3200400"/>
            <a:ext cx="28209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Innate immune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Vascular permeability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Emigration of phagocytes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Adaptive immune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Emigration of lymphocytes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Too Many Myeloid Cells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Myeloproliferative and Histiocytic Disorders</a:t>
            </a:r>
          </a:p>
          <a:p>
            <a:pPr lvl="2" eaLnBrk="1" hangingPunct="1"/>
            <a:r>
              <a:rPr lang="en-US" altLang="en-US" sz="2000" i="1"/>
              <a:t>Covered in other presentation</a:t>
            </a:r>
          </a:p>
          <a:p>
            <a:pPr lvl="2" eaLnBrk="1" hangingPunct="1"/>
            <a:endParaRPr lang="en-US" altLang="en-US" smtClean="0"/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1"/>
            <a:ext cx="19812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Not Enough Myeloid Cells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 i="1">
                <a:solidFill>
                  <a:srgbClr val="800000"/>
                </a:solidFill>
              </a:rPr>
              <a:t>GATA2</a:t>
            </a:r>
            <a:r>
              <a:rPr lang="en-US" altLang="en-US" sz="2400">
                <a:solidFill>
                  <a:srgbClr val="800000"/>
                </a:solidFill>
              </a:rPr>
              <a:t> Deficiency</a:t>
            </a:r>
            <a:r>
              <a:rPr lang="en-US" altLang="en-US" sz="2400"/>
              <a:t>– MonoMAC syndrome </a:t>
            </a:r>
          </a:p>
          <a:p>
            <a:pPr lvl="2" eaLnBrk="1" hangingPunct="1"/>
            <a:r>
              <a:rPr lang="en-US" altLang="en-US" smtClean="0"/>
              <a:t>Immune deficiency  - absent/decreased monos or macs</a:t>
            </a:r>
          </a:p>
          <a:p>
            <a:pPr lvl="3" eaLnBrk="1" hangingPunct="1"/>
            <a:r>
              <a:rPr lang="en-US" altLang="en-US" smtClean="0"/>
              <a:t>May also have absent/decreased B and/or NK cells</a:t>
            </a:r>
          </a:p>
          <a:p>
            <a:pPr lvl="2" eaLnBrk="1" hangingPunct="1"/>
            <a:r>
              <a:rPr lang="en-US" altLang="en-US" smtClean="0"/>
              <a:t>Susceptibility to </a:t>
            </a:r>
            <a:r>
              <a:rPr lang="en-US" altLang="en-US" b="1" smtClean="0">
                <a:solidFill>
                  <a:srgbClr val="C00000"/>
                </a:solidFill>
              </a:rPr>
              <a:t>mycobacterial infections</a:t>
            </a:r>
            <a:r>
              <a:rPr lang="en-US" altLang="en-US" smtClean="0"/>
              <a:t>, HPV</a:t>
            </a:r>
          </a:p>
          <a:p>
            <a:pPr lvl="2" eaLnBrk="1" hangingPunct="1"/>
            <a:r>
              <a:rPr lang="en-US" altLang="en-US" smtClean="0"/>
              <a:t>Pulmonary alveolar proteinosis</a:t>
            </a:r>
          </a:p>
          <a:p>
            <a:pPr lvl="2" eaLnBrk="1" hangingPunct="1"/>
            <a:r>
              <a:rPr lang="en-US" altLang="en-US" smtClean="0"/>
              <a:t>Lymphedema + MDS/AML = Emberger Syndrome</a:t>
            </a:r>
          </a:p>
          <a:p>
            <a:pPr lvl="2" eaLnBrk="1" hangingPunct="1"/>
            <a:r>
              <a:rPr lang="en-US" altLang="en-US" smtClean="0"/>
              <a:t>Associated with pediatric monosomy 7 MDS</a:t>
            </a:r>
          </a:p>
          <a:p>
            <a:pPr lvl="2" eaLnBrk="1" hangingPunct="1"/>
            <a:r>
              <a:rPr lang="en-US" altLang="en-US" smtClean="0"/>
              <a:t>Variable presentations</a:t>
            </a:r>
          </a:p>
          <a:p>
            <a:pPr lvl="2" eaLnBrk="1" hangingPunct="1"/>
            <a:r>
              <a:rPr lang="en-US" altLang="en-US" smtClean="0"/>
              <a:t>Increased FLT3 ligand (bone marrow stress)</a:t>
            </a:r>
          </a:p>
          <a:p>
            <a:pPr lvl="2" eaLnBrk="1" hangingPunct="1"/>
            <a:r>
              <a:rPr lang="en-US" altLang="en-US" smtClean="0"/>
              <a:t>Patients merit close follow-up for bone marrow function and development of MDS</a:t>
            </a:r>
          </a:p>
          <a:p>
            <a:pPr lvl="2" eaLnBrk="1" hangingPunct="1"/>
            <a:r>
              <a:rPr lang="en-US" altLang="en-US" smtClean="0"/>
              <a:t>BMT curative  - better prior to MDS</a:t>
            </a:r>
          </a:p>
          <a:p>
            <a:pPr lvl="2"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		</a:t>
            </a:r>
            <a:r>
              <a:rPr lang="en-US" altLang="en-US" sz="3200" b="1"/>
              <a:t>Bonus Question</a:t>
            </a:r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05000"/>
            <a:ext cx="69754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4648201" y="1295400"/>
            <a:ext cx="279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What’s condition is this?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2506663" y="5792788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		</a:t>
            </a:r>
            <a:endParaRPr lang="en-US" altLang="en-US" sz="3200" b="1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4953000" cy="2209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May-Hegglin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Gaucher’s disease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800000"/>
              </a:solidFill>
            </a:endParaRPr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1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3319464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		</a:t>
            </a:r>
            <a:endParaRPr lang="en-US" altLang="en-US" sz="3200" b="1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4953000" cy="2209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May-Hegglin anomaly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Chediak-Higashi syndrome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Gaucher’s disease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800000"/>
              </a:solidFill>
            </a:endParaRPr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1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2971800" y="1447800"/>
            <a:ext cx="914400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324600" y="2133600"/>
            <a:ext cx="914400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87808" y="3291782"/>
            <a:ext cx="199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Image courtesy of Tarek </a:t>
            </a:r>
            <a:r>
              <a:rPr lang="en-US" altLang="en-US" sz="1000" dirty="0" err="1"/>
              <a:t>Elghetany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Bonus Slide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Pelger-Huet anomaly</a:t>
            </a:r>
          </a:p>
          <a:p>
            <a:pPr lvl="2" eaLnBrk="1" hangingPunct="1"/>
            <a:r>
              <a:rPr lang="en-US" altLang="en-US" sz="2000"/>
              <a:t>Autosomal dominant</a:t>
            </a:r>
          </a:p>
          <a:p>
            <a:pPr lvl="2" eaLnBrk="1" hangingPunct="1"/>
            <a:r>
              <a:rPr lang="en-US" altLang="en-US" sz="2000" b="1"/>
              <a:t>Hypo</a:t>
            </a:r>
            <a:r>
              <a:rPr lang="en-US" altLang="en-US" sz="2000"/>
              <a:t>segmented nuclei in mature neutrophils (</a:t>
            </a:r>
            <a:r>
              <a:rPr lang="en-US" altLang="en-US" sz="2000" i="1"/>
              <a:t>bi-lobe, dumbell, peanut</a:t>
            </a:r>
            <a:r>
              <a:rPr lang="en-US" altLang="en-US" sz="2000"/>
              <a:t> shape)</a:t>
            </a:r>
          </a:p>
          <a:p>
            <a:pPr lvl="2" eaLnBrk="1" hangingPunct="1"/>
            <a:r>
              <a:rPr lang="en-US" altLang="en-US" sz="2000"/>
              <a:t>Mutations in laminin B receptor (</a:t>
            </a:r>
            <a:r>
              <a:rPr lang="en-US" altLang="en-US" sz="2000" i="1"/>
              <a:t>LBR</a:t>
            </a:r>
            <a:r>
              <a:rPr lang="en-US" altLang="en-US" sz="2000"/>
              <a:t>) gene</a:t>
            </a:r>
          </a:p>
          <a:p>
            <a:pPr lvl="2" eaLnBrk="1" hangingPunct="1"/>
            <a:r>
              <a:rPr lang="en-US" altLang="en-US" sz="2000"/>
              <a:t>Can be associated with skeletal defects</a:t>
            </a:r>
          </a:p>
          <a:p>
            <a:pPr lvl="2" eaLnBrk="1" hangingPunct="1"/>
            <a:r>
              <a:rPr lang="en-US" altLang="en-US" sz="2000"/>
              <a:t>“pseudo-Pelger-Huet” – can be acquired with leukmia or MDS</a:t>
            </a:r>
            <a:endParaRPr lang="en-US" altLang="en-US" b="1" i="1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800000"/>
                </a:solidFill>
              </a:rPr>
              <a:t>May-Hegglin anomaly</a:t>
            </a:r>
            <a:endParaRPr lang="en-US" altLang="en-US" sz="2000">
              <a:solidFill>
                <a:srgbClr val="800000"/>
              </a:solidFill>
            </a:endParaRPr>
          </a:p>
          <a:p>
            <a:pPr lvl="2" eaLnBrk="1" hangingPunct="1"/>
            <a:r>
              <a:rPr lang="en-US" altLang="en-US" smtClean="0"/>
              <a:t>Autosomal dominant</a:t>
            </a:r>
          </a:p>
          <a:p>
            <a:pPr lvl="2" eaLnBrk="1" hangingPunct="1"/>
            <a:r>
              <a:rPr lang="en-US" altLang="en-US" smtClean="0"/>
              <a:t>Thrombocytopenia, giant platelets, inclusions in peripheral blood leukocytes</a:t>
            </a:r>
          </a:p>
          <a:p>
            <a:pPr lvl="2" eaLnBrk="1" hangingPunct="1"/>
            <a:r>
              <a:rPr lang="en-US" altLang="en-US" smtClean="0"/>
              <a:t>“</a:t>
            </a:r>
            <a:r>
              <a:rPr lang="en-US" altLang="ja-JP" i="1" smtClean="0"/>
              <a:t>MYH9</a:t>
            </a:r>
            <a:r>
              <a:rPr lang="en-US" altLang="ja-JP" smtClean="0"/>
              <a:t>-related diseases</a:t>
            </a:r>
            <a:r>
              <a:rPr lang="en-US" altLang="en-US" smtClean="0"/>
              <a:t>”</a:t>
            </a:r>
            <a:endParaRPr lang="en-US" altLang="ja-JP" smtClean="0"/>
          </a:p>
          <a:p>
            <a:pPr lvl="3" eaLnBrk="1" hangingPunct="1"/>
            <a:r>
              <a:rPr lang="en-US" altLang="en-US" smtClean="0"/>
              <a:t>Spectrum of phenotype associated with mutations that can include bleeding, deafness, nephritis, cataracts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Homework Slide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200" b="1" u="sng" dirty="0">
                <a:ea typeface="ＭＳ Ｐゴシック" charset="0"/>
              </a:rPr>
              <a:t>Images of: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Neutrophil maturation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Chediak</a:t>
            </a:r>
            <a:r>
              <a:rPr lang="en-US" sz="3200" b="1" dirty="0">
                <a:ea typeface="ＭＳ Ｐゴシック" charset="0"/>
              </a:rPr>
              <a:t>-Higashi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Secretory granule deficiency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Pelger-Huet</a:t>
            </a:r>
            <a:r>
              <a:rPr lang="en-US" sz="3200" b="1" dirty="0">
                <a:ea typeface="ＭＳ Ｐゴシック" charset="0"/>
              </a:rPr>
              <a:t> anomaly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>
                <a:ea typeface="ＭＳ Ｐゴシック" charset="0"/>
              </a:rPr>
              <a:t>May-</a:t>
            </a:r>
            <a:r>
              <a:rPr lang="en-US" sz="3200" b="1" dirty="0" err="1">
                <a:ea typeface="ＭＳ Ｐゴシック" charset="0"/>
              </a:rPr>
              <a:t>Hegglin</a:t>
            </a:r>
            <a:r>
              <a:rPr lang="en-US" sz="3200" b="1" dirty="0">
                <a:ea typeface="ＭＳ Ｐゴシック" charset="0"/>
              </a:rPr>
              <a:t> anomaly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b="1" dirty="0" err="1">
                <a:ea typeface="ＭＳ Ｐゴシック" charset="0"/>
              </a:rPr>
              <a:t>Gaucher</a:t>
            </a:r>
            <a:r>
              <a:rPr lang="en-US" sz="3200" b="1" dirty="0">
                <a:ea typeface="ＭＳ Ｐゴシック" charset="0"/>
              </a:rPr>
              <a:t> cells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BONUS!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4582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/>
              <a:t> ALPS (Autoimmune Lymphoprolif Syndrome)</a:t>
            </a:r>
          </a:p>
          <a:p>
            <a:pPr lvl="2" eaLnBrk="1" hangingPunct="1"/>
            <a:r>
              <a:rPr lang="en-US" altLang="en-US" sz="3200"/>
              <a:t>Lymphadenopathy</a:t>
            </a:r>
          </a:p>
          <a:p>
            <a:pPr lvl="2" eaLnBrk="1" hangingPunct="1"/>
            <a:r>
              <a:rPr lang="en-US" altLang="en-US" sz="3200"/>
              <a:t>Splenomegaly</a:t>
            </a:r>
          </a:p>
          <a:p>
            <a:pPr lvl="2" eaLnBrk="1" hangingPunct="1"/>
            <a:r>
              <a:rPr lang="en-US" altLang="en-US" sz="3200"/>
              <a:t>Double-negative T cells</a:t>
            </a:r>
          </a:p>
          <a:p>
            <a:pPr lvl="2" eaLnBrk="1" hangingPunct="1"/>
            <a:r>
              <a:rPr lang="en-US" altLang="en-US" sz="3200"/>
              <a:t>FAS/FASL/CASP10 mutations</a:t>
            </a:r>
          </a:p>
          <a:p>
            <a:pPr lvl="2" eaLnBrk="1" hangingPunct="1"/>
            <a:r>
              <a:rPr lang="en-US" altLang="en-US" sz="3200"/>
              <a:t>Autoimmune cytopenias</a:t>
            </a:r>
          </a:p>
          <a:p>
            <a:pPr lvl="2" eaLnBrk="1" hangingPunct="1"/>
            <a:r>
              <a:rPr lang="en-US" altLang="en-US" sz="3200"/>
              <a:t>Elevated B12</a:t>
            </a:r>
          </a:p>
          <a:p>
            <a:pPr lvl="2" eaLnBrk="1" hangingPunct="1"/>
            <a:r>
              <a:rPr lang="en-US" altLang="en-US" sz="3200"/>
              <a:t>Treatment:</a:t>
            </a:r>
          </a:p>
          <a:p>
            <a:pPr lvl="3" eaLnBrk="1" hangingPunct="1"/>
            <a:r>
              <a:rPr lang="en-US" altLang="en-US" sz="2800"/>
              <a:t>MMF, Ritux, IVIG, mTOR inhibitor</a:t>
            </a:r>
          </a:p>
          <a:p>
            <a:pPr lvl="3" eaLnBrk="1" hangingPunct="1"/>
            <a:r>
              <a:rPr lang="en-US" altLang="en-US" sz="2800"/>
              <a:t>Don’t take out spleen if possible</a:t>
            </a:r>
          </a:p>
          <a:p>
            <a:pPr marL="457200" lvl="1" indent="0" eaLnBrk="1" hangingPunct="1">
              <a:buNone/>
            </a:pP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/>
          <a:lstStyle/>
          <a:p>
            <a:r>
              <a:rPr lang="en-US" altLang="en-US" smtClean="0"/>
              <a:t>QUESTIONS?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6000" b="1"/>
              <a:t>GOOD LUCK!!</a:t>
            </a:r>
          </a:p>
        </p:txBody>
      </p:sp>
      <p:sp>
        <p:nvSpPr>
          <p:cNvPr id="82947" name="Title 2"/>
          <p:cNvSpPr txBox="1">
            <a:spLocks/>
          </p:cNvSpPr>
          <p:nvPr/>
        </p:nvSpPr>
        <p:spPr bwMode="auto">
          <a:xfrm>
            <a:off x="2057400" y="457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ceallen@txch.org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NEUTROPHILS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0"/>
              </a:rPr>
              <a:t>MARINES of the immune system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First recruited to sites of infection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Most abundant circulating phagocytes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Attracted by </a:t>
            </a:r>
            <a:r>
              <a:rPr lang="en-US" sz="2800" dirty="0" err="1">
                <a:ea typeface="ＭＳ Ｐゴシック" charset="0"/>
              </a:rPr>
              <a:t>chemokines</a:t>
            </a:r>
            <a:r>
              <a:rPr lang="en-US" sz="2800" dirty="0">
                <a:ea typeface="ＭＳ Ｐゴシック" charset="0"/>
              </a:rPr>
              <a:t>/cytokines: e.g. C5a, leukotriene B4, IL-8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 err="1">
                <a:ea typeface="ＭＳ Ｐゴシック" charset="0"/>
              </a:rPr>
              <a:t>Phagocytose</a:t>
            </a:r>
            <a:r>
              <a:rPr lang="en-US" sz="2800" dirty="0">
                <a:ea typeface="ＭＳ Ｐゴシック" charset="0"/>
              </a:rPr>
              <a:t> cells tagged with complement </a:t>
            </a:r>
            <a:r>
              <a:rPr lang="en-US" sz="2800" b="1" dirty="0">
                <a:solidFill>
                  <a:srgbClr val="800000"/>
                </a:solidFill>
                <a:ea typeface="ＭＳ Ｐゴシック" charset="0"/>
              </a:rPr>
              <a:t>C3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b="1" dirty="0" err="1">
                <a:solidFill>
                  <a:srgbClr val="800000"/>
                </a:solidFill>
                <a:ea typeface="ＭＳ Ｐゴシック" charset="0"/>
              </a:rPr>
              <a:t>IgG</a:t>
            </a:r>
            <a:endParaRPr lang="en-US" sz="2800" b="1" dirty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Ingested microbes filled with oxidants generated by </a:t>
            </a:r>
            <a:r>
              <a:rPr lang="en-US" sz="2800" b="1" dirty="0">
                <a:solidFill>
                  <a:srgbClr val="800000"/>
                </a:solidFill>
                <a:ea typeface="ＭＳ Ｐゴシック" charset="0"/>
              </a:rPr>
              <a:t>NADPH oxidase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1000" dirty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i="1" dirty="0">
              <a:ea typeface="ＭＳ Ｐゴシック" charset="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rgbClr val="800000"/>
              </a:solidFill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49226"/>
            <a:ext cx="77628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3886201" y="2209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Epo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048001" y="2209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Tpo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550026" y="3721101"/>
            <a:ext cx="531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M-CSF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GM-CSF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152901" y="3733800"/>
            <a:ext cx="339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4938714" y="3733801"/>
            <a:ext cx="53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800000"/>
                </a:solidFill>
              </a:rPr>
              <a:t>G-CSF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IL-6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00000"/>
                </a:solidFill>
              </a:rPr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800000"/>
                </a:solidFill>
              </a:rPr>
              <a:t>GM-CSF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654676" y="373380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/>
              <a:t>GM-CSF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3749676" y="12954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SCF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IL-3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GM-CSF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FLT3L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4343400" y="3505200"/>
            <a:ext cx="11430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2600" y="61722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153400" y="6273969"/>
            <a:ext cx="3505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/>
              <a:t>© 1999-2016, Rice University. Except where otherwise noted, content created on this site is licensed under a </a:t>
            </a:r>
            <a:r>
              <a:rPr lang="en-US" altLang="en-US" sz="900" dirty="0">
                <a:hlinkClick r:id="rId3"/>
              </a:rPr>
              <a:t>Creative Commons Attribution License 4.0 License.</a:t>
            </a:r>
            <a:r>
              <a:rPr lang="en-US" altLang="en-US" sz="900" dirty="0"/>
              <a:t>; </a:t>
            </a:r>
            <a:r>
              <a:rPr lang="en-US" altLang="en-US" sz="900" dirty="0">
                <a:hlinkClick r:id="rId4"/>
              </a:rPr>
              <a:t>partners@openstaxcollege.org.</a:t>
            </a:r>
            <a:endParaRPr lang="en-US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3978</Words>
  <Application>Microsoft Office PowerPoint</Application>
  <PresentationFormat>Widescreen</PresentationFormat>
  <Paragraphs>1365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MS PGothic</vt:lpstr>
      <vt:lpstr>MS PGothic</vt:lpstr>
      <vt:lpstr>Arial</vt:lpstr>
      <vt:lpstr>Calibri</vt:lpstr>
      <vt:lpstr>Symbol</vt:lpstr>
      <vt:lpstr>Office Theme</vt:lpstr>
      <vt:lpstr>Image</vt:lpstr>
      <vt:lpstr>PowerPoint Presentation</vt:lpstr>
      <vt:lpstr>DISCLOSURES</vt:lpstr>
      <vt:lpstr>PowerPoint Presentation</vt:lpstr>
      <vt:lpstr>PowerPoint Presentation</vt:lpstr>
      <vt:lpstr>Part I: Granulocytes (pus bonum et laudable; good and laudable pus)*</vt:lpstr>
      <vt:lpstr>INNATE IMMUNITY</vt:lpstr>
      <vt:lpstr>INNATE IMMUNITY</vt:lpstr>
      <vt:lpstr>NEUTROPHILS</vt:lpstr>
      <vt:lpstr>PowerPoint Presentation</vt:lpstr>
      <vt:lpstr>Granulocyte Homeostasis</vt:lpstr>
      <vt:lpstr>Granulocyte Homeostasis</vt:lpstr>
      <vt:lpstr>NEUTROPHILS</vt:lpstr>
      <vt:lpstr>PHAGOCYTE FUNCTION</vt:lpstr>
      <vt:lpstr>PHAGOCYTE FUNCTION</vt:lpstr>
      <vt:lpstr>SELECTINS</vt:lpstr>
      <vt:lpstr>b2 integrins (CD18 + CD11x)</vt:lpstr>
      <vt:lpstr>Granulocyte Differentiation</vt:lpstr>
      <vt:lpstr>Granules</vt:lpstr>
      <vt:lpstr>Granules</vt:lpstr>
      <vt:lpstr>Antimicrobial Mechanisms</vt:lpstr>
      <vt:lpstr>Part II: Not Enough Neutrophils</vt:lpstr>
      <vt:lpstr>POP QUIZ</vt:lpstr>
      <vt:lpstr>POP QUIZ</vt:lpstr>
      <vt:lpstr>  NEUTROPENIA</vt:lpstr>
      <vt:lpstr>NEUTROPENIA</vt:lpstr>
      <vt:lpstr>NEUTROPENIA</vt:lpstr>
      <vt:lpstr>NEUTROPENIA</vt:lpstr>
      <vt:lpstr>NEUTROPENIA-Acquired</vt:lpstr>
      <vt:lpstr>NEUTROPENIA – Infection Associated</vt:lpstr>
      <vt:lpstr> NEUTROPENIA – Drug Associated</vt:lpstr>
      <vt:lpstr>  NEUTROPENIA – Immune</vt:lpstr>
      <vt:lpstr>  NEUTROPENIA – Alloimmune</vt:lpstr>
      <vt:lpstr>NEUTROPENIA  Chronic Benign Neutropenia of Childhood</vt:lpstr>
      <vt:lpstr> NEUTROPENIA – Autoimmune</vt:lpstr>
      <vt:lpstr>POP QUIZ</vt:lpstr>
      <vt:lpstr>POP QUIZ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Congenital Disorders of Stem Cells and Precursors</vt:lpstr>
      <vt:lpstr>NEUTROPENIA – Chronic Idiopathic</vt:lpstr>
      <vt:lpstr>Part III: Neutrophils Don’t Work</vt:lpstr>
      <vt:lpstr>POP QUIZ</vt:lpstr>
      <vt:lpstr>POP QUIZ</vt:lpstr>
      <vt:lpstr>Leukocyte Adhesion Deficiencies</vt:lpstr>
      <vt:lpstr>Leukocyte Adhesion Deficiencies</vt:lpstr>
      <vt:lpstr>LAD</vt:lpstr>
      <vt:lpstr>Neutrophil Degranulation Defects</vt:lpstr>
      <vt:lpstr>Neutrophil Degranulation Defects</vt:lpstr>
      <vt:lpstr>POP QUIZ</vt:lpstr>
      <vt:lpstr>POP QUIZ</vt:lpstr>
      <vt:lpstr>Neutrophil Oxidative Metabolism Defects</vt:lpstr>
      <vt:lpstr>CGD = Defective Oxidative Burst</vt:lpstr>
      <vt:lpstr>Neutrophil Oxidative Metabolism Defects</vt:lpstr>
      <vt:lpstr>Neutrophil Oxidative Metabolism Defects</vt:lpstr>
      <vt:lpstr>Neutrophil Defects - Miscellaneous</vt:lpstr>
      <vt:lpstr>Part IV: Other Myeloid Dysfunction</vt:lpstr>
      <vt:lpstr>PowerPoint Presentation</vt:lpstr>
      <vt:lpstr>IMPAIRED MACROPHAGE FUNCTION AND ATYPICAL MYCOBACTERIAL INFECTION</vt:lpstr>
      <vt:lpstr>Hyper-IgE Syndromes</vt:lpstr>
      <vt:lpstr>Pop Quiz</vt:lpstr>
      <vt:lpstr>Pop Quiz</vt:lpstr>
      <vt:lpstr>Storage Diseases: Gaucher’s Disease</vt:lpstr>
      <vt:lpstr>Too Many Myeloid Cells</vt:lpstr>
      <vt:lpstr>Too Many Myeloid Cells</vt:lpstr>
      <vt:lpstr>Too Many Myeloid Cells</vt:lpstr>
      <vt:lpstr>Dendritic Cell Ontogeny:  </vt:lpstr>
      <vt:lpstr>PowerPoint Presentation</vt:lpstr>
      <vt:lpstr>Too Many Myeloid Cells</vt:lpstr>
      <vt:lpstr>Not Enough Myeloid Cells</vt:lpstr>
      <vt:lpstr>  Bonus Question</vt:lpstr>
      <vt:lpstr>  </vt:lpstr>
      <vt:lpstr>  </vt:lpstr>
      <vt:lpstr>Bonus Slide</vt:lpstr>
      <vt:lpstr>Homework Slide</vt:lpstr>
      <vt:lpstr>BONUS!</vt:lpstr>
      <vt:lpstr>QUESTIONS?  GOOD LUCK!!</vt:lpstr>
    </vt:vector>
  </TitlesOfParts>
  <Company>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epetraglia</dc:creator>
  <cp:lastModifiedBy>Cassie McGarigle</cp:lastModifiedBy>
  <cp:revision>204</cp:revision>
  <cp:lastPrinted>2016-11-23T13:23:04Z</cp:lastPrinted>
  <dcterms:created xsi:type="dcterms:W3CDTF">2014-06-26T18:08:03Z</dcterms:created>
  <dcterms:modified xsi:type="dcterms:W3CDTF">2018-12-12T20:11:55Z</dcterms:modified>
</cp:coreProperties>
</file>