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67" r:id="rId3"/>
    <p:sldId id="268" r:id="rId4"/>
    <p:sldId id="269"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5" r:id="rId18"/>
    <p:sldId id="283" r:id="rId19"/>
    <p:sldId id="286" r:id="rId20"/>
    <p:sldId id="287" r:id="rId21"/>
    <p:sldId id="288" r:id="rId22"/>
    <p:sldId id="289" r:id="rId23"/>
    <p:sldId id="291" r:id="rId24"/>
    <p:sldId id="290" r:id="rId25"/>
    <p:sldId id="292" r:id="rId26"/>
    <p:sldId id="284" r:id="rId27"/>
    <p:sldId id="295" r:id="rId28"/>
    <p:sldId id="293" r:id="rId29"/>
    <p:sldId id="294"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9" r:id="rId53"/>
    <p:sldId id="318" r:id="rId54"/>
    <p:sldId id="356" r:id="rId55"/>
    <p:sldId id="320"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8" r:id="rId70"/>
    <p:sldId id="337"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18" d="100"/>
          <a:sy n="118" d="100"/>
        </p:scale>
        <p:origin x="144" y="84"/>
      </p:cViewPr>
      <p:guideLst/>
    </p:cSldViewPr>
  </p:slideViewPr>
  <p:notesTextViewPr>
    <p:cViewPr>
      <p:scale>
        <a:sx n="1" d="1"/>
        <a:sy n="1" d="1"/>
      </p:scale>
      <p:origin x="0" y="0"/>
    </p:cViewPr>
  </p:notesTextViewPr>
  <p:sorterViewPr>
    <p:cViewPr>
      <p:scale>
        <a:sx n="100" d="100"/>
        <a:sy n="100" d="100"/>
      </p:scale>
      <p:origin x="0" y="-26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33EEF-CAD5-4E68-B06B-DD0056502A2F}"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1F1F9-8898-4795-A74D-FFC1AF1B93F4}" type="slidenum">
              <a:rPr lang="en-US" smtClean="0"/>
              <a:t>‹#›</a:t>
            </a:fld>
            <a:endParaRPr lang="en-US"/>
          </a:p>
        </p:txBody>
      </p:sp>
    </p:spTree>
    <p:extLst>
      <p:ext uri="{BB962C8B-B14F-4D97-AF65-F5344CB8AC3E}">
        <p14:creationId xmlns:p14="http://schemas.microsoft.com/office/powerpoint/2010/main" val="233352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337D4638-673A-4077-B7EF-6094CCFD54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xmlns="" id="{42CF0FDD-2EA2-48A5-B209-9F1E72DFD4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xmlns="" id="{6ADE71EB-34A6-44BF-8522-8886D48B6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1EB2CD1-0A41-446A-BD68-FE9056915C1D}" type="slidenum">
              <a:rPr lang="en-US" altLang="en-US"/>
              <a:pPr eaLnBrk="1" hangingPunct="1"/>
              <a:t>5</a:t>
            </a:fld>
            <a:endParaRPr lang="en-US" altLang="en-US"/>
          </a:p>
        </p:txBody>
      </p:sp>
    </p:spTree>
    <p:extLst>
      <p:ext uri="{BB962C8B-B14F-4D97-AF65-F5344CB8AC3E}">
        <p14:creationId xmlns:p14="http://schemas.microsoft.com/office/powerpoint/2010/main" val="59613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8EFF7D9F-0324-494B-807C-ED49E8F03A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5284B0A8-7FC8-4243-B9B4-3ADAE179F7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Microscopic tumor has a larger number of proliferating cells  and smaller burden implies that there is a lower chance of drug resistant cells being present.</a:t>
            </a:r>
          </a:p>
          <a:p>
            <a:pPr eaLnBrk="1" hangingPunct="1">
              <a:spcBef>
                <a:spcPct val="0"/>
              </a:spcBef>
            </a:pPr>
            <a:r>
              <a:rPr lang="en-US" altLang="en-US"/>
              <a:t>Curable tumor is one with no drug resistant cells. Chance of cure is maximized if all active agents are used simultaneously in the adjuvant setting when there is minimal residual disease and the probability of drug resistance is low.</a:t>
            </a:r>
          </a:p>
        </p:txBody>
      </p:sp>
      <p:sp>
        <p:nvSpPr>
          <p:cNvPr id="9220" name="Slide Number Placeholder 3">
            <a:extLst>
              <a:ext uri="{FF2B5EF4-FFF2-40B4-BE49-F238E27FC236}">
                <a16:creationId xmlns:a16="http://schemas.microsoft.com/office/drawing/2014/main" xmlns="" id="{6FA7A0AD-8151-436F-AD29-B23DB07659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443BD9-F5B7-4AB5-A0DC-E49E747CECCB}" type="slidenum">
              <a:rPr lang="en-US" altLang="en-US"/>
              <a:pPr eaLnBrk="1" hangingPunct="1"/>
              <a:t>6</a:t>
            </a:fld>
            <a:endParaRPr lang="en-US" altLang="en-US"/>
          </a:p>
        </p:txBody>
      </p:sp>
    </p:spTree>
    <p:extLst>
      <p:ext uri="{BB962C8B-B14F-4D97-AF65-F5344CB8AC3E}">
        <p14:creationId xmlns:p14="http://schemas.microsoft.com/office/powerpoint/2010/main" val="260631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670316B6-FF7D-4FCD-B5AA-67F58A1C1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xmlns="" id="{B76D0E21-8F52-4560-9738-C30532825F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Cytochrome P-450 enzymes catalyze oxidation and demethylation (Phase 1 enzymes) TPMT, UGTA1A ( Phase 2 enzymes). Methylation of MGMT gene promoter modulates response of gliomas to carmustine.</a:t>
            </a:r>
          </a:p>
        </p:txBody>
      </p:sp>
      <p:sp>
        <p:nvSpPr>
          <p:cNvPr id="11268" name="Slide Number Placeholder 3">
            <a:extLst>
              <a:ext uri="{FF2B5EF4-FFF2-40B4-BE49-F238E27FC236}">
                <a16:creationId xmlns:a16="http://schemas.microsoft.com/office/drawing/2014/main" xmlns="" id="{DDA6C20C-CE37-471D-BA1C-A170FE4625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573ECC1-44A5-4FA7-A321-E3C79AC21EC2}" type="slidenum">
              <a:rPr lang="en-US" altLang="en-US"/>
              <a:pPr eaLnBrk="1" hangingPunct="1"/>
              <a:t>7</a:t>
            </a:fld>
            <a:endParaRPr lang="en-US" altLang="en-US"/>
          </a:p>
        </p:txBody>
      </p:sp>
    </p:spTree>
    <p:extLst>
      <p:ext uri="{BB962C8B-B14F-4D97-AF65-F5344CB8AC3E}">
        <p14:creationId xmlns:p14="http://schemas.microsoft.com/office/powerpoint/2010/main" val="278029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xmlns="" id="{1DEE0845-E25C-4AC7-B991-1D81CE2CF2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xmlns="" id="{4229C569-3F4A-48F5-A93F-E52D37957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G0- Chemo resistant.  S phase antimetabolites, G2, M- mitotic inhibitors, no cell cycle specific alkylators.</a:t>
            </a:r>
          </a:p>
        </p:txBody>
      </p:sp>
      <p:sp>
        <p:nvSpPr>
          <p:cNvPr id="13316" name="Slide Number Placeholder 3">
            <a:extLst>
              <a:ext uri="{FF2B5EF4-FFF2-40B4-BE49-F238E27FC236}">
                <a16:creationId xmlns:a16="http://schemas.microsoft.com/office/drawing/2014/main" xmlns="" id="{8590999C-FB8C-4537-A982-E2837FE43D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E412C3-3993-47D3-8189-504B7EC2497E}" type="slidenum">
              <a:rPr lang="en-US" altLang="en-US"/>
              <a:pPr eaLnBrk="1" hangingPunct="1"/>
              <a:t>8</a:t>
            </a:fld>
            <a:endParaRPr lang="en-US" altLang="en-US"/>
          </a:p>
        </p:txBody>
      </p:sp>
    </p:spTree>
    <p:extLst>
      <p:ext uri="{BB962C8B-B14F-4D97-AF65-F5344CB8AC3E}">
        <p14:creationId xmlns:p14="http://schemas.microsoft.com/office/powerpoint/2010/main" val="60653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C0EB7E51-1A6F-4675-A756-37F035B58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D0FFF3E8-63B2-4DDF-BC9B-6A29F8ED97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Abnormal glucocorticoid receptors, decreased folate transporter</a:t>
            </a:r>
          </a:p>
          <a:p>
            <a:pPr eaLnBrk="1" hangingPunct="1">
              <a:spcBef>
                <a:spcPct val="0"/>
              </a:spcBef>
            </a:pPr>
            <a:r>
              <a:rPr lang="en-US" altLang="en-US"/>
              <a:t>Decreased Deoxycytidine kinase, Decreased Folylpolyglutamate synthase</a:t>
            </a:r>
          </a:p>
          <a:p>
            <a:pPr eaLnBrk="1" hangingPunct="1">
              <a:spcBef>
                <a:spcPct val="0"/>
              </a:spcBef>
            </a:pPr>
            <a:r>
              <a:rPr lang="en-US" altLang="en-US"/>
              <a:t>Increased aldehyde oxidase</a:t>
            </a:r>
          </a:p>
          <a:p>
            <a:pPr eaLnBrk="1" hangingPunct="1">
              <a:spcBef>
                <a:spcPct val="0"/>
              </a:spcBef>
            </a:pPr>
            <a:r>
              <a:rPr lang="en-US" altLang="en-US"/>
              <a:t>Increased DHFR, </a:t>
            </a:r>
          </a:p>
          <a:p>
            <a:pPr eaLnBrk="1" hangingPunct="1">
              <a:spcBef>
                <a:spcPct val="0"/>
              </a:spcBef>
            </a:pPr>
            <a:r>
              <a:rPr lang="en-US" altLang="en-US"/>
              <a:t>Increase asparagine synthase in lymphoblasts</a:t>
            </a:r>
          </a:p>
        </p:txBody>
      </p:sp>
      <p:sp>
        <p:nvSpPr>
          <p:cNvPr id="16388" name="Slide Number Placeholder 3">
            <a:extLst>
              <a:ext uri="{FF2B5EF4-FFF2-40B4-BE49-F238E27FC236}">
                <a16:creationId xmlns:a16="http://schemas.microsoft.com/office/drawing/2014/main" xmlns="" id="{B49CC30B-5BD2-436E-AD68-9987262FBA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138D442-62B6-4E67-B880-1A78D5125583}" type="slidenum">
              <a:rPr lang="en-US" altLang="en-US"/>
              <a:pPr eaLnBrk="1" hangingPunct="1"/>
              <a:t>10</a:t>
            </a:fld>
            <a:endParaRPr lang="en-US" altLang="en-US"/>
          </a:p>
        </p:txBody>
      </p:sp>
    </p:spTree>
    <p:extLst>
      <p:ext uri="{BB962C8B-B14F-4D97-AF65-F5344CB8AC3E}">
        <p14:creationId xmlns:p14="http://schemas.microsoft.com/office/powerpoint/2010/main" val="272346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41C1FFAD-D21E-41EC-9E83-F719BB444A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2B3CF1D7-D61D-4781-899F-E1E0235C88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PGP- Anthracyclines, epipodophylotoxins, vinca alkaloids, taxanes</a:t>
            </a:r>
          </a:p>
          <a:p>
            <a:pPr eaLnBrk="1" hangingPunct="1">
              <a:spcBef>
                <a:spcPct val="0"/>
              </a:spcBef>
            </a:pPr>
            <a:r>
              <a:rPr lang="en-US" altLang="en-US"/>
              <a:t>MGMT- Temozolomide. Nitrosoureas and dacarbazine</a:t>
            </a:r>
          </a:p>
          <a:p>
            <a:pPr eaLnBrk="1" hangingPunct="1">
              <a:spcBef>
                <a:spcPct val="0"/>
              </a:spcBef>
            </a:pPr>
            <a:endParaRPr lang="en-US" altLang="en-US"/>
          </a:p>
          <a:p>
            <a:pPr eaLnBrk="1" hangingPunct="1">
              <a:spcBef>
                <a:spcPct val="0"/>
              </a:spcBef>
            </a:pPr>
            <a:r>
              <a:rPr lang="en-US" altLang="en-US"/>
              <a:t>Alkylating agents and anthracylines</a:t>
            </a:r>
          </a:p>
        </p:txBody>
      </p:sp>
      <p:sp>
        <p:nvSpPr>
          <p:cNvPr id="18436" name="Slide Number Placeholder 3">
            <a:extLst>
              <a:ext uri="{FF2B5EF4-FFF2-40B4-BE49-F238E27FC236}">
                <a16:creationId xmlns:a16="http://schemas.microsoft.com/office/drawing/2014/main" xmlns="" id="{FEFC9320-0E47-477F-A22B-6C8D8C59CE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C5F52B0-F552-4EED-9D95-082634B9D636}" type="slidenum">
              <a:rPr lang="en-US" altLang="en-US"/>
              <a:pPr eaLnBrk="1" hangingPunct="1"/>
              <a:t>11</a:t>
            </a:fld>
            <a:endParaRPr lang="en-US" altLang="en-US"/>
          </a:p>
        </p:txBody>
      </p:sp>
    </p:spTree>
    <p:extLst>
      <p:ext uri="{BB962C8B-B14F-4D97-AF65-F5344CB8AC3E}">
        <p14:creationId xmlns:p14="http://schemas.microsoft.com/office/powerpoint/2010/main" val="241491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7356A52D-CE7A-44B2-80CD-3F57C306ED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BE4394A-5BA9-44E6-842F-485FC163803B}" type="slidenum">
              <a:rPr lang="en-US" altLang="en-US" smtClean="0"/>
              <a:pPr eaLnBrk="1" hangingPunct="1"/>
              <a:t>58</a:t>
            </a:fld>
            <a:endParaRPr lang="en-US" altLang="en-US"/>
          </a:p>
        </p:txBody>
      </p:sp>
      <p:sp>
        <p:nvSpPr>
          <p:cNvPr id="10243" name="Rectangle 2">
            <a:extLst>
              <a:ext uri="{FF2B5EF4-FFF2-40B4-BE49-F238E27FC236}">
                <a16:creationId xmlns:a16="http://schemas.microsoft.com/office/drawing/2014/main" xmlns="" id="{9F215C5D-7670-43E9-85B8-FB03A9BB6F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xmlns="" id="{C6CFA57B-15E0-4599-A2E9-43FE521E1B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411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602AC45E-9C3D-43ED-B180-216018929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91746F65-C7FE-4EDE-9F67-4E4AA8D5A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Mm- TIMP- TXMP- TGMP</a:t>
            </a:r>
          </a:p>
          <a:p>
            <a:pPr eaLnBrk="1" hangingPunct="1">
              <a:spcBef>
                <a:spcPct val="0"/>
              </a:spcBef>
            </a:pPr>
            <a:r>
              <a:rPr lang="en-US" altLang="en-US"/>
              <a:t>Hypoxanthine guanine phosphoribosyl  transferase (HGPRT)</a:t>
            </a:r>
          </a:p>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xmlns="" id="{DBE5864C-94A4-49B4-80C9-C671057136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4D96F7A-89F4-405C-9973-80DD7A08F609}" type="slidenum">
              <a:rPr lang="en-US" altLang="en-US" smtClean="0"/>
              <a:pPr eaLnBrk="1" hangingPunct="1"/>
              <a:t>75</a:t>
            </a:fld>
            <a:endParaRPr lang="en-US" altLang="en-US"/>
          </a:p>
        </p:txBody>
      </p:sp>
    </p:spTree>
    <p:extLst>
      <p:ext uri="{BB962C8B-B14F-4D97-AF65-F5344CB8AC3E}">
        <p14:creationId xmlns:p14="http://schemas.microsoft.com/office/powerpoint/2010/main" val="176032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B805F93B-DC39-41C5-81CF-BDB717109D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339916CC-8D37-4D5B-A9D8-BF10CA2810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xmlns="" id="{F3950804-1BF4-4C07-95B4-6BE15EF8E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6645088-0735-4B02-8080-D0CA4D608BD0}" type="slidenum">
              <a:rPr lang="en-US" altLang="en-US" smtClean="0"/>
              <a:pPr eaLnBrk="1" hangingPunct="1"/>
              <a:t>79</a:t>
            </a:fld>
            <a:endParaRPr lang="en-US" altLang="en-US"/>
          </a:p>
        </p:txBody>
      </p:sp>
    </p:spTree>
    <p:extLst>
      <p:ext uri="{BB962C8B-B14F-4D97-AF65-F5344CB8AC3E}">
        <p14:creationId xmlns:p14="http://schemas.microsoft.com/office/powerpoint/2010/main" val="510384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0414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49108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9931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E7260-98A2-4B3E-BC0D-F34B56742F26}"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8407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E7260-98A2-4B3E-BC0D-F34B56742F26}"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2875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E7260-98A2-4B3E-BC0D-F34B56742F26}"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0730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E7260-98A2-4B3E-BC0D-F34B56742F26}"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582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7260-98A2-4B3E-BC0D-F34B56742F26}"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427170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06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25962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260-98A2-4B3E-BC0D-F34B56742F26}" type="datetimeFigureOut">
              <a:rPr lang="en-US" smtClean="0"/>
              <a:t>12/13/2018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A224-759A-4BB5-9A94-C09FF052618D}" type="slidenum">
              <a:rPr lang="en-US" smtClean="0"/>
              <a:t>‹#›</a:t>
            </a:fld>
            <a:endParaRPr lang="en-US"/>
          </a:p>
        </p:txBody>
      </p:sp>
    </p:spTree>
    <p:extLst>
      <p:ext uri="{BB962C8B-B14F-4D97-AF65-F5344CB8AC3E}">
        <p14:creationId xmlns:p14="http://schemas.microsoft.com/office/powerpoint/2010/main" val="7946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7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CFEE7F7E-C63F-4351-A33B-5E4935C7A9D7}"/>
              </a:ext>
            </a:extLst>
          </p:cNvPr>
          <p:cNvSpPr>
            <a:spLocks noGrp="1"/>
          </p:cNvSpPr>
          <p:nvPr>
            <p:ph type="title"/>
          </p:nvPr>
        </p:nvSpPr>
        <p:spPr>
          <a:xfrm>
            <a:off x="1676400" y="533400"/>
            <a:ext cx="8534400" cy="808038"/>
          </a:xfrm>
        </p:spPr>
        <p:txBody>
          <a:bodyPr anchor="t"/>
          <a:lstStyle/>
          <a:p>
            <a:pPr eaLnBrk="1" hangingPunct="1"/>
            <a:r>
              <a:rPr lang="en-US" altLang="en-US" b="1"/>
              <a:t>Drug Resistance- mostly genetic</a:t>
            </a:r>
          </a:p>
        </p:txBody>
      </p:sp>
      <p:sp>
        <p:nvSpPr>
          <p:cNvPr id="15363" name="Content Placeholder 2">
            <a:extLst>
              <a:ext uri="{FF2B5EF4-FFF2-40B4-BE49-F238E27FC236}">
                <a16:creationId xmlns:a16="http://schemas.microsoft.com/office/drawing/2014/main" xmlns="" id="{1018591F-EBA5-473A-AC29-EB4F8ACFE2D4}"/>
              </a:ext>
            </a:extLst>
          </p:cNvPr>
          <p:cNvSpPr>
            <a:spLocks noGrp="1"/>
          </p:cNvSpPr>
          <p:nvPr>
            <p:ph idx="1"/>
          </p:nvPr>
        </p:nvSpPr>
        <p:spPr>
          <a:xfrm>
            <a:off x="1676400" y="1219201"/>
            <a:ext cx="8534400" cy="4602163"/>
          </a:xfrm>
        </p:spPr>
        <p:txBody>
          <a:bodyPr/>
          <a:lstStyle/>
          <a:p>
            <a:pPr eaLnBrk="1" hangingPunct="1"/>
            <a:r>
              <a:rPr lang="en-US" altLang="en-US" b="1">
                <a:solidFill>
                  <a:srgbClr val="000099"/>
                </a:solidFill>
              </a:rPr>
              <a:t>Drug specific mechanisms</a:t>
            </a:r>
          </a:p>
          <a:p>
            <a:pPr lvl="1" eaLnBrk="1" hangingPunct="1">
              <a:buFont typeface="Arial" panose="020B0604020202020204" pitchFamily="34" charset="0"/>
              <a:buChar char="•"/>
            </a:pPr>
            <a:r>
              <a:rPr lang="en-US" altLang="en-US" b="1" i="1">
                <a:solidFill>
                  <a:srgbClr val="0000CC"/>
                </a:solidFill>
              </a:rPr>
              <a:t>Decreased drug uptake by cells</a:t>
            </a:r>
          </a:p>
          <a:p>
            <a:pPr lvl="2" eaLnBrk="1" hangingPunct="1"/>
            <a:r>
              <a:rPr lang="en-US" altLang="en-US" b="1"/>
              <a:t>corticosteroids, methotrexate</a:t>
            </a:r>
          </a:p>
          <a:p>
            <a:pPr lvl="1" eaLnBrk="1" hangingPunct="1">
              <a:buFont typeface="Arial" panose="020B0604020202020204" pitchFamily="34" charset="0"/>
              <a:buChar char="•"/>
            </a:pPr>
            <a:r>
              <a:rPr lang="en-US" altLang="en-US" b="1" i="1">
                <a:solidFill>
                  <a:srgbClr val="0000CC"/>
                </a:solidFill>
              </a:rPr>
              <a:t>Decreased intracellular drug activation</a:t>
            </a:r>
          </a:p>
          <a:p>
            <a:pPr lvl="2" eaLnBrk="1" hangingPunct="1"/>
            <a:r>
              <a:rPr lang="en-US" altLang="en-US" b="1"/>
              <a:t>cytarabine, methotrexate</a:t>
            </a:r>
          </a:p>
          <a:p>
            <a:pPr lvl="1" eaLnBrk="1" hangingPunct="1">
              <a:buFont typeface="Arial" panose="020B0604020202020204" pitchFamily="34" charset="0"/>
              <a:buChar char="•"/>
            </a:pPr>
            <a:r>
              <a:rPr lang="en-US" altLang="en-US" b="1" i="1">
                <a:solidFill>
                  <a:srgbClr val="0000CC"/>
                </a:solidFill>
              </a:rPr>
              <a:t>Increased intracellular drug catabolism</a:t>
            </a:r>
          </a:p>
          <a:p>
            <a:pPr lvl="2" eaLnBrk="1" hangingPunct="1"/>
            <a:r>
              <a:rPr lang="en-US" altLang="en-US" b="1"/>
              <a:t>cyclophosphamide</a:t>
            </a:r>
          </a:p>
          <a:p>
            <a:pPr lvl="1" eaLnBrk="1" hangingPunct="1">
              <a:buFont typeface="Arial" panose="020B0604020202020204" pitchFamily="34" charset="0"/>
              <a:buChar char="•"/>
            </a:pPr>
            <a:r>
              <a:rPr lang="en-US" altLang="en-US" b="1" i="1">
                <a:solidFill>
                  <a:srgbClr val="0000CC"/>
                </a:solidFill>
              </a:rPr>
              <a:t>Increased or altered affinity of target</a:t>
            </a:r>
          </a:p>
          <a:p>
            <a:pPr lvl="2" eaLnBrk="1" hangingPunct="1"/>
            <a:r>
              <a:rPr lang="en-US" altLang="en-US" b="1"/>
              <a:t>methotrexate, vincristine</a:t>
            </a:r>
          </a:p>
          <a:p>
            <a:pPr lvl="1" eaLnBrk="1" hangingPunct="1">
              <a:buFont typeface="Arial" panose="020B0604020202020204" pitchFamily="34" charset="0"/>
              <a:buChar char="•"/>
            </a:pPr>
            <a:r>
              <a:rPr lang="en-US" altLang="en-US" b="1" i="1">
                <a:solidFill>
                  <a:srgbClr val="0000CC"/>
                </a:solidFill>
              </a:rPr>
              <a:t>Increased production of competitive substrate</a:t>
            </a:r>
          </a:p>
          <a:p>
            <a:pPr lvl="2" eaLnBrk="1" hangingPunct="1"/>
            <a:r>
              <a:rPr lang="en-US" altLang="en-US" b="1"/>
              <a:t>cytarabine, l-asparaginase</a:t>
            </a:r>
          </a:p>
        </p:txBody>
      </p:sp>
      <p:sp>
        <p:nvSpPr>
          <p:cNvPr id="15364" name="Slide Number Placeholder 1">
            <a:extLst>
              <a:ext uri="{FF2B5EF4-FFF2-40B4-BE49-F238E27FC236}">
                <a16:creationId xmlns:a16="http://schemas.microsoft.com/office/drawing/2014/main" xmlns="" id="{A61B7F66-A0A3-43B8-A1D5-0914C7FCED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30512E-ACBA-4027-9FB2-EE796D16A02F}"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50917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32FF258D-7632-445A-9546-E7E4007B1B18}"/>
              </a:ext>
            </a:extLst>
          </p:cNvPr>
          <p:cNvSpPr>
            <a:spLocks noGrp="1"/>
          </p:cNvSpPr>
          <p:nvPr>
            <p:ph type="title"/>
          </p:nvPr>
        </p:nvSpPr>
        <p:spPr/>
        <p:txBody>
          <a:bodyPr anchor="t"/>
          <a:lstStyle/>
          <a:p>
            <a:pPr eaLnBrk="1" hangingPunct="1"/>
            <a:r>
              <a:rPr lang="en-US" altLang="en-US" b="1"/>
              <a:t>Drug Resistance (continued)</a:t>
            </a:r>
          </a:p>
        </p:txBody>
      </p:sp>
      <p:sp>
        <p:nvSpPr>
          <p:cNvPr id="17411" name="Content Placeholder 2">
            <a:extLst>
              <a:ext uri="{FF2B5EF4-FFF2-40B4-BE49-F238E27FC236}">
                <a16:creationId xmlns:a16="http://schemas.microsoft.com/office/drawing/2014/main" xmlns="" id="{54B099BC-E305-4D30-A76E-47EC5641AAC5}"/>
              </a:ext>
            </a:extLst>
          </p:cNvPr>
          <p:cNvSpPr>
            <a:spLocks noGrp="1"/>
          </p:cNvSpPr>
          <p:nvPr>
            <p:ph idx="1"/>
          </p:nvPr>
        </p:nvSpPr>
        <p:spPr>
          <a:xfrm>
            <a:off x="1676400" y="1219201"/>
            <a:ext cx="8534400" cy="4602163"/>
          </a:xfrm>
        </p:spPr>
        <p:txBody>
          <a:bodyPr/>
          <a:lstStyle/>
          <a:p>
            <a:pPr eaLnBrk="1" hangingPunct="1"/>
            <a:r>
              <a:rPr lang="en-US" altLang="en-US" b="1">
                <a:solidFill>
                  <a:srgbClr val="000099"/>
                </a:solidFill>
              </a:rPr>
              <a:t>Multidrug resistance mechanisms</a:t>
            </a:r>
          </a:p>
          <a:p>
            <a:pPr lvl="1" eaLnBrk="1" hangingPunct="1">
              <a:buFont typeface="Arial" panose="020B0604020202020204" pitchFamily="34" charset="0"/>
              <a:buChar char="•"/>
            </a:pPr>
            <a:r>
              <a:rPr lang="en-US" altLang="en-US" b="1" i="1">
                <a:solidFill>
                  <a:srgbClr val="0000CC"/>
                </a:solidFill>
              </a:rPr>
              <a:t>Decreased drug accumulation</a:t>
            </a:r>
          </a:p>
          <a:p>
            <a:pPr lvl="2" eaLnBrk="1" hangingPunct="1"/>
            <a:r>
              <a:rPr lang="en-US" altLang="en-US" b="1"/>
              <a:t>Increased P-glycoprotein</a:t>
            </a:r>
          </a:p>
          <a:p>
            <a:pPr lvl="1" eaLnBrk="1" hangingPunct="1">
              <a:buFont typeface="Arial" panose="020B0604020202020204" pitchFamily="34" charset="0"/>
              <a:buChar char="•"/>
            </a:pPr>
            <a:r>
              <a:rPr lang="en-US" altLang="en-US" b="1" i="1">
                <a:solidFill>
                  <a:srgbClr val="0000CC"/>
                </a:solidFill>
              </a:rPr>
              <a:t>Increased drug detoxicfication</a:t>
            </a:r>
          </a:p>
          <a:p>
            <a:pPr lvl="2" eaLnBrk="1" hangingPunct="1"/>
            <a:r>
              <a:rPr lang="en-US" altLang="en-US" b="1"/>
              <a:t>Increased Glutathione-S-transferase</a:t>
            </a:r>
          </a:p>
          <a:p>
            <a:pPr lvl="1" eaLnBrk="1" hangingPunct="1">
              <a:buFont typeface="Arial" panose="020B0604020202020204" pitchFamily="34" charset="0"/>
              <a:buChar char="•"/>
            </a:pPr>
            <a:r>
              <a:rPr lang="en-US" altLang="en-US" b="1" i="1">
                <a:solidFill>
                  <a:srgbClr val="0000CC"/>
                </a:solidFill>
              </a:rPr>
              <a:t>Decreased or altered affinity of target</a:t>
            </a:r>
          </a:p>
          <a:p>
            <a:pPr lvl="2" eaLnBrk="1" hangingPunct="1"/>
            <a:r>
              <a:rPr lang="en-US" altLang="en-US" b="1"/>
              <a:t>Decreased Topoisomerase II</a:t>
            </a:r>
          </a:p>
          <a:p>
            <a:pPr lvl="1" eaLnBrk="1" hangingPunct="1">
              <a:buFont typeface="Arial" panose="020B0604020202020204" pitchFamily="34" charset="0"/>
              <a:buChar char="•"/>
            </a:pPr>
            <a:r>
              <a:rPr lang="en-US" altLang="en-US" b="1" i="1">
                <a:solidFill>
                  <a:srgbClr val="0000CC"/>
                </a:solidFill>
              </a:rPr>
              <a:t>Increased DNA repair</a:t>
            </a:r>
          </a:p>
          <a:p>
            <a:pPr lvl="2" eaLnBrk="1" hangingPunct="1"/>
            <a:r>
              <a:rPr lang="en-US" altLang="en-US" b="1"/>
              <a:t>Increased Alkylguanine-DNA-alkyltransferase</a:t>
            </a:r>
          </a:p>
          <a:p>
            <a:pPr lvl="1" eaLnBrk="1" hangingPunct="1">
              <a:buFont typeface="Arial" panose="020B0604020202020204" pitchFamily="34" charset="0"/>
              <a:buChar char="•"/>
            </a:pPr>
            <a:r>
              <a:rPr lang="en-US" altLang="en-US" b="1" i="1">
                <a:solidFill>
                  <a:srgbClr val="0000CC"/>
                </a:solidFill>
              </a:rPr>
              <a:t>Decreased apoptosis</a:t>
            </a:r>
          </a:p>
          <a:p>
            <a:pPr lvl="2" eaLnBrk="1" hangingPunct="1"/>
            <a:r>
              <a:rPr lang="en-US" altLang="en-US" b="1"/>
              <a:t>Increased Bcl-2 expression</a:t>
            </a:r>
          </a:p>
        </p:txBody>
      </p:sp>
      <p:sp>
        <p:nvSpPr>
          <p:cNvPr id="17412" name="Slide Number Placeholder 1">
            <a:extLst>
              <a:ext uri="{FF2B5EF4-FFF2-40B4-BE49-F238E27FC236}">
                <a16:creationId xmlns:a16="http://schemas.microsoft.com/office/drawing/2014/main" xmlns="" id="{4C07F2E6-2807-4738-894A-15E7DE2CA6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18F2B89-E2B9-4179-90C7-096AF8EA141E}" type="slidenum">
              <a:rPr lang="en-US" altLang="en-US" sz="1200">
                <a:solidFill>
                  <a:srgbClr val="898989"/>
                </a:solidFill>
              </a:rPr>
              <a:pPr>
                <a:spcBef>
                  <a:spcPct val="0"/>
                </a:spcBef>
                <a:buFontTx/>
                <a:buNone/>
              </a:pPr>
              <a:t>11</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5851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EA82D0E5-B357-4F04-B7BD-59DFE53BAF8A}"/>
              </a:ext>
            </a:extLst>
          </p:cNvPr>
          <p:cNvSpPr>
            <a:spLocks noGrp="1"/>
          </p:cNvSpPr>
          <p:nvPr>
            <p:ph type="title"/>
          </p:nvPr>
        </p:nvSpPr>
        <p:spPr/>
        <p:txBody>
          <a:bodyPr anchor="t"/>
          <a:lstStyle/>
          <a:p>
            <a:pPr eaLnBrk="1" hangingPunct="1"/>
            <a:r>
              <a:rPr lang="en-US" altLang="en-US" b="1"/>
              <a:t>CNS Pharmacology</a:t>
            </a:r>
          </a:p>
        </p:txBody>
      </p:sp>
      <p:sp>
        <p:nvSpPr>
          <p:cNvPr id="19459" name="Content Placeholder 2">
            <a:extLst>
              <a:ext uri="{FF2B5EF4-FFF2-40B4-BE49-F238E27FC236}">
                <a16:creationId xmlns:a16="http://schemas.microsoft.com/office/drawing/2014/main" xmlns="" id="{AF0BF2E1-D159-4000-BD9C-BC81F4A720B4}"/>
              </a:ext>
            </a:extLst>
          </p:cNvPr>
          <p:cNvSpPr>
            <a:spLocks noGrp="1"/>
          </p:cNvSpPr>
          <p:nvPr>
            <p:ph idx="1"/>
          </p:nvPr>
        </p:nvSpPr>
        <p:spPr>
          <a:xfrm>
            <a:off x="1981200" y="1219201"/>
            <a:ext cx="8229600" cy="4525963"/>
          </a:xfrm>
        </p:spPr>
        <p:txBody>
          <a:bodyPr/>
          <a:lstStyle/>
          <a:p>
            <a:pPr eaLnBrk="1" hangingPunct="1"/>
            <a:r>
              <a:rPr lang="en-US" altLang="en-US" b="1">
                <a:solidFill>
                  <a:srgbClr val="000099"/>
                </a:solidFill>
              </a:rPr>
              <a:t>Relevance</a:t>
            </a:r>
          </a:p>
          <a:p>
            <a:pPr lvl="1" eaLnBrk="1" hangingPunct="1">
              <a:buFont typeface="Arial" panose="020B0604020202020204" pitchFamily="34" charset="0"/>
              <a:buChar char="•"/>
            </a:pPr>
            <a:r>
              <a:rPr lang="en-US" altLang="en-US" b="1"/>
              <a:t>Primary site- CNS tumors</a:t>
            </a:r>
          </a:p>
          <a:p>
            <a:pPr lvl="1" eaLnBrk="1" hangingPunct="1">
              <a:buFont typeface="Arial" panose="020B0604020202020204" pitchFamily="34" charset="0"/>
              <a:buChar char="•"/>
            </a:pPr>
            <a:r>
              <a:rPr lang="en-US" altLang="en-US" b="1"/>
              <a:t>Sanctuary site- Leukemia</a:t>
            </a:r>
          </a:p>
          <a:p>
            <a:pPr lvl="1" eaLnBrk="1" hangingPunct="1">
              <a:buFont typeface="Arial" panose="020B0604020202020204" pitchFamily="34" charset="0"/>
              <a:buChar char="•"/>
            </a:pPr>
            <a:r>
              <a:rPr lang="en-US" altLang="en-US" b="1"/>
              <a:t>Metastatic site- Solid Tumors</a:t>
            </a:r>
          </a:p>
          <a:p>
            <a:pPr eaLnBrk="1" hangingPunct="1"/>
            <a:r>
              <a:rPr lang="en-US" altLang="en-US" b="1">
                <a:solidFill>
                  <a:srgbClr val="000099"/>
                </a:solidFill>
              </a:rPr>
              <a:t>Determinants of CNS penetration</a:t>
            </a:r>
          </a:p>
          <a:p>
            <a:pPr lvl="1" eaLnBrk="1" hangingPunct="1">
              <a:buFont typeface="Arial" panose="020B0604020202020204" pitchFamily="34" charset="0"/>
              <a:buChar char="•"/>
            </a:pPr>
            <a:r>
              <a:rPr lang="en-US" altLang="en-US" b="1" i="1">
                <a:solidFill>
                  <a:srgbClr val="0000CC"/>
                </a:solidFill>
              </a:rPr>
              <a:t>Drug properties</a:t>
            </a:r>
          </a:p>
          <a:p>
            <a:pPr lvl="2" eaLnBrk="1" hangingPunct="1"/>
            <a:r>
              <a:rPr lang="en-US" altLang="en-US" sz="2800" b="1"/>
              <a:t>Lipophilicity, molecular size, degree of ionization, free plasma concentration</a:t>
            </a:r>
          </a:p>
          <a:p>
            <a:pPr lvl="1" eaLnBrk="1" hangingPunct="1">
              <a:buFont typeface="Arial" panose="020B0604020202020204" pitchFamily="34" charset="0"/>
              <a:buChar char="•"/>
            </a:pPr>
            <a:r>
              <a:rPr lang="en-US" altLang="en-US" b="1" i="1">
                <a:solidFill>
                  <a:srgbClr val="0000CC"/>
                </a:solidFill>
              </a:rPr>
              <a:t>Cerebral blood flow</a:t>
            </a:r>
          </a:p>
        </p:txBody>
      </p:sp>
      <p:sp>
        <p:nvSpPr>
          <p:cNvPr id="19460" name="Slide Number Placeholder 1">
            <a:extLst>
              <a:ext uri="{FF2B5EF4-FFF2-40B4-BE49-F238E27FC236}">
                <a16:creationId xmlns:a16="http://schemas.microsoft.com/office/drawing/2014/main" xmlns="" id="{48F1C2D7-693F-46FE-BD80-7F9A4B9B9C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1F30AF-AB7D-409D-828E-DD69F8E5E78D}"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06819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0D065C98-1447-4E5B-9968-F74FC6740254}"/>
              </a:ext>
            </a:extLst>
          </p:cNvPr>
          <p:cNvSpPr>
            <a:spLocks noGrp="1"/>
          </p:cNvSpPr>
          <p:nvPr>
            <p:ph type="title"/>
          </p:nvPr>
        </p:nvSpPr>
        <p:spPr/>
        <p:txBody>
          <a:bodyPr anchor="t"/>
          <a:lstStyle/>
          <a:p>
            <a:pPr eaLnBrk="1" hangingPunct="1"/>
            <a:r>
              <a:rPr lang="en-US" altLang="en-US" b="1"/>
              <a:t>CNS Pharmacology (continued)</a:t>
            </a:r>
          </a:p>
        </p:txBody>
      </p:sp>
      <p:sp>
        <p:nvSpPr>
          <p:cNvPr id="20483" name="Content Placeholder 2">
            <a:extLst>
              <a:ext uri="{FF2B5EF4-FFF2-40B4-BE49-F238E27FC236}">
                <a16:creationId xmlns:a16="http://schemas.microsoft.com/office/drawing/2014/main" xmlns="" id="{5137DC6F-1BBC-48B1-ADF7-530A935C660D}"/>
              </a:ext>
            </a:extLst>
          </p:cNvPr>
          <p:cNvSpPr>
            <a:spLocks noGrp="1"/>
          </p:cNvSpPr>
          <p:nvPr>
            <p:ph idx="1"/>
          </p:nvPr>
        </p:nvSpPr>
        <p:spPr/>
        <p:txBody>
          <a:bodyPr/>
          <a:lstStyle/>
          <a:p>
            <a:pPr eaLnBrk="1" hangingPunct="1"/>
            <a:r>
              <a:rPr lang="en-US" altLang="en-US" b="1">
                <a:solidFill>
                  <a:srgbClr val="000099"/>
                </a:solidFill>
              </a:rPr>
              <a:t>Strategies to enhance CNS penetration</a:t>
            </a:r>
          </a:p>
          <a:p>
            <a:pPr lvl="1" eaLnBrk="1" hangingPunct="1">
              <a:buFont typeface="Arial" panose="020B0604020202020204" pitchFamily="34" charset="0"/>
              <a:buChar char="•"/>
            </a:pPr>
            <a:r>
              <a:rPr lang="en-US" altLang="en-US" b="1">
                <a:solidFill>
                  <a:srgbClr val="0000CC"/>
                </a:solidFill>
              </a:rPr>
              <a:t>High-dose systemic chemotherapy</a:t>
            </a:r>
          </a:p>
          <a:p>
            <a:pPr lvl="2" eaLnBrk="1" hangingPunct="1"/>
            <a:r>
              <a:rPr lang="en-US" altLang="en-US" b="1"/>
              <a:t>Methotrexate, cytarabine</a:t>
            </a:r>
          </a:p>
          <a:p>
            <a:pPr lvl="1" eaLnBrk="1" hangingPunct="1">
              <a:buFont typeface="Arial" panose="020B0604020202020204" pitchFamily="34" charset="0"/>
              <a:buChar char="•"/>
            </a:pPr>
            <a:r>
              <a:rPr lang="en-US" altLang="en-US" b="1">
                <a:solidFill>
                  <a:srgbClr val="0000CC"/>
                </a:solidFill>
              </a:rPr>
              <a:t>Drugs that penetrate the BBB</a:t>
            </a:r>
          </a:p>
          <a:p>
            <a:pPr lvl="2" eaLnBrk="1" hangingPunct="1"/>
            <a:r>
              <a:rPr lang="en-US" altLang="en-US" b="1"/>
              <a:t>nitrosoureas, thiotepa, camptothecins </a:t>
            </a:r>
          </a:p>
          <a:p>
            <a:pPr lvl="1" eaLnBrk="1" hangingPunct="1">
              <a:buFont typeface="Arial" panose="020B0604020202020204" pitchFamily="34" charset="0"/>
              <a:buChar char="•"/>
            </a:pPr>
            <a:r>
              <a:rPr lang="en-US" altLang="en-US" b="1">
                <a:solidFill>
                  <a:srgbClr val="0000CC"/>
                </a:solidFill>
              </a:rPr>
              <a:t>Disrupting the BBB</a:t>
            </a:r>
          </a:p>
          <a:p>
            <a:pPr lvl="2" eaLnBrk="1" hangingPunct="1"/>
            <a:r>
              <a:rPr lang="en-US" altLang="en-US" b="1"/>
              <a:t>mannitol</a:t>
            </a:r>
          </a:p>
          <a:p>
            <a:pPr lvl="1" eaLnBrk="1" hangingPunct="1">
              <a:buFont typeface="Arial" panose="020B0604020202020204" pitchFamily="34" charset="0"/>
              <a:buChar char="•"/>
            </a:pPr>
            <a:r>
              <a:rPr lang="en-US" altLang="en-US" b="1">
                <a:solidFill>
                  <a:srgbClr val="0000CC"/>
                </a:solidFill>
              </a:rPr>
              <a:t>Administration of drug into the intrathecal space</a:t>
            </a:r>
          </a:p>
          <a:p>
            <a:pPr lvl="2" eaLnBrk="1" hangingPunct="1"/>
            <a:r>
              <a:rPr lang="en-US" altLang="en-US" b="1"/>
              <a:t>methotrexate, cytarabine</a:t>
            </a:r>
          </a:p>
        </p:txBody>
      </p:sp>
      <p:sp>
        <p:nvSpPr>
          <p:cNvPr id="20484" name="Slide Number Placeholder 1">
            <a:extLst>
              <a:ext uri="{FF2B5EF4-FFF2-40B4-BE49-F238E27FC236}">
                <a16:creationId xmlns:a16="http://schemas.microsoft.com/office/drawing/2014/main" xmlns="" id="{D9109F9F-B296-484A-BD15-908A7F0329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F9698A-37EE-42D7-B823-D640D9739025}"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01792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FCB47005-0AFD-4251-B32B-8B850FE128DF}"/>
              </a:ext>
            </a:extLst>
          </p:cNvPr>
          <p:cNvSpPr>
            <a:spLocks noGrp="1"/>
          </p:cNvSpPr>
          <p:nvPr>
            <p:ph type="title"/>
          </p:nvPr>
        </p:nvSpPr>
        <p:spPr/>
        <p:txBody>
          <a:bodyPr anchor="t"/>
          <a:lstStyle/>
          <a:p>
            <a:pPr eaLnBrk="1" hangingPunct="1"/>
            <a:r>
              <a:rPr lang="en-US" altLang="en-US" b="1"/>
              <a:t>CNS Pharmacology (continued)</a:t>
            </a:r>
          </a:p>
        </p:txBody>
      </p:sp>
      <p:sp>
        <p:nvSpPr>
          <p:cNvPr id="5" name="Content Placeholder 4">
            <a:extLst>
              <a:ext uri="{FF2B5EF4-FFF2-40B4-BE49-F238E27FC236}">
                <a16:creationId xmlns:a16="http://schemas.microsoft.com/office/drawing/2014/main" xmlns="" id="{B8D1D61B-FB2C-43F4-A9AD-EE3821BDA7F5}"/>
              </a:ext>
            </a:extLst>
          </p:cNvPr>
          <p:cNvSpPr>
            <a:spLocks noGrp="1"/>
          </p:cNvSpPr>
          <p:nvPr>
            <p:ph idx="1"/>
          </p:nvPr>
        </p:nvSpPr>
        <p:spPr/>
        <p:txBody>
          <a:bodyPr/>
          <a:lstStyle/>
          <a:p>
            <a:pPr eaLnBrk="1" hangingPunct="1">
              <a:buFont typeface="Arial" charset="0"/>
              <a:buChar char="•"/>
              <a:defRPr/>
            </a:pPr>
            <a:r>
              <a:rPr lang="en-US" b="1" dirty="0">
                <a:solidFill>
                  <a:srgbClr val="000099"/>
                </a:solidFill>
              </a:rPr>
              <a:t>Age based intra-</a:t>
            </a:r>
            <a:r>
              <a:rPr lang="en-US" b="1" dirty="0" err="1">
                <a:solidFill>
                  <a:srgbClr val="000099"/>
                </a:solidFill>
              </a:rPr>
              <a:t>thecal</a:t>
            </a:r>
            <a:r>
              <a:rPr lang="en-US" b="1" dirty="0">
                <a:solidFill>
                  <a:srgbClr val="000099"/>
                </a:solidFill>
              </a:rPr>
              <a:t> dosing</a:t>
            </a:r>
          </a:p>
          <a:p>
            <a:pPr marL="0" indent="0">
              <a:buNone/>
              <a:defRPr/>
            </a:pPr>
            <a:endParaRPr lang="en-US" b="1" dirty="0"/>
          </a:p>
        </p:txBody>
      </p:sp>
      <p:graphicFrame>
        <p:nvGraphicFramePr>
          <p:cNvPr id="6" name="Table 5">
            <a:extLst>
              <a:ext uri="{FF2B5EF4-FFF2-40B4-BE49-F238E27FC236}">
                <a16:creationId xmlns:a16="http://schemas.microsoft.com/office/drawing/2014/main" xmlns="" id="{140C1C97-6E98-4B0E-AB73-532F17F090E6}"/>
              </a:ext>
            </a:extLst>
          </p:cNvPr>
          <p:cNvGraphicFramePr>
            <a:graphicFrameLocks noGrp="1"/>
          </p:cNvGraphicFramePr>
          <p:nvPr/>
        </p:nvGraphicFramePr>
        <p:xfrm>
          <a:off x="2057400" y="2362200"/>
          <a:ext cx="7696200" cy="2590800"/>
        </p:xfrm>
        <a:graphic>
          <a:graphicData uri="http://schemas.openxmlformats.org/drawingml/2006/table">
            <a:tbl>
              <a:tblPr firstRow="1" bandRow="1">
                <a:tableStyleId>{073A0DAA-6AF3-43AB-8588-CEC1D06C72B9}</a:tableStyleId>
              </a:tblPr>
              <a:tblGrid>
                <a:gridCol w="19812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518160">
                <a:tc>
                  <a:txBody>
                    <a:bodyPr/>
                    <a:lstStyle/>
                    <a:p>
                      <a:pPr algn="ctr"/>
                      <a:r>
                        <a:rPr lang="en-US" sz="2800" b="1" dirty="0"/>
                        <a:t>Age (years)</a:t>
                      </a:r>
                    </a:p>
                  </a:txBody>
                  <a:tcPr/>
                </a:tc>
                <a:tc>
                  <a:txBody>
                    <a:bodyPr/>
                    <a:lstStyle/>
                    <a:p>
                      <a:pPr algn="ctr"/>
                      <a:r>
                        <a:rPr lang="en-US" sz="2800" b="1" dirty="0"/>
                        <a:t>Methotrexate (mg)</a:t>
                      </a:r>
                    </a:p>
                  </a:txBody>
                  <a:tcPr/>
                </a:tc>
                <a:tc>
                  <a:txBody>
                    <a:bodyPr/>
                    <a:lstStyle/>
                    <a:p>
                      <a:pPr algn="ctr"/>
                      <a:r>
                        <a:rPr lang="en-US" sz="2800" b="1" dirty="0" err="1"/>
                        <a:t>Cytarabine</a:t>
                      </a:r>
                      <a:r>
                        <a:rPr lang="en-US" sz="2800" b="1" dirty="0"/>
                        <a:t> (mg)</a:t>
                      </a:r>
                    </a:p>
                  </a:txBody>
                  <a:tcPr/>
                </a:tc>
                <a:extLst>
                  <a:ext uri="{0D108BD9-81ED-4DB2-BD59-A6C34878D82A}">
                    <a16:rowId xmlns:a16="http://schemas.microsoft.com/office/drawing/2014/main" xmlns="" val="10000"/>
                  </a:ext>
                </a:extLst>
              </a:tr>
              <a:tr h="370840">
                <a:tc>
                  <a:txBody>
                    <a:bodyPr/>
                    <a:lstStyle/>
                    <a:p>
                      <a:pPr algn="ctr"/>
                      <a:r>
                        <a:rPr lang="en-US" sz="2800" b="1" dirty="0"/>
                        <a:t>&lt; 1</a:t>
                      </a:r>
                    </a:p>
                  </a:txBody>
                  <a:tcPr/>
                </a:tc>
                <a:tc>
                  <a:txBody>
                    <a:bodyPr/>
                    <a:lstStyle/>
                    <a:p>
                      <a:pPr algn="ctr"/>
                      <a:r>
                        <a:rPr lang="en-US" sz="2800" b="1" dirty="0"/>
                        <a:t>6</a:t>
                      </a:r>
                    </a:p>
                  </a:txBody>
                  <a:tcPr/>
                </a:tc>
                <a:tc>
                  <a:txBody>
                    <a:bodyPr/>
                    <a:lstStyle/>
                    <a:p>
                      <a:pPr algn="ctr"/>
                      <a:r>
                        <a:rPr lang="en-US" sz="2800" b="1" dirty="0"/>
                        <a:t>15</a:t>
                      </a:r>
                    </a:p>
                  </a:txBody>
                  <a:tcPr/>
                </a:tc>
                <a:extLst>
                  <a:ext uri="{0D108BD9-81ED-4DB2-BD59-A6C34878D82A}">
                    <a16:rowId xmlns:a16="http://schemas.microsoft.com/office/drawing/2014/main" xmlns="" val="10001"/>
                  </a:ext>
                </a:extLst>
              </a:tr>
              <a:tr h="370840">
                <a:tc>
                  <a:txBody>
                    <a:bodyPr/>
                    <a:lstStyle/>
                    <a:p>
                      <a:pPr algn="ctr"/>
                      <a:r>
                        <a:rPr lang="en-US" sz="2800" b="1" dirty="0"/>
                        <a:t>1</a:t>
                      </a:r>
                    </a:p>
                  </a:txBody>
                  <a:tcPr/>
                </a:tc>
                <a:tc>
                  <a:txBody>
                    <a:bodyPr/>
                    <a:lstStyle/>
                    <a:p>
                      <a:pPr algn="ctr"/>
                      <a:r>
                        <a:rPr lang="en-US" sz="2800" b="1" dirty="0"/>
                        <a:t>8</a:t>
                      </a:r>
                    </a:p>
                  </a:txBody>
                  <a:tcPr/>
                </a:tc>
                <a:tc>
                  <a:txBody>
                    <a:bodyPr/>
                    <a:lstStyle/>
                    <a:p>
                      <a:pPr algn="ctr"/>
                      <a:r>
                        <a:rPr lang="en-US" sz="2800" b="1" dirty="0"/>
                        <a:t>30</a:t>
                      </a:r>
                    </a:p>
                  </a:txBody>
                  <a:tcPr/>
                </a:tc>
                <a:extLst>
                  <a:ext uri="{0D108BD9-81ED-4DB2-BD59-A6C34878D82A}">
                    <a16:rowId xmlns:a16="http://schemas.microsoft.com/office/drawing/2014/main" xmlns="" val="10002"/>
                  </a:ext>
                </a:extLst>
              </a:tr>
              <a:tr h="370840">
                <a:tc>
                  <a:txBody>
                    <a:bodyPr/>
                    <a:lstStyle/>
                    <a:p>
                      <a:pPr algn="ctr"/>
                      <a:r>
                        <a:rPr lang="en-US" sz="2800" b="1" dirty="0"/>
                        <a:t>2</a:t>
                      </a:r>
                    </a:p>
                  </a:txBody>
                  <a:tcPr/>
                </a:tc>
                <a:tc>
                  <a:txBody>
                    <a:bodyPr/>
                    <a:lstStyle/>
                    <a:p>
                      <a:pPr algn="ctr"/>
                      <a:r>
                        <a:rPr lang="en-US" sz="2800" b="1" dirty="0"/>
                        <a:t>10</a:t>
                      </a:r>
                    </a:p>
                  </a:txBody>
                  <a:tcPr/>
                </a:tc>
                <a:tc>
                  <a:txBody>
                    <a:bodyPr/>
                    <a:lstStyle/>
                    <a:p>
                      <a:pPr algn="ctr"/>
                      <a:r>
                        <a:rPr lang="en-US" sz="2800" b="1" dirty="0"/>
                        <a:t>50</a:t>
                      </a:r>
                    </a:p>
                  </a:txBody>
                  <a:tcPr/>
                </a:tc>
                <a:extLst>
                  <a:ext uri="{0D108BD9-81ED-4DB2-BD59-A6C34878D82A}">
                    <a16:rowId xmlns:a16="http://schemas.microsoft.com/office/drawing/2014/main" xmlns="" val="10003"/>
                  </a:ext>
                </a:extLst>
              </a:tr>
              <a:tr h="370840">
                <a:tc>
                  <a:txBody>
                    <a:bodyPr/>
                    <a:lstStyle/>
                    <a:p>
                      <a:pPr algn="ctr"/>
                      <a:r>
                        <a:rPr lang="en-US" sz="2800" b="1" dirty="0"/>
                        <a:t>&gt;/=3*</a:t>
                      </a:r>
                    </a:p>
                  </a:txBody>
                  <a:tcPr/>
                </a:tc>
                <a:tc>
                  <a:txBody>
                    <a:bodyPr/>
                    <a:lstStyle/>
                    <a:p>
                      <a:pPr algn="ctr"/>
                      <a:r>
                        <a:rPr lang="en-US" sz="2800" b="1" dirty="0"/>
                        <a:t>12</a:t>
                      </a:r>
                    </a:p>
                  </a:txBody>
                  <a:tcPr/>
                </a:tc>
                <a:tc>
                  <a:txBody>
                    <a:bodyPr/>
                    <a:lstStyle/>
                    <a:p>
                      <a:pPr algn="ctr"/>
                      <a:r>
                        <a:rPr lang="en-US" sz="2800" b="1" dirty="0"/>
                        <a:t>70</a:t>
                      </a:r>
                    </a:p>
                  </a:txBody>
                  <a:tcPr/>
                </a:tc>
                <a:extLst>
                  <a:ext uri="{0D108BD9-81ED-4DB2-BD59-A6C34878D82A}">
                    <a16:rowId xmlns:a16="http://schemas.microsoft.com/office/drawing/2014/main" xmlns="" val="10004"/>
                  </a:ext>
                </a:extLst>
              </a:tr>
            </a:tbl>
          </a:graphicData>
        </a:graphic>
      </p:graphicFrame>
      <p:sp>
        <p:nvSpPr>
          <p:cNvPr id="21534" name="Slide Number Placeholder 1">
            <a:extLst>
              <a:ext uri="{FF2B5EF4-FFF2-40B4-BE49-F238E27FC236}">
                <a16:creationId xmlns:a16="http://schemas.microsoft.com/office/drawing/2014/main" xmlns="" id="{AF3506ED-E65F-4782-90C9-5F9AAB53EE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64CF79-4F5A-4133-B5E6-CEC7B4AB064A}"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13153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DEE21-8535-44E9-9BE2-F7A5BCD34EB2}"/>
              </a:ext>
            </a:extLst>
          </p:cNvPr>
          <p:cNvSpPr>
            <a:spLocks noGrp="1"/>
          </p:cNvSpPr>
          <p:nvPr>
            <p:ph type="title"/>
          </p:nvPr>
        </p:nvSpPr>
        <p:spPr>
          <a:xfrm>
            <a:off x="831850" y="50621"/>
            <a:ext cx="10515600" cy="2852737"/>
          </a:xfrm>
        </p:spPr>
        <p:txBody>
          <a:bodyPr>
            <a:normAutofit/>
          </a:bodyPr>
          <a:lstStyle/>
          <a:p>
            <a:r>
              <a:rPr lang="en-US" altLang="en-US" sz="5400" b="1" dirty="0"/>
              <a:t>Classification/Mechanism of Action</a:t>
            </a:r>
            <a:endParaRPr lang="en-US" sz="5400" dirty="0"/>
          </a:p>
        </p:txBody>
      </p:sp>
      <p:sp>
        <p:nvSpPr>
          <p:cNvPr id="3" name="Text Placeholder 2">
            <a:extLst>
              <a:ext uri="{FF2B5EF4-FFF2-40B4-BE49-F238E27FC236}">
                <a16:creationId xmlns:a16="http://schemas.microsoft.com/office/drawing/2014/main" xmlns="" id="{46A885C2-BE55-4888-B83E-6652E18FC612}"/>
              </a:ext>
            </a:extLst>
          </p:cNvPr>
          <p:cNvSpPr>
            <a:spLocks noGrp="1"/>
          </p:cNvSpPr>
          <p:nvPr>
            <p:ph type="body" idx="1"/>
          </p:nvPr>
        </p:nvSpPr>
        <p:spPr/>
        <p:txBody>
          <a:bodyPr>
            <a:normAutofit/>
          </a:bodyPr>
          <a:lstStyle/>
          <a:p>
            <a:pPr algn="ctr"/>
            <a:r>
              <a:rPr lang="en-US" sz="5400" dirty="0"/>
              <a:t>See Handout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75925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DD6B7-9230-4AAC-9050-2550C558C181}"/>
              </a:ext>
            </a:extLst>
          </p:cNvPr>
          <p:cNvSpPr>
            <a:spLocks noGrp="1"/>
          </p:cNvSpPr>
          <p:nvPr>
            <p:ph type="title"/>
          </p:nvPr>
        </p:nvSpPr>
        <p:spPr/>
        <p:txBody>
          <a:bodyPr/>
          <a:lstStyle/>
          <a:p>
            <a:r>
              <a:rPr lang="en-US" b="1" dirty="0"/>
              <a:t>7. A.2. Principles of Radiation Therapy</a:t>
            </a:r>
          </a:p>
        </p:txBody>
      </p:sp>
      <p:sp>
        <p:nvSpPr>
          <p:cNvPr id="3" name="Content Placeholder 2">
            <a:extLst>
              <a:ext uri="{FF2B5EF4-FFF2-40B4-BE49-F238E27FC236}">
                <a16:creationId xmlns:a16="http://schemas.microsoft.com/office/drawing/2014/main" xmlns="" id="{D683ED22-A10E-4346-8EC1-66F5E6A950D1}"/>
              </a:ext>
            </a:extLst>
          </p:cNvPr>
          <p:cNvSpPr>
            <a:spLocks noGrp="1"/>
          </p:cNvSpPr>
          <p:nvPr>
            <p:ph idx="1"/>
          </p:nvPr>
        </p:nvSpPr>
        <p:spPr/>
        <p:txBody>
          <a:bodyPr>
            <a:normAutofit/>
          </a:bodyPr>
          <a:lstStyle/>
          <a:p>
            <a:r>
              <a:rPr lang="en-US" sz="3200" b="1" dirty="0">
                <a:solidFill>
                  <a:srgbClr val="000099"/>
                </a:solidFill>
              </a:rPr>
              <a:t>Production and targeted delivery of ionizing radiation to a patient to cause a biologic effect.</a:t>
            </a:r>
          </a:p>
          <a:p>
            <a:endParaRPr lang="en-US" sz="3200" b="1" dirty="0"/>
          </a:p>
          <a:p>
            <a:r>
              <a:rPr lang="en-US" sz="3200" b="1" dirty="0">
                <a:solidFill>
                  <a:srgbClr val="000099"/>
                </a:solidFill>
              </a:rPr>
              <a:t>Dependent on the principles and accuracy of radiation physics.</a:t>
            </a:r>
          </a:p>
          <a:p>
            <a:endParaRPr lang="en-US" sz="3200" b="1" dirty="0"/>
          </a:p>
          <a:p>
            <a:r>
              <a:rPr lang="en-US" sz="3200" b="1" dirty="0">
                <a:solidFill>
                  <a:srgbClr val="000099"/>
                </a:solidFill>
              </a:rPr>
              <a:t>Goal to deliver prescribed dose to target volume relatively sparing normal tissue</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64922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87044-8E52-45F5-BAAC-DB28CF8155C9}"/>
              </a:ext>
            </a:extLst>
          </p:cNvPr>
          <p:cNvSpPr>
            <a:spLocks noGrp="1"/>
          </p:cNvSpPr>
          <p:nvPr>
            <p:ph type="title"/>
          </p:nvPr>
        </p:nvSpPr>
        <p:spPr/>
        <p:txBody>
          <a:bodyPr/>
          <a:lstStyle/>
          <a:p>
            <a:r>
              <a:rPr lang="en-US" b="1" dirty="0"/>
              <a:t>Mechanism of Action</a:t>
            </a:r>
          </a:p>
        </p:txBody>
      </p:sp>
      <p:sp>
        <p:nvSpPr>
          <p:cNvPr id="3" name="Content Placeholder 2">
            <a:extLst>
              <a:ext uri="{FF2B5EF4-FFF2-40B4-BE49-F238E27FC236}">
                <a16:creationId xmlns:a16="http://schemas.microsoft.com/office/drawing/2014/main" xmlns="" id="{14F3F663-E1A2-4618-9226-2A71AD0EEE1F}"/>
              </a:ext>
            </a:extLst>
          </p:cNvPr>
          <p:cNvSpPr>
            <a:spLocks noGrp="1"/>
          </p:cNvSpPr>
          <p:nvPr>
            <p:ph idx="1"/>
          </p:nvPr>
        </p:nvSpPr>
        <p:spPr/>
        <p:txBody>
          <a:bodyPr/>
          <a:lstStyle/>
          <a:p>
            <a:r>
              <a:rPr lang="en-US" b="1" dirty="0">
                <a:solidFill>
                  <a:srgbClr val="000099"/>
                </a:solidFill>
              </a:rPr>
              <a:t>Radiation interacts with intracellular components</a:t>
            </a:r>
          </a:p>
          <a:p>
            <a:r>
              <a:rPr lang="en-US" b="1" dirty="0">
                <a:solidFill>
                  <a:srgbClr val="000099"/>
                </a:solidFill>
              </a:rPr>
              <a:t>Direct effects on DNA</a:t>
            </a:r>
          </a:p>
          <a:p>
            <a:r>
              <a:rPr lang="en-US" b="1" dirty="0">
                <a:solidFill>
                  <a:srgbClr val="000099"/>
                </a:solidFill>
              </a:rPr>
              <a:t>Indirect effects by ionizing water</a:t>
            </a:r>
          </a:p>
          <a:p>
            <a:pPr lvl="1"/>
            <a:r>
              <a:rPr lang="en-US" b="1" dirty="0"/>
              <a:t>Free hydroxyl radicals- DNA damage</a:t>
            </a:r>
          </a:p>
          <a:p>
            <a:r>
              <a:rPr lang="en-US" b="1" dirty="0">
                <a:solidFill>
                  <a:srgbClr val="000099"/>
                </a:solidFill>
              </a:rPr>
              <a:t>Lethal damage</a:t>
            </a:r>
          </a:p>
          <a:p>
            <a:pPr lvl="1"/>
            <a:r>
              <a:rPr lang="en-US" b="1" dirty="0"/>
              <a:t>Accumulation of double strand breaks (DSB)</a:t>
            </a:r>
          </a:p>
          <a:p>
            <a:r>
              <a:rPr lang="en-US" b="1" dirty="0">
                <a:solidFill>
                  <a:srgbClr val="000099"/>
                </a:solidFill>
              </a:rPr>
              <a:t>Sub-lethal damage</a:t>
            </a:r>
          </a:p>
          <a:p>
            <a:pPr lvl="1"/>
            <a:r>
              <a:rPr lang="en-US" b="1" dirty="0"/>
              <a:t>Limited DSB, single stand breaks, cross-links, or base damage</a:t>
            </a:r>
          </a:p>
          <a:p>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8138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7DFC5-3E32-4794-BDD3-E4198F051D59}"/>
              </a:ext>
            </a:extLst>
          </p:cNvPr>
          <p:cNvSpPr>
            <a:spLocks noGrp="1"/>
          </p:cNvSpPr>
          <p:nvPr>
            <p:ph type="title"/>
          </p:nvPr>
        </p:nvSpPr>
        <p:spPr/>
        <p:txBody>
          <a:bodyPr/>
          <a:lstStyle/>
          <a:p>
            <a:r>
              <a:rPr lang="en-US" b="1" dirty="0"/>
              <a:t>Time: Dose Relationship</a:t>
            </a:r>
          </a:p>
        </p:txBody>
      </p:sp>
      <p:sp>
        <p:nvSpPr>
          <p:cNvPr id="3" name="Content Placeholder 2">
            <a:extLst>
              <a:ext uri="{FF2B5EF4-FFF2-40B4-BE49-F238E27FC236}">
                <a16:creationId xmlns:a16="http://schemas.microsoft.com/office/drawing/2014/main" xmlns="" id="{7EEB074B-9A42-4557-BBB3-91CB8153AA27}"/>
              </a:ext>
            </a:extLst>
          </p:cNvPr>
          <p:cNvSpPr>
            <a:spLocks noGrp="1"/>
          </p:cNvSpPr>
          <p:nvPr>
            <p:ph idx="1"/>
          </p:nvPr>
        </p:nvSpPr>
        <p:spPr/>
        <p:txBody>
          <a:bodyPr/>
          <a:lstStyle/>
          <a:p>
            <a:r>
              <a:rPr lang="en-US" sz="3200" b="1" dirty="0">
                <a:solidFill>
                  <a:srgbClr val="000099"/>
                </a:solidFill>
              </a:rPr>
              <a:t>Total dose measured in Gray</a:t>
            </a:r>
          </a:p>
          <a:p>
            <a:pPr lvl="1"/>
            <a:r>
              <a:rPr lang="en-US" sz="2800" b="1" dirty="0"/>
              <a:t>Amount of radiation depositing 1 joule of energy in 1 kilogram.</a:t>
            </a:r>
          </a:p>
          <a:p>
            <a:pPr lvl="1"/>
            <a:r>
              <a:rPr lang="en-US" sz="2800" b="1" dirty="0"/>
              <a:t>1 </a:t>
            </a:r>
            <a:r>
              <a:rPr lang="en-US" sz="2800" b="1" dirty="0" err="1"/>
              <a:t>Gy</a:t>
            </a:r>
            <a:r>
              <a:rPr lang="en-US" sz="2800" b="1" dirty="0"/>
              <a:t>= 100 rad</a:t>
            </a:r>
          </a:p>
          <a:p>
            <a:pPr lvl="1"/>
            <a:r>
              <a:rPr lang="en-US" sz="2800" b="1" dirty="0"/>
              <a:t>1 rad= 0.01 </a:t>
            </a:r>
            <a:r>
              <a:rPr lang="en-US" sz="2800" b="1" dirty="0" err="1"/>
              <a:t>Gy</a:t>
            </a:r>
            <a:r>
              <a:rPr lang="en-US" sz="2800" b="1" dirty="0"/>
              <a:t> or 1 </a:t>
            </a:r>
            <a:r>
              <a:rPr lang="en-US" sz="2800" b="1" dirty="0" err="1"/>
              <a:t>centiGray</a:t>
            </a:r>
            <a:r>
              <a:rPr lang="en-US" sz="2800" b="1" dirty="0"/>
              <a:t> (</a:t>
            </a:r>
            <a:r>
              <a:rPr lang="en-US" sz="2800" b="1" dirty="0" err="1"/>
              <a:t>cGy</a:t>
            </a:r>
            <a:r>
              <a:rPr lang="en-US" sz="2800" b="1" dirty="0"/>
              <a:t>)</a:t>
            </a:r>
          </a:p>
          <a:p>
            <a:pPr lvl="1"/>
            <a:endParaRPr lang="en-US" b="1" dirty="0"/>
          </a:p>
          <a:p>
            <a:r>
              <a:rPr lang="en-US" sz="3200" b="1" dirty="0">
                <a:solidFill>
                  <a:srgbClr val="000099"/>
                </a:solidFill>
              </a:rPr>
              <a:t>Total time determined by number of fractions to deliver dose</a:t>
            </a:r>
          </a:p>
          <a:p>
            <a:pPr lvl="1"/>
            <a:r>
              <a:rPr lang="en-US" sz="2800" b="1" dirty="0"/>
              <a:t>Typically 18-65 </a:t>
            </a:r>
            <a:r>
              <a:rPr lang="en-US" sz="2800" b="1" dirty="0" err="1"/>
              <a:t>Gy</a:t>
            </a:r>
            <a:r>
              <a:rPr lang="en-US" sz="2800" b="1" dirty="0"/>
              <a:t> in 1.5- 2 </a:t>
            </a:r>
            <a:r>
              <a:rPr lang="en-US" sz="2800" b="1" dirty="0" err="1"/>
              <a:t>Gy</a:t>
            </a:r>
            <a:r>
              <a:rPr lang="en-US" sz="2800" b="1" dirty="0"/>
              <a:t> fractions</a:t>
            </a:r>
          </a:p>
          <a:p>
            <a:pPr lvl="1"/>
            <a:endParaRPr lang="en-US" sz="2800" b="1" dirty="0">
              <a:solidFill>
                <a:srgbClr val="000099"/>
              </a:solidFill>
            </a:endParaRPr>
          </a:p>
          <a:p>
            <a:endParaRPr lang="en-US"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35789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0E808-AF9D-44DD-B493-06BEA82B1EE5}"/>
              </a:ext>
            </a:extLst>
          </p:cNvPr>
          <p:cNvSpPr>
            <a:spLocks noGrp="1"/>
          </p:cNvSpPr>
          <p:nvPr>
            <p:ph type="title"/>
          </p:nvPr>
        </p:nvSpPr>
        <p:spPr/>
        <p:txBody>
          <a:bodyPr/>
          <a:lstStyle/>
          <a:p>
            <a:r>
              <a:rPr lang="en-US" b="1" dirty="0"/>
              <a:t>Factors Affecting Radiation Sensitivity</a:t>
            </a:r>
          </a:p>
        </p:txBody>
      </p:sp>
      <p:sp>
        <p:nvSpPr>
          <p:cNvPr id="3" name="Content Placeholder 2">
            <a:extLst>
              <a:ext uri="{FF2B5EF4-FFF2-40B4-BE49-F238E27FC236}">
                <a16:creationId xmlns:a16="http://schemas.microsoft.com/office/drawing/2014/main" xmlns="" id="{AFDC65C1-C585-4B33-BA1A-1913845AC586}"/>
              </a:ext>
            </a:extLst>
          </p:cNvPr>
          <p:cNvSpPr>
            <a:spLocks noGrp="1"/>
          </p:cNvSpPr>
          <p:nvPr>
            <p:ph idx="1"/>
          </p:nvPr>
        </p:nvSpPr>
        <p:spPr/>
        <p:txBody>
          <a:bodyPr/>
          <a:lstStyle/>
          <a:p>
            <a:r>
              <a:rPr lang="en-US" b="1" dirty="0">
                <a:solidFill>
                  <a:srgbClr val="000099"/>
                </a:solidFill>
              </a:rPr>
              <a:t>Cell Type</a:t>
            </a:r>
          </a:p>
          <a:p>
            <a:r>
              <a:rPr lang="en-US" b="1" dirty="0">
                <a:solidFill>
                  <a:srgbClr val="000099"/>
                </a:solidFill>
              </a:rPr>
              <a:t>Growth and replicative activity</a:t>
            </a:r>
          </a:p>
          <a:p>
            <a:r>
              <a:rPr lang="en-US" b="1" dirty="0">
                <a:solidFill>
                  <a:srgbClr val="000099"/>
                </a:solidFill>
              </a:rPr>
              <a:t>Cell cycle phase at the time of exposure</a:t>
            </a:r>
          </a:p>
          <a:p>
            <a:r>
              <a:rPr lang="en-US" b="1" dirty="0">
                <a:solidFill>
                  <a:srgbClr val="000099"/>
                </a:solidFill>
              </a:rPr>
              <a:t>Genetic mutations in oncogenes and tumor suppressor genes</a:t>
            </a:r>
          </a:p>
          <a:p>
            <a:r>
              <a:rPr lang="en-US" b="1" dirty="0">
                <a:solidFill>
                  <a:srgbClr val="000099"/>
                </a:solidFill>
              </a:rPr>
              <a:t>Microenvironment</a:t>
            </a:r>
          </a:p>
          <a:p>
            <a:endParaRPr lang="en-US" dirty="0"/>
          </a:p>
          <a:p>
            <a:r>
              <a:rPr lang="en-US" b="1" dirty="0">
                <a:solidFill>
                  <a:srgbClr val="000099"/>
                </a:solidFill>
              </a:rPr>
              <a:t>Radiation hypersensitivity</a:t>
            </a:r>
          </a:p>
          <a:p>
            <a:pPr lvl="1"/>
            <a:r>
              <a:rPr lang="en-US" b="1" dirty="0"/>
              <a:t>Ataxia Telangiectasia </a:t>
            </a:r>
          </a:p>
          <a:p>
            <a:pPr lvl="1"/>
            <a:r>
              <a:rPr lang="en-US" b="1" dirty="0"/>
              <a:t>Nijmegen breakage syndrome</a:t>
            </a:r>
          </a:p>
          <a:p>
            <a:endParaRPr lang="en-US"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72064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EEBF9-AAA5-4C67-966A-764F02AC5A46}"/>
              </a:ext>
            </a:extLst>
          </p:cNvPr>
          <p:cNvSpPr>
            <a:spLocks noGrp="1"/>
          </p:cNvSpPr>
          <p:nvPr>
            <p:ph type="title"/>
          </p:nvPr>
        </p:nvSpPr>
        <p:spPr>
          <a:xfrm>
            <a:off x="831850" y="446547"/>
            <a:ext cx="10515600" cy="2852737"/>
          </a:xfrm>
        </p:spPr>
        <p:txBody>
          <a:bodyPr/>
          <a:lstStyle/>
          <a:p>
            <a:pPr algn="ctr"/>
            <a:r>
              <a:rPr lang="en-US" b="1" dirty="0"/>
              <a:t>Principles of Treatment in Pediatric Oncology</a:t>
            </a:r>
          </a:p>
        </p:txBody>
      </p:sp>
      <p:sp>
        <p:nvSpPr>
          <p:cNvPr id="3" name="Text Placeholder 2">
            <a:extLst>
              <a:ext uri="{FF2B5EF4-FFF2-40B4-BE49-F238E27FC236}">
                <a16:creationId xmlns:a16="http://schemas.microsoft.com/office/drawing/2014/main" xmlns="" id="{DBEE2FBB-64F8-4F92-8F6C-E253D1FB4899}"/>
              </a:ext>
            </a:extLst>
          </p:cNvPr>
          <p:cNvSpPr>
            <a:spLocks noGrp="1"/>
          </p:cNvSpPr>
          <p:nvPr>
            <p:ph type="body" idx="1"/>
          </p:nvPr>
        </p:nvSpPr>
        <p:spPr>
          <a:xfrm>
            <a:off x="831850" y="3450211"/>
            <a:ext cx="10515600" cy="2639440"/>
          </a:xfrm>
        </p:spPr>
        <p:txBody>
          <a:bodyPr>
            <a:normAutofit/>
          </a:bodyPr>
          <a:lstStyle/>
          <a:p>
            <a:pPr algn="ctr"/>
            <a:r>
              <a:rPr lang="en-US" b="1" dirty="0"/>
              <a:t>Leo Mascarenhas M.D., M.S</a:t>
            </a:r>
          </a:p>
          <a:p>
            <a:pPr algn="ctr"/>
            <a:r>
              <a:rPr lang="en-US" b="1" dirty="0"/>
              <a:t>Children’s Hospital Los Angeles</a:t>
            </a:r>
          </a:p>
          <a:p>
            <a:pPr algn="ctr"/>
            <a:r>
              <a:rPr lang="en-US" b="1" dirty="0"/>
              <a:t>Keck School of Medicine</a:t>
            </a:r>
          </a:p>
          <a:p>
            <a:pPr algn="ctr"/>
            <a:r>
              <a:rPr lang="en-US" b="1" dirty="0"/>
              <a:t>University of Southern California</a:t>
            </a: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980810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49DA4-F26E-4D87-B459-1C34D9770A6E}"/>
              </a:ext>
            </a:extLst>
          </p:cNvPr>
          <p:cNvSpPr>
            <a:spLocks noGrp="1"/>
          </p:cNvSpPr>
          <p:nvPr>
            <p:ph type="title"/>
          </p:nvPr>
        </p:nvSpPr>
        <p:spPr/>
        <p:txBody>
          <a:bodyPr/>
          <a:lstStyle/>
          <a:p>
            <a:r>
              <a:rPr lang="en-US" b="1" dirty="0"/>
              <a:t>External Beam Radiation Therapy</a:t>
            </a:r>
          </a:p>
        </p:txBody>
      </p:sp>
      <p:sp>
        <p:nvSpPr>
          <p:cNvPr id="3" name="Content Placeholder 2">
            <a:extLst>
              <a:ext uri="{FF2B5EF4-FFF2-40B4-BE49-F238E27FC236}">
                <a16:creationId xmlns:a16="http://schemas.microsoft.com/office/drawing/2014/main" xmlns="" id="{FD50532D-C128-4281-9BB7-2C5C437598BC}"/>
              </a:ext>
            </a:extLst>
          </p:cNvPr>
          <p:cNvSpPr>
            <a:spLocks noGrp="1"/>
          </p:cNvSpPr>
          <p:nvPr>
            <p:ph idx="1"/>
          </p:nvPr>
        </p:nvSpPr>
        <p:spPr/>
        <p:txBody>
          <a:bodyPr>
            <a:normAutofit lnSpcReduction="10000"/>
          </a:bodyPr>
          <a:lstStyle/>
          <a:p>
            <a:r>
              <a:rPr lang="en-US" b="1" dirty="0">
                <a:solidFill>
                  <a:srgbClr val="000099"/>
                </a:solidFill>
              </a:rPr>
              <a:t>Photon therapy</a:t>
            </a:r>
          </a:p>
          <a:p>
            <a:pPr lvl="1"/>
            <a:r>
              <a:rPr lang="en-US" b="1" dirty="0"/>
              <a:t>High energy X-rays- electromagnetic radiation (skin sparing)</a:t>
            </a:r>
          </a:p>
          <a:p>
            <a:r>
              <a:rPr lang="en-US" b="1" dirty="0">
                <a:solidFill>
                  <a:srgbClr val="000099"/>
                </a:solidFill>
              </a:rPr>
              <a:t>Electron therapy</a:t>
            </a:r>
          </a:p>
          <a:p>
            <a:pPr lvl="1"/>
            <a:r>
              <a:rPr lang="en-US" b="1" dirty="0"/>
              <a:t>Absorbed more superficially, increased absorption in bone</a:t>
            </a:r>
          </a:p>
          <a:p>
            <a:r>
              <a:rPr lang="en-US" b="1" dirty="0">
                <a:solidFill>
                  <a:srgbClr val="000099"/>
                </a:solidFill>
              </a:rPr>
              <a:t>Proton therapy</a:t>
            </a:r>
          </a:p>
          <a:p>
            <a:pPr lvl="1"/>
            <a:r>
              <a:rPr lang="en-US" b="1" dirty="0"/>
              <a:t>Plateau dose distribution</a:t>
            </a:r>
          </a:p>
          <a:p>
            <a:r>
              <a:rPr lang="en-US" b="1" dirty="0">
                <a:solidFill>
                  <a:srgbClr val="000099"/>
                </a:solidFill>
              </a:rPr>
              <a:t>Neutron therapy</a:t>
            </a:r>
          </a:p>
          <a:p>
            <a:pPr lvl="1"/>
            <a:r>
              <a:rPr lang="en-US" b="1" dirty="0"/>
              <a:t>Unfavorable depth-dose characteristics</a:t>
            </a:r>
          </a:p>
          <a:p>
            <a:r>
              <a:rPr lang="en-US" b="1" dirty="0">
                <a:solidFill>
                  <a:srgbClr val="000099"/>
                </a:solidFill>
              </a:rPr>
              <a:t>Heavy charged iron therapy</a:t>
            </a:r>
          </a:p>
          <a:p>
            <a:pPr lvl="1"/>
            <a:r>
              <a:rPr lang="en-US" b="1" dirty="0"/>
              <a:t>Similar to protons</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34845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3018B8-95E4-4FD1-A327-062C86CEA116}"/>
              </a:ext>
            </a:extLst>
          </p:cNvPr>
          <p:cNvSpPr>
            <a:spLocks noGrp="1"/>
          </p:cNvSpPr>
          <p:nvPr>
            <p:ph idx="1"/>
          </p:nvPr>
        </p:nvSpPr>
        <p:spPr>
          <a:xfrm>
            <a:off x="838200" y="461913"/>
            <a:ext cx="10515600" cy="5715050"/>
          </a:xfrm>
        </p:spPr>
        <p:txBody>
          <a:bodyPr/>
          <a:lstStyle/>
          <a:p>
            <a:r>
              <a:rPr lang="en-US" b="1" dirty="0">
                <a:solidFill>
                  <a:srgbClr val="000099"/>
                </a:solidFill>
              </a:rPr>
              <a:t>Intensity Modulated Radiation Therapy (IMRT)</a:t>
            </a:r>
          </a:p>
          <a:p>
            <a:pPr lvl="1"/>
            <a:r>
              <a:rPr lang="en-US" b="1" dirty="0"/>
              <a:t>Manipulating radiation to create custom 3D dose distributions </a:t>
            </a:r>
          </a:p>
          <a:p>
            <a:pPr lvl="1"/>
            <a:r>
              <a:rPr lang="en-US" b="1" dirty="0"/>
              <a:t>Photons or Protons</a:t>
            </a:r>
          </a:p>
          <a:p>
            <a:pPr lvl="1"/>
            <a:r>
              <a:rPr lang="en-US" b="1" dirty="0"/>
              <a:t>Alter dose distribution to tumor and normal tissue</a:t>
            </a:r>
          </a:p>
          <a:p>
            <a:pPr lvl="1"/>
            <a:r>
              <a:rPr lang="en-US" b="1" dirty="0"/>
              <a:t>Especially important for tumors that need a high dose of radiation</a:t>
            </a:r>
          </a:p>
          <a:p>
            <a:pPr lvl="1"/>
            <a:r>
              <a:rPr lang="en-US" b="1" dirty="0"/>
              <a:t>Complexity increases errors- dose calculation, distribution, delivery and machine failure.</a:t>
            </a:r>
          </a:p>
          <a:p>
            <a:r>
              <a:rPr lang="en-US" b="1" dirty="0">
                <a:solidFill>
                  <a:srgbClr val="000099"/>
                </a:solidFill>
              </a:rPr>
              <a:t>Proton Beam Radiation Therapy (PBRT)</a:t>
            </a:r>
          </a:p>
          <a:p>
            <a:pPr lvl="1"/>
            <a:r>
              <a:rPr lang="en-US" b="1" dirty="0"/>
              <a:t>Favorable dose distribution</a:t>
            </a:r>
          </a:p>
          <a:p>
            <a:pPr lvl="1"/>
            <a:r>
              <a:rPr lang="en-US" b="1" dirty="0"/>
              <a:t>Spare normal tissue</a:t>
            </a:r>
          </a:p>
          <a:p>
            <a:pPr lvl="1"/>
            <a:r>
              <a:rPr lang="en-US" b="1" dirty="0"/>
              <a:t>No exit dose leading to sparing underlying normal tissue</a:t>
            </a:r>
          </a:p>
          <a:p>
            <a:pPr lvl="1"/>
            <a:r>
              <a:rPr lang="en-US" b="1" dirty="0"/>
              <a:t>Potential decrease in entrance dose</a:t>
            </a:r>
          </a:p>
          <a:p>
            <a:pPr lvl="1"/>
            <a:r>
              <a:rPr lang="en-US" b="1" dirty="0"/>
              <a:t>100% dose delivered at Bragg peak (determined by proton energy)</a:t>
            </a:r>
          </a:p>
          <a:p>
            <a:pPr lvl="1"/>
            <a:r>
              <a:rPr lang="en-US" b="1" dirty="0"/>
              <a:t>Spread out Bragg peak (SOBP)- multiple Bragg peaks at different depths.</a:t>
            </a:r>
          </a:p>
          <a:p>
            <a:pPr lvl="1"/>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312064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490C6-79CD-4DE1-ACF5-FF7FCEE020D7}"/>
              </a:ext>
            </a:extLst>
          </p:cNvPr>
          <p:cNvSpPr>
            <a:spLocks noGrp="1"/>
          </p:cNvSpPr>
          <p:nvPr>
            <p:ph type="title"/>
          </p:nvPr>
        </p:nvSpPr>
        <p:spPr/>
        <p:txBody>
          <a:bodyPr/>
          <a:lstStyle/>
          <a:p>
            <a:r>
              <a:rPr lang="en-US" b="1" dirty="0"/>
              <a:t>Brachytherapy</a:t>
            </a:r>
          </a:p>
        </p:txBody>
      </p:sp>
      <p:sp>
        <p:nvSpPr>
          <p:cNvPr id="3" name="Content Placeholder 2">
            <a:extLst>
              <a:ext uri="{FF2B5EF4-FFF2-40B4-BE49-F238E27FC236}">
                <a16:creationId xmlns:a16="http://schemas.microsoft.com/office/drawing/2014/main" xmlns="" id="{AF37663C-D451-4CE8-8BD0-F2FB88A25249}"/>
              </a:ext>
            </a:extLst>
          </p:cNvPr>
          <p:cNvSpPr>
            <a:spLocks noGrp="1"/>
          </p:cNvSpPr>
          <p:nvPr>
            <p:ph idx="1"/>
          </p:nvPr>
        </p:nvSpPr>
        <p:spPr/>
        <p:txBody>
          <a:bodyPr/>
          <a:lstStyle/>
          <a:p>
            <a:r>
              <a:rPr lang="en-US" b="1" dirty="0"/>
              <a:t>Uses radioactive implants or molds to deliver local radiation</a:t>
            </a:r>
          </a:p>
          <a:p>
            <a:r>
              <a:rPr lang="en-US" b="1" dirty="0"/>
              <a:t>Interstitial, intracavitary or surface</a:t>
            </a:r>
          </a:p>
          <a:p>
            <a:r>
              <a:rPr lang="en-US" b="1" dirty="0"/>
              <a:t>Short time frame usually 3-5 days</a:t>
            </a:r>
          </a:p>
          <a:p>
            <a:r>
              <a:rPr lang="en-US" b="1" dirty="0"/>
              <a:t>Limited by size of tumor bed</a:t>
            </a:r>
          </a:p>
          <a:p>
            <a:r>
              <a:rPr lang="en-US" b="1" dirty="0"/>
              <a:t>Collaboration with surgery</a:t>
            </a:r>
          </a:p>
          <a:p>
            <a:r>
              <a:rPr lang="en-US" b="1" dirty="0"/>
              <a:t>Rhabdomyosarcoma, retinoblastoma</a:t>
            </a:r>
          </a:p>
          <a:p>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223657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5649D-E0A7-4907-809D-DCF51E9EF722}"/>
              </a:ext>
            </a:extLst>
          </p:cNvPr>
          <p:cNvSpPr>
            <a:spLocks noGrp="1"/>
          </p:cNvSpPr>
          <p:nvPr>
            <p:ph type="title"/>
          </p:nvPr>
        </p:nvSpPr>
        <p:spPr>
          <a:xfrm>
            <a:off x="838200" y="35180"/>
            <a:ext cx="10515600" cy="1325563"/>
          </a:xfrm>
        </p:spPr>
        <p:txBody>
          <a:bodyPr/>
          <a:lstStyle/>
          <a:p>
            <a:r>
              <a:rPr lang="en-US" b="1" dirty="0"/>
              <a:t>Tumor Volume Definitions</a:t>
            </a:r>
          </a:p>
        </p:txBody>
      </p:sp>
      <p:sp>
        <p:nvSpPr>
          <p:cNvPr id="3" name="Content Placeholder 2">
            <a:extLst>
              <a:ext uri="{FF2B5EF4-FFF2-40B4-BE49-F238E27FC236}">
                <a16:creationId xmlns:a16="http://schemas.microsoft.com/office/drawing/2014/main" xmlns="" id="{C923D7C7-E8F1-4161-AAB8-78D27F609989}"/>
              </a:ext>
            </a:extLst>
          </p:cNvPr>
          <p:cNvSpPr>
            <a:spLocks noGrp="1"/>
          </p:cNvSpPr>
          <p:nvPr>
            <p:ph idx="1"/>
          </p:nvPr>
        </p:nvSpPr>
        <p:spPr>
          <a:xfrm>
            <a:off x="838200" y="1212881"/>
            <a:ext cx="10515600" cy="4914541"/>
          </a:xfrm>
        </p:spPr>
        <p:txBody>
          <a:bodyPr/>
          <a:lstStyle/>
          <a:p>
            <a:r>
              <a:rPr lang="en-US" b="1" dirty="0">
                <a:solidFill>
                  <a:srgbClr val="000099"/>
                </a:solidFill>
              </a:rPr>
              <a:t>Gross Tumor Volume (GTV)</a:t>
            </a:r>
          </a:p>
          <a:p>
            <a:pPr lvl="1"/>
            <a:r>
              <a:rPr lang="en-US" b="1" dirty="0"/>
              <a:t>Volume occupied by tumor at diagnosis</a:t>
            </a:r>
          </a:p>
          <a:p>
            <a:pPr lvl="1"/>
            <a:r>
              <a:rPr lang="en-US" b="1" dirty="0"/>
              <a:t>Same for photons, protons and brachytherapy</a:t>
            </a:r>
          </a:p>
          <a:p>
            <a:r>
              <a:rPr lang="en-US" b="1" dirty="0">
                <a:solidFill>
                  <a:srgbClr val="000099"/>
                </a:solidFill>
              </a:rPr>
              <a:t>Clinical Target Volume (CTV)</a:t>
            </a:r>
          </a:p>
          <a:p>
            <a:pPr lvl="1"/>
            <a:r>
              <a:rPr lang="en-US" b="1" dirty="0"/>
              <a:t>Includes GTV and sites of suspected occult disease and involved adjacent lymph nodes</a:t>
            </a:r>
          </a:p>
          <a:p>
            <a:pPr lvl="1"/>
            <a:r>
              <a:rPr lang="en-US" b="1" dirty="0"/>
              <a:t>Same for photons, protons and brachytherapy</a:t>
            </a:r>
          </a:p>
          <a:p>
            <a:r>
              <a:rPr lang="en-US" b="1" dirty="0">
                <a:solidFill>
                  <a:srgbClr val="000099"/>
                </a:solidFill>
              </a:rPr>
              <a:t>Planning Target Volume (PTV)</a:t>
            </a:r>
          </a:p>
          <a:p>
            <a:pPr lvl="1"/>
            <a:r>
              <a:rPr lang="en-US" b="1" dirty="0"/>
              <a:t>Includes CTV including surrounding geometric area accounting for variability in set up, breathing and motion during treatment </a:t>
            </a:r>
          </a:p>
          <a:p>
            <a:pPr lvl="1"/>
            <a:r>
              <a:rPr lang="en-US" b="1" dirty="0"/>
              <a:t>PTV is not the same as photons for protons</a:t>
            </a:r>
          </a:p>
          <a:p>
            <a:pPr lvl="1"/>
            <a:r>
              <a:rPr lang="en-US" b="1" dirty="0"/>
              <a:t>PTV is same as CTV for brachytherapy</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028349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6BC60-4D9A-4EAA-AF1B-E75459023A14}"/>
              </a:ext>
            </a:extLst>
          </p:cNvPr>
          <p:cNvSpPr>
            <a:spLocks noGrp="1"/>
          </p:cNvSpPr>
          <p:nvPr>
            <p:ph type="title"/>
          </p:nvPr>
        </p:nvSpPr>
        <p:spPr>
          <a:xfrm>
            <a:off x="838200" y="25755"/>
            <a:ext cx="10515600" cy="1325563"/>
          </a:xfrm>
        </p:spPr>
        <p:txBody>
          <a:bodyPr>
            <a:normAutofit/>
          </a:bodyPr>
          <a:lstStyle/>
          <a:p>
            <a:r>
              <a:rPr lang="en-US" sz="3600" b="1" dirty="0"/>
              <a:t>Organ at Risk</a:t>
            </a:r>
            <a:br>
              <a:rPr lang="en-US" sz="3600" b="1" dirty="0"/>
            </a:br>
            <a:r>
              <a:rPr lang="en-US" sz="3600" b="1" dirty="0"/>
              <a:t>COG Radiation Oncology Recommendations</a:t>
            </a:r>
          </a:p>
        </p:txBody>
      </p:sp>
      <p:graphicFrame>
        <p:nvGraphicFramePr>
          <p:cNvPr id="4" name="Content Placeholder 3">
            <a:extLst>
              <a:ext uri="{FF2B5EF4-FFF2-40B4-BE49-F238E27FC236}">
                <a16:creationId xmlns:a16="http://schemas.microsoft.com/office/drawing/2014/main" xmlns="" id="{1EF0C1B6-6A5D-4A12-9712-42669DB5A5CC}"/>
              </a:ext>
            </a:extLst>
          </p:cNvPr>
          <p:cNvGraphicFramePr>
            <a:graphicFrameLocks noGrp="1"/>
          </p:cNvGraphicFramePr>
          <p:nvPr>
            <p:ph idx="1"/>
            <p:extLst>
              <p:ext uri="{D42A27DB-BD31-4B8C-83A1-F6EECF244321}">
                <p14:modId xmlns:p14="http://schemas.microsoft.com/office/powerpoint/2010/main" val="1639345310"/>
              </p:ext>
            </p:extLst>
          </p:nvPr>
        </p:nvGraphicFramePr>
        <p:xfrm>
          <a:off x="838200" y="1203454"/>
          <a:ext cx="10515600" cy="51917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4276789082"/>
                    </a:ext>
                  </a:extLst>
                </a:gridCol>
                <a:gridCol w="3505200">
                  <a:extLst>
                    <a:ext uri="{9D8B030D-6E8A-4147-A177-3AD203B41FA5}">
                      <a16:colId xmlns:a16="http://schemas.microsoft.com/office/drawing/2014/main" xmlns="" val="4245694644"/>
                    </a:ext>
                  </a:extLst>
                </a:gridCol>
                <a:gridCol w="3505200">
                  <a:extLst>
                    <a:ext uri="{9D8B030D-6E8A-4147-A177-3AD203B41FA5}">
                      <a16:colId xmlns:a16="http://schemas.microsoft.com/office/drawing/2014/main" xmlns="" val="2510864615"/>
                    </a:ext>
                  </a:extLst>
                </a:gridCol>
              </a:tblGrid>
              <a:tr h="370840">
                <a:tc>
                  <a:txBody>
                    <a:bodyPr/>
                    <a:lstStyle/>
                    <a:p>
                      <a:pPr algn="ctr"/>
                      <a:r>
                        <a:rPr lang="en-US" b="1" dirty="0"/>
                        <a:t>Organ</a:t>
                      </a:r>
                    </a:p>
                  </a:txBody>
                  <a:tcPr/>
                </a:tc>
                <a:tc>
                  <a:txBody>
                    <a:bodyPr/>
                    <a:lstStyle/>
                    <a:p>
                      <a:pPr algn="ctr"/>
                      <a:r>
                        <a:rPr lang="en-US" b="1" dirty="0"/>
                        <a:t>Volume</a:t>
                      </a:r>
                    </a:p>
                  </a:txBody>
                  <a:tcPr/>
                </a:tc>
                <a:tc>
                  <a:txBody>
                    <a:bodyPr/>
                    <a:lstStyle/>
                    <a:p>
                      <a:pPr algn="ctr"/>
                      <a:r>
                        <a:rPr lang="en-US" b="1" dirty="0"/>
                        <a:t>Dose (</a:t>
                      </a:r>
                      <a:r>
                        <a:rPr lang="en-US" b="1" dirty="0" err="1"/>
                        <a:t>cGy</a:t>
                      </a:r>
                      <a:r>
                        <a:rPr lang="en-US" b="1" dirty="0"/>
                        <a:t>)</a:t>
                      </a:r>
                    </a:p>
                  </a:txBody>
                  <a:tcPr/>
                </a:tc>
                <a:extLst>
                  <a:ext uri="{0D108BD9-81ED-4DB2-BD59-A6C34878D82A}">
                    <a16:rowId xmlns:a16="http://schemas.microsoft.com/office/drawing/2014/main" xmlns="" val="3626267028"/>
                  </a:ext>
                </a:extLst>
              </a:tr>
              <a:tr h="370840">
                <a:tc>
                  <a:txBody>
                    <a:bodyPr/>
                    <a:lstStyle/>
                    <a:p>
                      <a:pPr algn="ctr"/>
                      <a:r>
                        <a:rPr lang="en-US" b="1" dirty="0"/>
                        <a:t>Bladder</a:t>
                      </a:r>
                    </a:p>
                  </a:txBody>
                  <a:tcPr/>
                </a:tc>
                <a:tc>
                  <a:txBody>
                    <a:bodyPr/>
                    <a:lstStyle/>
                    <a:p>
                      <a:pPr algn="ctr"/>
                      <a:r>
                        <a:rPr lang="en-US" b="1" dirty="0"/>
                        <a:t>100%</a:t>
                      </a:r>
                    </a:p>
                  </a:txBody>
                  <a:tcPr/>
                </a:tc>
                <a:tc>
                  <a:txBody>
                    <a:bodyPr/>
                    <a:lstStyle/>
                    <a:p>
                      <a:pPr algn="ctr"/>
                      <a:r>
                        <a:rPr lang="en-US" b="1" dirty="0"/>
                        <a:t>4500</a:t>
                      </a:r>
                    </a:p>
                  </a:txBody>
                  <a:tcPr/>
                </a:tc>
                <a:extLst>
                  <a:ext uri="{0D108BD9-81ED-4DB2-BD59-A6C34878D82A}">
                    <a16:rowId xmlns:a16="http://schemas.microsoft.com/office/drawing/2014/main" xmlns="" val="4292043089"/>
                  </a:ext>
                </a:extLst>
              </a:tr>
              <a:tr h="370840">
                <a:tc>
                  <a:txBody>
                    <a:bodyPr/>
                    <a:lstStyle/>
                    <a:p>
                      <a:pPr algn="ctr"/>
                      <a:r>
                        <a:rPr lang="en-US" b="1" dirty="0"/>
                        <a:t>Esophagus</a:t>
                      </a:r>
                    </a:p>
                  </a:txBody>
                  <a:tcPr/>
                </a:tc>
                <a:tc>
                  <a:txBody>
                    <a:bodyPr/>
                    <a:lstStyle/>
                    <a:p>
                      <a:pPr algn="ctr"/>
                      <a:r>
                        <a:rPr lang="en-US" b="1" dirty="0"/>
                        <a:t>50%</a:t>
                      </a:r>
                    </a:p>
                  </a:txBody>
                  <a:tcPr/>
                </a:tc>
                <a:tc>
                  <a:txBody>
                    <a:bodyPr/>
                    <a:lstStyle/>
                    <a:p>
                      <a:pPr algn="ctr"/>
                      <a:r>
                        <a:rPr lang="en-US" b="1" dirty="0"/>
                        <a:t>4000</a:t>
                      </a:r>
                    </a:p>
                  </a:txBody>
                  <a:tcPr/>
                </a:tc>
                <a:extLst>
                  <a:ext uri="{0D108BD9-81ED-4DB2-BD59-A6C34878D82A}">
                    <a16:rowId xmlns:a16="http://schemas.microsoft.com/office/drawing/2014/main" xmlns="" val="3699142492"/>
                  </a:ext>
                </a:extLst>
              </a:tr>
              <a:tr h="370840">
                <a:tc>
                  <a:txBody>
                    <a:bodyPr/>
                    <a:lstStyle/>
                    <a:p>
                      <a:pPr algn="ctr"/>
                      <a:r>
                        <a:rPr lang="en-US" b="1" dirty="0"/>
                        <a:t>Heart</a:t>
                      </a:r>
                    </a:p>
                  </a:txBody>
                  <a:tcPr/>
                </a:tc>
                <a:tc>
                  <a:txBody>
                    <a:bodyPr/>
                    <a:lstStyle/>
                    <a:p>
                      <a:pPr algn="ctr"/>
                      <a:r>
                        <a:rPr lang="en-US" b="1" dirty="0"/>
                        <a:t>100%</a:t>
                      </a:r>
                    </a:p>
                  </a:txBody>
                  <a:tcPr/>
                </a:tc>
                <a:tc>
                  <a:txBody>
                    <a:bodyPr/>
                    <a:lstStyle/>
                    <a:p>
                      <a:pPr algn="ctr"/>
                      <a:r>
                        <a:rPr lang="en-US" b="1" dirty="0"/>
                        <a:t>3000</a:t>
                      </a:r>
                    </a:p>
                  </a:txBody>
                  <a:tcPr/>
                </a:tc>
                <a:extLst>
                  <a:ext uri="{0D108BD9-81ED-4DB2-BD59-A6C34878D82A}">
                    <a16:rowId xmlns:a16="http://schemas.microsoft.com/office/drawing/2014/main" xmlns="" val="197523229"/>
                  </a:ext>
                </a:extLst>
              </a:tr>
              <a:tr h="370840">
                <a:tc>
                  <a:txBody>
                    <a:bodyPr/>
                    <a:lstStyle/>
                    <a:p>
                      <a:pPr algn="ctr"/>
                      <a:r>
                        <a:rPr lang="en-US" b="1" dirty="0"/>
                        <a:t>Liver</a:t>
                      </a:r>
                    </a:p>
                  </a:txBody>
                  <a:tcPr/>
                </a:tc>
                <a:tc>
                  <a:txBody>
                    <a:bodyPr/>
                    <a:lstStyle/>
                    <a:p>
                      <a:pPr algn="ctr"/>
                      <a:r>
                        <a:rPr lang="en-US" b="1" dirty="0"/>
                        <a:t>100%/50%</a:t>
                      </a:r>
                    </a:p>
                  </a:txBody>
                  <a:tcPr/>
                </a:tc>
                <a:tc>
                  <a:txBody>
                    <a:bodyPr/>
                    <a:lstStyle/>
                    <a:p>
                      <a:pPr algn="ctr"/>
                      <a:r>
                        <a:rPr lang="en-US" b="1" dirty="0"/>
                        <a:t>2340/3000</a:t>
                      </a:r>
                    </a:p>
                  </a:txBody>
                  <a:tcPr/>
                </a:tc>
                <a:extLst>
                  <a:ext uri="{0D108BD9-81ED-4DB2-BD59-A6C34878D82A}">
                    <a16:rowId xmlns:a16="http://schemas.microsoft.com/office/drawing/2014/main" xmlns="" val="81933172"/>
                  </a:ext>
                </a:extLst>
              </a:tr>
              <a:tr h="370840">
                <a:tc>
                  <a:txBody>
                    <a:bodyPr/>
                    <a:lstStyle/>
                    <a:p>
                      <a:pPr algn="ctr"/>
                      <a:r>
                        <a:rPr lang="en-US" b="1" dirty="0"/>
                        <a:t>Optic chiasm/Optic Nerve</a:t>
                      </a:r>
                    </a:p>
                  </a:txBody>
                  <a:tcPr/>
                </a:tc>
                <a:tc>
                  <a:txBody>
                    <a:bodyPr/>
                    <a:lstStyle/>
                    <a:p>
                      <a:pPr algn="ctr"/>
                      <a:r>
                        <a:rPr lang="en-US" b="1" dirty="0"/>
                        <a:t>100%</a:t>
                      </a:r>
                    </a:p>
                  </a:txBody>
                  <a:tcPr/>
                </a:tc>
                <a:tc>
                  <a:txBody>
                    <a:bodyPr/>
                    <a:lstStyle/>
                    <a:p>
                      <a:pPr algn="ctr"/>
                      <a:r>
                        <a:rPr lang="en-US" b="1" dirty="0"/>
                        <a:t>5400</a:t>
                      </a:r>
                    </a:p>
                  </a:txBody>
                  <a:tcPr/>
                </a:tc>
                <a:extLst>
                  <a:ext uri="{0D108BD9-81ED-4DB2-BD59-A6C34878D82A}">
                    <a16:rowId xmlns:a16="http://schemas.microsoft.com/office/drawing/2014/main" xmlns="" val="751741194"/>
                  </a:ext>
                </a:extLst>
              </a:tr>
              <a:tr h="370840">
                <a:tc>
                  <a:txBody>
                    <a:bodyPr/>
                    <a:lstStyle/>
                    <a:p>
                      <a:pPr algn="ctr"/>
                      <a:r>
                        <a:rPr lang="en-US" b="1" dirty="0"/>
                        <a:t>Rectum</a:t>
                      </a:r>
                    </a:p>
                  </a:txBody>
                  <a:tcPr/>
                </a:tc>
                <a:tc>
                  <a:txBody>
                    <a:bodyPr/>
                    <a:lstStyle/>
                    <a:p>
                      <a:pPr algn="ctr"/>
                      <a:r>
                        <a:rPr lang="en-US" b="1" dirty="0"/>
                        <a:t>100%</a:t>
                      </a:r>
                    </a:p>
                  </a:txBody>
                  <a:tcPr/>
                </a:tc>
                <a:tc>
                  <a:txBody>
                    <a:bodyPr/>
                    <a:lstStyle/>
                    <a:p>
                      <a:pPr algn="ctr"/>
                      <a:r>
                        <a:rPr lang="en-US" b="1" dirty="0"/>
                        <a:t>4500</a:t>
                      </a:r>
                    </a:p>
                  </a:txBody>
                  <a:tcPr/>
                </a:tc>
                <a:extLst>
                  <a:ext uri="{0D108BD9-81ED-4DB2-BD59-A6C34878D82A}">
                    <a16:rowId xmlns:a16="http://schemas.microsoft.com/office/drawing/2014/main" xmlns="" val="150904753"/>
                  </a:ext>
                </a:extLst>
              </a:tr>
              <a:tr h="370840">
                <a:tc>
                  <a:txBody>
                    <a:bodyPr/>
                    <a:lstStyle/>
                    <a:p>
                      <a:pPr algn="ctr"/>
                      <a:r>
                        <a:rPr lang="en-US" b="1" dirty="0"/>
                        <a:t>Small Bowel</a:t>
                      </a:r>
                    </a:p>
                  </a:txBody>
                  <a:tcPr/>
                </a:tc>
                <a:tc>
                  <a:txBody>
                    <a:bodyPr/>
                    <a:lstStyle/>
                    <a:p>
                      <a:pPr algn="ctr"/>
                      <a:r>
                        <a:rPr lang="en-US" b="1" dirty="0"/>
                        <a:t>75%</a:t>
                      </a:r>
                    </a:p>
                  </a:txBody>
                  <a:tcPr/>
                </a:tc>
                <a:tc>
                  <a:txBody>
                    <a:bodyPr/>
                    <a:lstStyle/>
                    <a:p>
                      <a:pPr algn="ctr"/>
                      <a:r>
                        <a:rPr lang="en-US" b="1" dirty="0"/>
                        <a:t>4500</a:t>
                      </a:r>
                    </a:p>
                  </a:txBody>
                  <a:tcPr/>
                </a:tc>
                <a:extLst>
                  <a:ext uri="{0D108BD9-81ED-4DB2-BD59-A6C34878D82A}">
                    <a16:rowId xmlns:a16="http://schemas.microsoft.com/office/drawing/2014/main" xmlns="" val="742832393"/>
                  </a:ext>
                </a:extLst>
              </a:tr>
              <a:tr h="370840">
                <a:tc>
                  <a:txBody>
                    <a:bodyPr/>
                    <a:lstStyle/>
                    <a:p>
                      <a:pPr algn="ctr"/>
                      <a:r>
                        <a:rPr lang="en-US" b="1" dirty="0"/>
                        <a:t>Spinal Cord</a:t>
                      </a:r>
                    </a:p>
                  </a:txBody>
                  <a:tcPr/>
                </a:tc>
                <a:tc>
                  <a:txBody>
                    <a:bodyPr/>
                    <a:lstStyle/>
                    <a:p>
                      <a:pPr algn="ctr"/>
                      <a:r>
                        <a:rPr lang="en-US" b="1" dirty="0"/>
                        <a:t>Any volume</a:t>
                      </a:r>
                    </a:p>
                  </a:txBody>
                  <a:tcPr/>
                </a:tc>
                <a:tc>
                  <a:txBody>
                    <a:bodyPr/>
                    <a:lstStyle/>
                    <a:p>
                      <a:pPr algn="ctr"/>
                      <a:r>
                        <a:rPr lang="en-US" b="1" dirty="0"/>
                        <a:t>5040</a:t>
                      </a:r>
                    </a:p>
                  </a:txBody>
                  <a:tcPr/>
                </a:tc>
                <a:extLst>
                  <a:ext uri="{0D108BD9-81ED-4DB2-BD59-A6C34878D82A}">
                    <a16:rowId xmlns:a16="http://schemas.microsoft.com/office/drawing/2014/main" xmlns="" val="1727238331"/>
                  </a:ext>
                </a:extLst>
              </a:tr>
              <a:tr h="370840">
                <a:tc>
                  <a:txBody>
                    <a:bodyPr/>
                    <a:lstStyle/>
                    <a:p>
                      <a:pPr algn="ctr"/>
                      <a:r>
                        <a:rPr lang="en-US" b="1" dirty="0"/>
                        <a:t>Kidney</a:t>
                      </a:r>
                    </a:p>
                  </a:txBody>
                  <a:tcPr/>
                </a:tc>
                <a:tc>
                  <a:txBody>
                    <a:bodyPr/>
                    <a:lstStyle/>
                    <a:p>
                      <a:pPr algn="ctr"/>
                      <a:r>
                        <a:rPr lang="en-US" b="1" dirty="0"/>
                        <a:t>100%/50%</a:t>
                      </a:r>
                    </a:p>
                  </a:txBody>
                  <a:tcPr/>
                </a:tc>
                <a:tc>
                  <a:txBody>
                    <a:bodyPr/>
                    <a:lstStyle/>
                    <a:p>
                      <a:pPr algn="ctr"/>
                      <a:r>
                        <a:rPr lang="en-US" b="1" dirty="0"/>
                        <a:t>1440/2400</a:t>
                      </a:r>
                    </a:p>
                  </a:txBody>
                  <a:tcPr/>
                </a:tc>
                <a:extLst>
                  <a:ext uri="{0D108BD9-81ED-4DB2-BD59-A6C34878D82A}">
                    <a16:rowId xmlns:a16="http://schemas.microsoft.com/office/drawing/2014/main" xmlns="" val="1460828377"/>
                  </a:ext>
                </a:extLst>
              </a:tr>
              <a:tr h="370840">
                <a:tc>
                  <a:txBody>
                    <a:bodyPr/>
                    <a:lstStyle/>
                    <a:p>
                      <a:pPr algn="ctr"/>
                      <a:r>
                        <a:rPr lang="en-US" b="1" dirty="0"/>
                        <a:t>Lung</a:t>
                      </a:r>
                    </a:p>
                  </a:txBody>
                  <a:tcPr/>
                </a:tc>
                <a:tc>
                  <a:txBody>
                    <a:bodyPr/>
                    <a:lstStyle/>
                    <a:p>
                      <a:pPr algn="ctr"/>
                      <a:r>
                        <a:rPr lang="en-US" b="1" dirty="0"/>
                        <a:t>100%/&lt;36%</a:t>
                      </a:r>
                    </a:p>
                  </a:txBody>
                  <a:tcPr/>
                </a:tc>
                <a:tc>
                  <a:txBody>
                    <a:bodyPr/>
                    <a:lstStyle/>
                    <a:p>
                      <a:pPr algn="ctr"/>
                      <a:r>
                        <a:rPr lang="en-US" b="1" dirty="0"/>
                        <a:t>1500/2000</a:t>
                      </a:r>
                    </a:p>
                  </a:txBody>
                  <a:tcPr/>
                </a:tc>
                <a:extLst>
                  <a:ext uri="{0D108BD9-81ED-4DB2-BD59-A6C34878D82A}">
                    <a16:rowId xmlns:a16="http://schemas.microsoft.com/office/drawing/2014/main" xmlns="" val="574388430"/>
                  </a:ext>
                </a:extLst>
              </a:tr>
              <a:tr h="370840">
                <a:tc>
                  <a:txBody>
                    <a:bodyPr/>
                    <a:lstStyle/>
                    <a:p>
                      <a:pPr algn="ctr"/>
                      <a:r>
                        <a:rPr lang="en-US" b="1" dirty="0"/>
                        <a:t>Eye</a:t>
                      </a:r>
                    </a:p>
                  </a:txBody>
                  <a:tcPr/>
                </a:tc>
                <a:tc>
                  <a:txBody>
                    <a:bodyPr/>
                    <a:lstStyle/>
                    <a:p>
                      <a:pPr algn="ctr"/>
                      <a:r>
                        <a:rPr lang="en-US" b="1" dirty="0"/>
                        <a:t>100%</a:t>
                      </a:r>
                    </a:p>
                  </a:txBody>
                  <a:tcPr/>
                </a:tc>
                <a:tc>
                  <a:txBody>
                    <a:bodyPr/>
                    <a:lstStyle/>
                    <a:p>
                      <a:pPr algn="ctr"/>
                      <a:r>
                        <a:rPr lang="en-US" b="1" dirty="0"/>
                        <a:t>4500</a:t>
                      </a:r>
                    </a:p>
                  </a:txBody>
                  <a:tcPr/>
                </a:tc>
                <a:extLst>
                  <a:ext uri="{0D108BD9-81ED-4DB2-BD59-A6C34878D82A}">
                    <a16:rowId xmlns:a16="http://schemas.microsoft.com/office/drawing/2014/main" xmlns="" val="2020330796"/>
                  </a:ext>
                </a:extLst>
              </a:tr>
              <a:tr h="370840">
                <a:tc>
                  <a:txBody>
                    <a:bodyPr/>
                    <a:lstStyle/>
                    <a:p>
                      <a:pPr algn="ctr"/>
                      <a:r>
                        <a:rPr lang="en-US" b="1" dirty="0"/>
                        <a:t>Lens</a:t>
                      </a:r>
                    </a:p>
                  </a:txBody>
                  <a:tcPr/>
                </a:tc>
                <a:tc>
                  <a:txBody>
                    <a:bodyPr/>
                    <a:lstStyle/>
                    <a:p>
                      <a:pPr algn="ctr"/>
                      <a:r>
                        <a:rPr lang="en-US" b="1" dirty="0"/>
                        <a:t>100%</a:t>
                      </a:r>
                    </a:p>
                  </a:txBody>
                  <a:tcPr/>
                </a:tc>
                <a:tc>
                  <a:txBody>
                    <a:bodyPr/>
                    <a:lstStyle/>
                    <a:p>
                      <a:pPr algn="ctr"/>
                      <a:r>
                        <a:rPr lang="en-US" b="1" dirty="0"/>
                        <a:t>600</a:t>
                      </a:r>
                    </a:p>
                  </a:txBody>
                  <a:tcPr/>
                </a:tc>
                <a:extLst>
                  <a:ext uri="{0D108BD9-81ED-4DB2-BD59-A6C34878D82A}">
                    <a16:rowId xmlns:a16="http://schemas.microsoft.com/office/drawing/2014/main" xmlns="" val="3757139861"/>
                  </a:ext>
                </a:extLst>
              </a:tr>
              <a:tr h="370840">
                <a:tc>
                  <a:txBody>
                    <a:bodyPr/>
                    <a:lstStyle/>
                    <a:p>
                      <a:pPr algn="ctr"/>
                      <a:r>
                        <a:rPr lang="en-US" b="1" dirty="0"/>
                        <a:t>Cochlea</a:t>
                      </a:r>
                    </a:p>
                  </a:txBody>
                  <a:tcPr/>
                </a:tc>
                <a:tc>
                  <a:txBody>
                    <a:bodyPr/>
                    <a:lstStyle/>
                    <a:p>
                      <a:pPr algn="ctr"/>
                      <a:r>
                        <a:rPr lang="en-US" b="1" dirty="0"/>
                        <a:t>100%</a:t>
                      </a:r>
                    </a:p>
                  </a:txBody>
                  <a:tcPr/>
                </a:tc>
                <a:tc>
                  <a:txBody>
                    <a:bodyPr/>
                    <a:lstStyle/>
                    <a:p>
                      <a:pPr algn="ctr"/>
                      <a:r>
                        <a:rPr lang="en-US" b="1" dirty="0"/>
                        <a:t>4000</a:t>
                      </a:r>
                    </a:p>
                  </a:txBody>
                  <a:tcPr/>
                </a:tc>
                <a:extLst>
                  <a:ext uri="{0D108BD9-81ED-4DB2-BD59-A6C34878D82A}">
                    <a16:rowId xmlns:a16="http://schemas.microsoft.com/office/drawing/2014/main" xmlns="" val="1041936859"/>
                  </a:ext>
                </a:extLst>
              </a:tr>
            </a:tbl>
          </a:graphicData>
        </a:graphic>
      </p:graphicFrame>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119073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6A838-BD72-4978-9BC4-A99AAD25D4D5}"/>
              </a:ext>
            </a:extLst>
          </p:cNvPr>
          <p:cNvSpPr>
            <a:spLocks noGrp="1"/>
          </p:cNvSpPr>
          <p:nvPr>
            <p:ph type="title"/>
          </p:nvPr>
        </p:nvSpPr>
        <p:spPr/>
        <p:txBody>
          <a:bodyPr/>
          <a:lstStyle/>
          <a:p>
            <a:r>
              <a:rPr lang="en-US" b="1" dirty="0"/>
              <a:t>Central Nervous System (CNS)</a:t>
            </a:r>
            <a:br>
              <a:rPr lang="en-US" b="1" dirty="0"/>
            </a:br>
            <a:r>
              <a:rPr lang="en-US" b="1" dirty="0"/>
              <a:t>Threshold Radiation Dose</a:t>
            </a:r>
          </a:p>
        </p:txBody>
      </p:sp>
      <p:graphicFrame>
        <p:nvGraphicFramePr>
          <p:cNvPr id="4" name="Content Placeholder 3">
            <a:extLst>
              <a:ext uri="{FF2B5EF4-FFF2-40B4-BE49-F238E27FC236}">
                <a16:creationId xmlns:a16="http://schemas.microsoft.com/office/drawing/2014/main" xmlns="" id="{A876D063-1080-4D5F-88A2-679B852910EE}"/>
              </a:ext>
            </a:extLst>
          </p:cNvPr>
          <p:cNvGraphicFramePr>
            <a:graphicFrameLocks noGrp="1"/>
          </p:cNvGraphicFramePr>
          <p:nvPr>
            <p:ph idx="1"/>
            <p:extLst>
              <p:ext uri="{D42A27DB-BD31-4B8C-83A1-F6EECF244321}">
                <p14:modId xmlns:p14="http://schemas.microsoft.com/office/powerpoint/2010/main" val="812998799"/>
              </p:ext>
            </p:extLst>
          </p:nvPr>
        </p:nvGraphicFramePr>
        <p:xfrm>
          <a:off x="838200" y="1825625"/>
          <a:ext cx="10515600" cy="4114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1827307647"/>
                    </a:ext>
                  </a:extLst>
                </a:gridCol>
                <a:gridCol w="5257800">
                  <a:extLst>
                    <a:ext uri="{9D8B030D-6E8A-4147-A177-3AD203B41FA5}">
                      <a16:colId xmlns:a16="http://schemas.microsoft.com/office/drawing/2014/main" xmlns="" val="201078615"/>
                    </a:ext>
                  </a:extLst>
                </a:gridCol>
              </a:tblGrid>
              <a:tr h="370840">
                <a:tc>
                  <a:txBody>
                    <a:bodyPr/>
                    <a:lstStyle/>
                    <a:p>
                      <a:pPr algn="ctr"/>
                      <a:r>
                        <a:rPr lang="en-US" sz="2400" b="1" dirty="0"/>
                        <a:t>Condition</a:t>
                      </a:r>
                    </a:p>
                  </a:txBody>
                  <a:tcPr/>
                </a:tc>
                <a:tc>
                  <a:txBody>
                    <a:bodyPr/>
                    <a:lstStyle/>
                    <a:p>
                      <a:pPr algn="ctr"/>
                      <a:r>
                        <a:rPr lang="en-US" sz="2400" b="1" dirty="0"/>
                        <a:t>Dose (</a:t>
                      </a:r>
                      <a:r>
                        <a:rPr lang="en-US" sz="2400" b="1" dirty="0" err="1"/>
                        <a:t>cGy</a:t>
                      </a:r>
                      <a:r>
                        <a:rPr lang="en-US" sz="2400" b="1" dirty="0"/>
                        <a:t>)</a:t>
                      </a:r>
                    </a:p>
                  </a:txBody>
                  <a:tcPr/>
                </a:tc>
                <a:extLst>
                  <a:ext uri="{0D108BD9-81ED-4DB2-BD59-A6C34878D82A}">
                    <a16:rowId xmlns:a16="http://schemas.microsoft.com/office/drawing/2014/main" xmlns="" val="3125275166"/>
                  </a:ext>
                </a:extLst>
              </a:tr>
              <a:tr h="370840">
                <a:tc>
                  <a:txBody>
                    <a:bodyPr/>
                    <a:lstStyle/>
                    <a:p>
                      <a:pPr algn="ctr"/>
                      <a:r>
                        <a:rPr lang="en-US" sz="2400" b="1" dirty="0"/>
                        <a:t>Brain necrosis</a:t>
                      </a:r>
                    </a:p>
                  </a:txBody>
                  <a:tcPr/>
                </a:tc>
                <a:tc>
                  <a:txBody>
                    <a:bodyPr/>
                    <a:lstStyle/>
                    <a:p>
                      <a:pPr algn="ctr"/>
                      <a:r>
                        <a:rPr lang="en-US" sz="2400" b="1" dirty="0"/>
                        <a:t>6000</a:t>
                      </a:r>
                    </a:p>
                  </a:txBody>
                  <a:tcPr/>
                </a:tc>
                <a:extLst>
                  <a:ext uri="{0D108BD9-81ED-4DB2-BD59-A6C34878D82A}">
                    <a16:rowId xmlns:a16="http://schemas.microsoft.com/office/drawing/2014/main" xmlns="" val="1781303631"/>
                  </a:ext>
                </a:extLst>
              </a:tr>
              <a:tr h="370840">
                <a:tc>
                  <a:txBody>
                    <a:bodyPr/>
                    <a:lstStyle/>
                    <a:p>
                      <a:pPr algn="ctr"/>
                      <a:r>
                        <a:rPr lang="en-US" sz="2400" b="1" dirty="0"/>
                        <a:t>IQ deficits</a:t>
                      </a:r>
                    </a:p>
                  </a:txBody>
                  <a:tcPr/>
                </a:tc>
                <a:tc>
                  <a:txBody>
                    <a:bodyPr/>
                    <a:lstStyle/>
                    <a:p>
                      <a:pPr algn="ctr"/>
                      <a:r>
                        <a:rPr lang="en-US" sz="2400" b="1" dirty="0"/>
                        <a:t>1200-1800</a:t>
                      </a:r>
                    </a:p>
                  </a:txBody>
                  <a:tcPr/>
                </a:tc>
                <a:extLst>
                  <a:ext uri="{0D108BD9-81ED-4DB2-BD59-A6C34878D82A}">
                    <a16:rowId xmlns:a16="http://schemas.microsoft.com/office/drawing/2014/main" xmlns="" val="3807755207"/>
                  </a:ext>
                </a:extLst>
              </a:tr>
              <a:tr h="370840">
                <a:tc>
                  <a:txBody>
                    <a:bodyPr/>
                    <a:lstStyle/>
                    <a:p>
                      <a:pPr algn="ctr"/>
                      <a:r>
                        <a:rPr lang="en-US" sz="2400" b="1" dirty="0"/>
                        <a:t>Growth hormone deficiency</a:t>
                      </a:r>
                    </a:p>
                  </a:txBody>
                  <a:tcPr/>
                </a:tc>
                <a:tc>
                  <a:txBody>
                    <a:bodyPr/>
                    <a:lstStyle/>
                    <a:p>
                      <a:pPr algn="ctr"/>
                      <a:r>
                        <a:rPr lang="en-US" sz="2400" b="1" dirty="0"/>
                        <a:t>1800-2500</a:t>
                      </a:r>
                    </a:p>
                  </a:txBody>
                  <a:tcPr/>
                </a:tc>
                <a:extLst>
                  <a:ext uri="{0D108BD9-81ED-4DB2-BD59-A6C34878D82A}">
                    <a16:rowId xmlns:a16="http://schemas.microsoft.com/office/drawing/2014/main" xmlns="" val="827575402"/>
                  </a:ext>
                </a:extLst>
              </a:tr>
              <a:tr h="370840">
                <a:tc>
                  <a:txBody>
                    <a:bodyPr/>
                    <a:lstStyle/>
                    <a:p>
                      <a:pPr algn="ctr"/>
                      <a:r>
                        <a:rPr lang="en-US" sz="2400" b="1" dirty="0"/>
                        <a:t>Precocious puberty</a:t>
                      </a:r>
                    </a:p>
                  </a:txBody>
                  <a:tcPr/>
                </a:tc>
                <a:tc>
                  <a:txBody>
                    <a:bodyPr/>
                    <a:lstStyle/>
                    <a:p>
                      <a:pPr algn="ctr"/>
                      <a:r>
                        <a:rPr lang="en-US" sz="2400" b="1" dirty="0"/>
                        <a:t>2000</a:t>
                      </a:r>
                    </a:p>
                  </a:txBody>
                  <a:tcPr/>
                </a:tc>
                <a:extLst>
                  <a:ext uri="{0D108BD9-81ED-4DB2-BD59-A6C34878D82A}">
                    <a16:rowId xmlns:a16="http://schemas.microsoft.com/office/drawing/2014/main" xmlns="" val="3022684724"/>
                  </a:ext>
                </a:extLst>
              </a:tr>
              <a:tr h="370840">
                <a:tc>
                  <a:txBody>
                    <a:bodyPr/>
                    <a:lstStyle/>
                    <a:p>
                      <a:pPr algn="ctr"/>
                      <a:r>
                        <a:rPr lang="en-US" sz="2400" b="1" dirty="0"/>
                        <a:t>TRH/TSH deficiency</a:t>
                      </a:r>
                    </a:p>
                  </a:txBody>
                  <a:tcPr/>
                </a:tc>
                <a:tc>
                  <a:txBody>
                    <a:bodyPr/>
                    <a:lstStyle/>
                    <a:p>
                      <a:pPr algn="ctr"/>
                      <a:r>
                        <a:rPr lang="en-US" sz="2400" b="1" dirty="0"/>
                        <a:t>4000</a:t>
                      </a:r>
                    </a:p>
                  </a:txBody>
                  <a:tcPr/>
                </a:tc>
                <a:extLst>
                  <a:ext uri="{0D108BD9-81ED-4DB2-BD59-A6C34878D82A}">
                    <a16:rowId xmlns:a16="http://schemas.microsoft.com/office/drawing/2014/main" xmlns="" val="1151297665"/>
                  </a:ext>
                </a:extLst>
              </a:tr>
              <a:tr h="370840">
                <a:tc>
                  <a:txBody>
                    <a:bodyPr/>
                    <a:lstStyle/>
                    <a:p>
                      <a:pPr algn="ctr"/>
                      <a:r>
                        <a:rPr lang="en-US" sz="2400" b="1" dirty="0"/>
                        <a:t>LH/FSH deficiency</a:t>
                      </a:r>
                    </a:p>
                  </a:txBody>
                  <a:tcPr/>
                </a:tc>
                <a:tc>
                  <a:txBody>
                    <a:bodyPr/>
                    <a:lstStyle/>
                    <a:p>
                      <a:pPr algn="ctr"/>
                      <a:r>
                        <a:rPr lang="en-US" sz="2400" b="1" dirty="0"/>
                        <a:t>4000</a:t>
                      </a:r>
                    </a:p>
                  </a:txBody>
                  <a:tcPr/>
                </a:tc>
                <a:extLst>
                  <a:ext uri="{0D108BD9-81ED-4DB2-BD59-A6C34878D82A}">
                    <a16:rowId xmlns:a16="http://schemas.microsoft.com/office/drawing/2014/main" xmlns="" val="521958253"/>
                  </a:ext>
                </a:extLst>
              </a:tr>
              <a:tr h="370840">
                <a:tc>
                  <a:txBody>
                    <a:bodyPr/>
                    <a:lstStyle/>
                    <a:p>
                      <a:pPr algn="ctr"/>
                      <a:r>
                        <a:rPr lang="en-US" sz="2400" b="1" dirty="0"/>
                        <a:t>ACTH deficiency</a:t>
                      </a:r>
                    </a:p>
                  </a:txBody>
                  <a:tcPr/>
                </a:tc>
                <a:tc>
                  <a:txBody>
                    <a:bodyPr/>
                    <a:lstStyle/>
                    <a:p>
                      <a:pPr algn="ctr"/>
                      <a:r>
                        <a:rPr lang="en-US" sz="2400" b="1" dirty="0"/>
                        <a:t>4000</a:t>
                      </a:r>
                    </a:p>
                  </a:txBody>
                  <a:tcPr/>
                </a:tc>
                <a:extLst>
                  <a:ext uri="{0D108BD9-81ED-4DB2-BD59-A6C34878D82A}">
                    <a16:rowId xmlns:a16="http://schemas.microsoft.com/office/drawing/2014/main" xmlns="" val="3371033763"/>
                  </a:ext>
                </a:extLst>
              </a:tr>
              <a:tr h="370840">
                <a:tc>
                  <a:txBody>
                    <a:bodyPr/>
                    <a:lstStyle/>
                    <a:p>
                      <a:pPr algn="ctr"/>
                      <a:r>
                        <a:rPr lang="en-US" sz="2400" b="1" dirty="0"/>
                        <a:t>Hyperprolactinemia</a:t>
                      </a:r>
                    </a:p>
                  </a:txBody>
                  <a:tcPr/>
                </a:tc>
                <a:tc>
                  <a:txBody>
                    <a:bodyPr/>
                    <a:lstStyle/>
                    <a:p>
                      <a:pPr algn="ctr"/>
                      <a:r>
                        <a:rPr lang="en-US" sz="2400" b="1" dirty="0"/>
                        <a:t>4000</a:t>
                      </a:r>
                    </a:p>
                  </a:txBody>
                  <a:tcPr/>
                </a:tc>
                <a:extLst>
                  <a:ext uri="{0D108BD9-81ED-4DB2-BD59-A6C34878D82A}">
                    <a16:rowId xmlns:a16="http://schemas.microsoft.com/office/drawing/2014/main" xmlns="" val="1984735686"/>
                  </a:ext>
                </a:extLst>
              </a:tr>
            </a:tbl>
          </a:graphicData>
        </a:graphic>
      </p:graphicFrame>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70766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F08E4-F256-465C-ADFD-593DC43E1710}"/>
              </a:ext>
            </a:extLst>
          </p:cNvPr>
          <p:cNvSpPr>
            <a:spLocks noGrp="1"/>
          </p:cNvSpPr>
          <p:nvPr>
            <p:ph type="title"/>
          </p:nvPr>
        </p:nvSpPr>
        <p:spPr/>
        <p:txBody>
          <a:bodyPr/>
          <a:lstStyle/>
          <a:p>
            <a:r>
              <a:rPr lang="en-US" b="1" dirty="0"/>
              <a:t>Pediatric Radiation Oncology</a:t>
            </a:r>
          </a:p>
        </p:txBody>
      </p:sp>
      <p:sp>
        <p:nvSpPr>
          <p:cNvPr id="3" name="Content Placeholder 2">
            <a:extLst>
              <a:ext uri="{FF2B5EF4-FFF2-40B4-BE49-F238E27FC236}">
                <a16:creationId xmlns:a16="http://schemas.microsoft.com/office/drawing/2014/main" xmlns="" id="{A4D150DD-F9E7-407E-B662-120AC088B991}"/>
              </a:ext>
            </a:extLst>
          </p:cNvPr>
          <p:cNvSpPr>
            <a:spLocks noGrp="1"/>
          </p:cNvSpPr>
          <p:nvPr>
            <p:ph idx="1"/>
          </p:nvPr>
        </p:nvSpPr>
        <p:spPr>
          <a:xfrm>
            <a:off x="838200" y="1583702"/>
            <a:ext cx="10515600" cy="4647415"/>
          </a:xfrm>
        </p:spPr>
        <p:txBody>
          <a:bodyPr/>
          <a:lstStyle/>
          <a:p>
            <a:r>
              <a:rPr lang="en-US" b="1" dirty="0">
                <a:solidFill>
                  <a:srgbClr val="000099"/>
                </a:solidFill>
              </a:rPr>
              <a:t>Growing and developing tissue more sensitive to late effects</a:t>
            </a:r>
          </a:p>
          <a:p>
            <a:pPr marL="0" indent="0">
              <a:buNone/>
            </a:pPr>
            <a:endParaRPr lang="en-US" b="1" dirty="0"/>
          </a:p>
          <a:p>
            <a:r>
              <a:rPr lang="en-US" b="1" dirty="0">
                <a:solidFill>
                  <a:srgbClr val="000099"/>
                </a:solidFill>
              </a:rPr>
              <a:t>Combined with pharmacologic agents (chemoradiotherapy)</a:t>
            </a:r>
          </a:p>
          <a:p>
            <a:endParaRPr lang="en-US" b="1" dirty="0"/>
          </a:p>
          <a:p>
            <a:r>
              <a:rPr lang="en-US" b="1" dirty="0">
                <a:solidFill>
                  <a:srgbClr val="000099"/>
                </a:solidFill>
              </a:rPr>
              <a:t>Technological advances</a:t>
            </a:r>
          </a:p>
          <a:p>
            <a:pPr lvl="1"/>
            <a:r>
              <a:rPr lang="en-US" b="1" dirty="0"/>
              <a:t>Intensity modulated radiation therapy (IMRT)</a:t>
            </a:r>
          </a:p>
          <a:p>
            <a:pPr lvl="1"/>
            <a:r>
              <a:rPr lang="en-US" b="1" dirty="0"/>
              <a:t>Image guided radiation therapy (IGRT)</a:t>
            </a:r>
          </a:p>
          <a:p>
            <a:pPr lvl="1"/>
            <a:r>
              <a:rPr lang="en-US" b="1" dirty="0"/>
              <a:t>Stereotactic body radiotherapy (SBRT)</a:t>
            </a:r>
          </a:p>
          <a:p>
            <a:pPr lvl="1"/>
            <a:r>
              <a:rPr lang="en-US" b="1" dirty="0"/>
              <a:t>Stereotactic radiosurgery (SRS)</a:t>
            </a:r>
          </a:p>
          <a:p>
            <a:pPr marL="457200" lvl="1" indent="0">
              <a:buNone/>
            </a:pPr>
            <a:endParaRPr lang="en-US"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06306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6E21BFC-A550-4E9F-89DB-2BCA06CE5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7" y="20549"/>
            <a:ext cx="3719244" cy="374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xmlns="" id="{43DDE6AB-0969-4C8B-8EA6-6C61A64B0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147" y="20549"/>
            <a:ext cx="2527443" cy="376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xmlns="" id="{A19D6470-6541-4FFE-99C1-BA511110D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591" y="20549"/>
            <a:ext cx="2751008" cy="376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xmlns="" id="{FEE79894-5046-4710-AB51-FBB040D39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185008" y="2534632"/>
            <a:ext cx="303418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xmlns="" id="{9C7239D4-269C-4611-BBCA-02C59988B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6598" y="0"/>
            <a:ext cx="3235401" cy="379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xmlns="" id="{D2F4600F-D2AD-4C3E-BD65-F5796E81ED71}"/>
              </a:ext>
            </a:extLst>
          </p:cNvPr>
          <p:cNvSpPr txBox="1"/>
          <p:nvPr/>
        </p:nvSpPr>
        <p:spPr>
          <a:xfrm>
            <a:off x="5603543" y="3946015"/>
            <a:ext cx="6756978" cy="2308324"/>
          </a:xfrm>
          <a:prstGeom prst="rect">
            <a:avLst/>
          </a:prstGeom>
          <a:noFill/>
        </p:spPr>
        <p:txBody>
          <a:bodyPr wrap="none" rtlCol="0">
            <a:spAutoFit/>
          </a:bodyPr>
          <a:lstStyle/>
          <a:p>
            <a:pPr marL="342900" indent="-342900">
              <a:buAutoNum type="arabicPeriod"/>
            </a:pPr>
            <a:r>
              <a:rPr lang="en-US" b="1" dirty="0"/>
              <a:t>Cranial irradiation for ALL includes posterior half of eye and C2</a:t>
            </a:r>
          </a:p>
          <a:p>
            <a:pPr marL="342900" indent="-342900">
              <a:buAutoNum type="arabicPeriod"/>
            </a:pPr>
            <a:r>
              <a:rPr lang="en-US" b="1" dirty="0"/>
              <a:t>Flank irradiation for Wilms Tumor includes whole vertebral body</a:t>
            </a:r>
          </a:p>
          <a:p>
            <a:pPr marL="342900" indent="-342900">
              <a:buAutoNum type="arabicPeriod"/>
            </a:pPr>
            <a:r>
              <a:rPr lang="en-US" b="1" dirty="0"/>
              <a:t>Irradiation for tumor spillage and peritoneal metastases includes </a:t>
            </a:r>
          </a:p>
          <a:p>
            <a:r>
              <a:rPr lang="en-US" b="1" dirty="0"/>
              <a:t>       pelvis</a:t>
            </a:r>
          </a:p>
          <a:p>
            <a:r>
              <a:rPr lang="en-US" b="1" dirty="0"/>
              <a:t>4.    Whole lung irradiation may not be able to avoid thyroid gland</a:t>
            </a:r>
          </a:p>
          <a:p>
            <a:pPr marL="342900" indent="-342900">
              <a:buAutoNum type="arabicPeriod" startAt="5"/>
            </a:pPr>
            <a:r>
              <a:rPr lang="en-US" b="1" dirty="0"/>
              <a:t>Spinal irradiation includes thecal sac and extends to S3</a:t>
            </a:r>
          </a:p>
          <a:p>
            <a:endParaRPr lang="en-US" b="1" dirty="0"/>
          </a:p>
          <a:p>
            <a:r>
              <a:rPr lang="en-US" b="1" dirty="0"/>
              <a:t>Images courtesy Dr. Kenneth Wong, CHLA/USC</a:t>
            </a:r>
          </a:p>
        </p:txBody>
      </p:sp>
      <p:sp>
        <p:nvSpPr>
          <p:cNvPr id="8" name="Rectangle 7"/>
          <p:cNvSpPr>
            <a:spLocks noChangeArrowheads="1"/>
          </p:cNvSpPr>
          <p:nvPr/>
        </p:nvSpPr>
        <p:spPr bwMode="auto">
          <a:xfrm>
            <a:off x="5445303" y="6486951"/>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32247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158F03-615E-478A-9F54-357465E19C3E}"/>
              </a:ext>
            </a:extLst>
          </p:cNvPr>
          <p:cNvSpPr>
            <a:spLocks noGrp="1"/>
          </p:cNvSpPr>
          <p:nvPr>
            <p:ph type="title"/>
          </p:nvPr>
        </p:nvSpPr>
        <p:spPr/>
        <p:txBody>
          <a:bodyPr/>
          <a:lstStyle/>
          <a:p>
            <a:r>
              <a:rPr lang="en-US" b="1" dirty="0"/>
              <a:t>7.B.1. Oncologic Emergencies</a:t>
            </a:r>
          </a:p>
        </p:txBody>
      </p:sp>
      <p:sp>
        <p:nvSpPr>
          <p:cNvPr id="3" name="Content Placeholder 2">
            <a:extLst>
              <a:ext uri="{FF2B5EF4-FFF2-40B4-BE49-F238E27FC236}">
                <a16:creationId xmlns:a16="http://schemas.microsoft.com/office/drawing/2014/main" xmlns="" id="{2CB2CF1F-6962-4072-BE26-7F36D0396487}"/>
              </a:ext>
            </a:extLst>
          </p:cNvPr>
          <p:cNvSpPr>
            <a:spLocks noGrp="1"/>
          </p:cNvSpPr>
          <p:nvPr>
            <p:ph idx="1"/>
          </p:nvPr>
        </p:nvSpPr>
        <p:spPr/>
        <p:txBody>
          <a:bodyPr/>
          <a:lstStyle/>
          <a:p>
            <a:r>
              <a:rPr lang="en-US" b="1" dirty="0"/>
              <a:t>Tumor Lysis Syndrome</a:t>
            </a:r>
          </a:p>
          <a:p>
            <a:r>
              <a:rPr lang="en-US" b="1" dirty="0"/>
              <a:t>Hyperleukocytosis</a:t>
            </a:r>
          </a:p>
          <a:p>
            <a:r>
              <a:rPr lang="en-US" b="1" dirty="0"/>
              <a:t>Superior Mediastinal Syndrome (SMS)/ Superior Vena Cava Syndrome (SVCS)</a:t>
            </a:r>
          </a:p>
          <a:p>
            <a:r>
              <a:rPr lang="en-US" b="1" dirty="0"/>
              <a:t>Increased Intracranial Pressure</a:t>
            </a:r>
          </a:p>
          <a:p>
            <a:r>
              <a:rPr lang="en-US" b="1" dirty="0"/>
              <a:t>Spinal Cord Compression</a:t>
            </a:r>
          </a:p>
          <a:p>
            <a:r>
              <a:rPr lang="en-US" b="1" dirty="0"/>
              <a:t>Febrile Neutropenia</a:t>
            </a:r>
          </a:p>
          <a:p>
            <a:pPr marL="0" indent="0">
              <a:buNone/>
            </a:pPr>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984428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3F078-F451-4F25-ACC0-2731925FEA68}"/>
              </a:ext>
            </a:extLst>
          </p:cNvPr>
          <p:cNvSpPr>
            <a:spLocks noGrp="1"/>
          </p:cNvSpPr>
          <p:nvPr>
            <p:ph type="title"/>
          </p:nvPr>
        </p:nvSpPr>
        <p:spPr/>
        <p:txBody>
          <a:bodyPr/>
          <a:lstStyle/>
          <a:p>
            <a:r>
              <a:rPr lang="en-US" b="1" dirty="0"/>
              <a:t>Tumor Lysis Syndrome	</a:t>
            </a:r>
          </a:p>
        </p:txBody>
      </p:sp>
      <p:sp>
        <p:nvSpPr>
          <p:cNvPr id="3" name="Content Placeholder 2">
            <a:extLst>
              <a:ext uri="{FF2B5EF4-FFF2-40B4-BE49-F238E27FC236}">
                <a16:creationId xmlns:a16="http://schemas.microsoft.com/office/drawing/2014/main" xmlns="" id="{2C79AEB7-47BA-4E30-8DB4-FB129EC8D6EE}"/>
              </a:ext>
            </a:extLst>
          </p:cNvPr>
          <p:cNvSpPr>
            <a:spLocks noGrp="1"/>
          </p:cNvSpPr>
          <p:nvPr>
            <p:ph idx="1"/>
          </p:nvPr>
        </p:nvSpPr>
        <p:spPr/>
        <p:txBody>
          <a:bodyPr>
            <a:normAutofit/>
          </a:bodyPr>
          <a:lstStyle/>
          <a:p>
            <a:r>
              <a:rPr lang="en-US" sz="3200" b="1" dirty="0"/>
              <a:t>Most common emergency in patients with hematologic malignancy at diagnosis</a:t>
            </a:r>
          </a:p>
          <a:p>
            <a:r>
              <a:rPr lang="en-US" sz="3200" b="1" dirty="0"/>
              <a:t>Non- Hodgkin Lymphoma (Burkitt) and acute leukemia</a:t>
            </a:r>
          </a:p>
          <a:p>
            <a:r>
              <a:rPr lang="en-US" sz="3200" b="1" dirty="0"/>
              <a:t>Hyperuricemia, hyperkalemia, hyperphosphatemia, hypocalcemia</a:t>
            </a:r>
          </a:p>
          <a:p>
            <a:r>
              <a:rPr lang="en-US" sz="3200" b="1" dirty="0"/>
              <a:t>Renal insufficiency, cardiac arrhythmias, seizures, death.</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50732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892807-D381-4E2B-9A62-5A0BB7AEB98A}"/>
              </a:ext>
            </a:extLst>
          </p:cNvPr>
          <p:cNvSpPr>
            <a:spLocks noGrp="1"/>
          </p:cNvSpPr>
          <p:nvPr>
            <p:ph type="title"/>
          </p:nvPr>
        </p:nvSpPr>
        <p:spPr/>
        <p:txBody>
          <a:bodyPr/>
          <a:lstStyle/>
          <a:p>
            <a:r>
              <a:rPr lang="en-US" b="1" dirty="0"/>
              <a:t>Disclosure Information</a:t>
            </a:r>
          </a:p>
        </p:txBody>
      </p:sp>
      <p:sp>
        <p:nvSpPr>
          <p:cNvPr id="3" name="Content Placeholder 2">
            <a:extLst>
              <a:ext uri="{FF2B5EF4-FFF2-40B4-BE49-F238E27FC236}">
                <a16:creationId xmlns:a16="http://schemas.microsoft.com/office/drawing/2014/main" xmlns="" id="{C853C2F6-565A-4D50-822E-5D48878BAFBB}"/>
              </a:ext>
            </a:extLst>
          </p:cNvPr>
          <p:cNvSpPr>
            <a:spLocks noGrp="1"/>
          </p:cNvSpPr>
          <p:nvPr>
            <p:ph idx="1"/>
          </p:nvPr>
        </p:nvSpPr>
        <p:spPr/>
        <p:txBody>
          <a:bodyPr/>
          <a:lstStyle/>
          <a:p>
            <a:r>
              <a:rPr lang="en-US" b="1" dirty="0"/>
              <a:t>AstraZeneca: Research grant to institution</a:t>
            </a:r>
          </a:p>
          <a:p>
            <a:r>
              <a:rPr lang="en-US" b="1" dirty="0"/>
              <a:t>Lilly Oncology: Research grant/consulting agreement with 				        institution</a:t>
            </a:r>
          </a:p>
          <a:p>
            <a:r>
              <a:rPr lang="en-US" b="1" dirty="0"/>
              <a:t>Bayer: Speakers Bureau</a:t>
            </a:r>
          </a:p>
          <a:p>
            <a:pPr marL="0" indent="0">
              <a:buNone/>
            </a:pPr>
            <a:endParaRPr lang="en-US" b="1" dirty="0"/>
          </a:p>
          <a:p>
            <a:r>
              <a:rPr lang="en-US" b="1" dirty="0"/>
              <a:t>No discussion of unlabeled uses of medications.</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104677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4A2BC-0E3E-41CA-9264-1211070E1DEA}"/>
              </a:ext>
            </a:extLst>
          </p:cNvPr>
          <p:cNvSpPr>
            <a:spLocks noGrp="1"/>
          </p:cNvSpPr>
          <p:nvPr>
            <p:ph type="title"/>
          </p:nvPr>
        </p:nvSpPr>
        <p:spPr/>
        <p:txBody>
          <a:bodyPr/>
          <a:lstStyle/>
          <a:p>
            <a:r>
              <a:rPr lang="en-US" b="1" dirty="0"/>
              <a:t>Laboratory Tumor Lysis Syndrome</a:t>
            </a:r>
          </a:p>
        </p:txBody>
      </p:sp>
      <p:sp>
        <p:nvSpPr>
          <p:cNvPr id="3" name="Content Placeholder 2">
            <a:extLst>
              <a:ext uri="{FF2B5EF4-FFF2-40B4-BE49-F238E27FC236}">
                <a16:creationId xmlns:a16="http://schemas.microsoft.com/office/drawing/2014/main" xmlns="" id="{1EF3FBC7-03CD-49CA-91ED-139FBC53E1D2}"/>
              </a:ext>
            </a:extLst>
          </p:cNvPr>
          <p:cNvSpPr>
            <a:spLocks noGrp="1"/>
          </p:cNvSpPr>
          <p:nvPr>
            <p:ph idx="1"/>
          </p:nvPr>
        </p:nvSpPr>
        <p:spPr/>
        <p:txBody>
          <a:bodyPr/>
          <a:lstStyle/>
          <a:p>
            <a:r>
              <a:rPr lang="en-US" b="1" dirty="0"/>
              <a:t>Serum Uric Acid &gt; 8mg/</a:t>
            </a:r>
            <a:r>
              <a:rPr lang="en-US" b="1" dirty="0" err="1"/>
              <a:t>dL</a:t>
            </a:r>
            <a:r>
              <a:rPr lang="en-US" b="1" dirty="0"/>
              <a:t> in adults or &gt; ULN in children</a:t>
            </a:r>
          </a:p>
          <a:p>
            <a:r>
              <a:rPr lang="en-US" b="1" dirty="0"/>
              <a:t>Serum Phosphorus &gt; 4.5 mg/</a:t>
            </a:r>
            <a:r>
              <a:rPr lang="en-US" b="1" dirty="0" err="1"/>
              <a:t>dL</a:t>
            </a:r>
            <a:r>
              <a:rPr lang="en-US" b="1" dirty="0"/>
              <a:t> in adults or &gt; 6.5 mg/</a:t>
            </a:r>
            <a:r>
              <a:rPr lang="en-US" b="1" dirty="0" err="1"/>
              <a:t>dL</a:t>
            </a:r>
            <a:r>
              <a:rPr lang="en-US" b="1" dirty="0"/>
              <a:t> in children</a:t>
            </a:r>
          </a:p>
          <a:p>
            <a:r>
              <a:rPr lang="en-US" b="1" dirty="0"/>
              <a:t>Serum Potassium &gt; 6 </a:t>
            </a:r>
            <a:r>
              <a:rPr lang="en-US" b="1" dirty="0" err="1"/>
              <a:t>meq</a:t>
            </a:r>
            <a:r>
              <a:rPr lang="en-US" b="1" dirty="0"/>
              <a:t>/L</a:t>
            </a:r>
          </a:p>
          <a:p>
            <a:r>
              <a:rPr lang="en-US" b="1" dirty="0"/>
              <a:t>*Corrected serum calcium &lt; 7 mg/</a:t>
            </a:r>
            <a:r>
              <a:rPr lang="en-US" b="1" dirty="0" err="1"/>
              <a:t>dL</a:t>
            </a:r>
            <a:r>
              <a:rPr lang="en-US" b="1" dirty="0"/>
              <a:t> or ionized calcium &lt; 4.5 mg/</a:t>
            </a:r>
            <a:r>
              <a:rPr lang="en-US" b="1" dirty="0" err="1"/>
              <a:t>dL</a:t>
            </a:r>
            <a:endParaRPr lang="en-US" b="1" dirty="0"/>
          </a:p>
          <a:p>
            <a:endParaRPr lang="en-US" b="1" dirty="0"/>
          </a:p>
          <a:p>
            <a:endParaRPr lang="en-US" b="1" dirty="0"/>
          </a:p>
          <a:p>
            <a:r>
              <a:rPr lang="en-US" b="1" dirty="0"/>
              <a:t>* Corrected calcium in mg/</a:t>
            </a:r>
            <a:r>
              <a:rPr lang="en-US" b="1" dirty="0" err="1"/>
              <a:t>dL</a:t>
            </a:r>
            <a:r>
              <a:rPr lang="en-US" b="1" dirty="0"/>
              <a:t>= measured calcium in mg/</a:t>
            </a:r>
            <a:r>
              <a:rPr lang="en-US" b="1" dirty="0" err="1"/>
              <a:t>dL</a:t>
            </a:r>
            <a:r>
              <a:rPr lang="en-US" b="1" dirty="0"/>
              <a:t> + 0.8 X (4-albumin in </a:t>
            </a:r>
            <a:r>
              <a:rPr lang="en-US" b="1" dirty="0" err="1"/>
              <a:t>gms</a:t>
            </a:r>
            <a:r>
              <a:rPr lang="en-US" b="1" dirty="0"/>
              <a:t>/</a:t>
            </a:r>
            <a:r>
              <a:rPr lang="en-US" b="1" dirty="0" err="1"/>
              <a:t>dL</a:t>
            </a:r>
            <a:r>
              <a:rPr lang="en-US" b="1" dirty="0"/>
              <a: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016660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588CD-DC15-4C7E-86FA-060AE578A2B7}"/>
              </a:ext>
            </a:extLst>
          </p:cNvPr>
          <p:cNvSpPr>
            <a:spLocks noGrp="1"/>
          </p:cNvSpPr>
          <p:nvPr>
            <p:ph type="title"/>
          </p:nvPr>
        </p:nvSpPr>
        <p:spPr/>
        <p:txBody>
          <a:bodyPr/>
          <a:lstStyle/>
          <a:p>
            <a:r>
              <a:rPr lang="en-US" b="1" dirty="0"/>
              <a:t>Pathophysiology</a:t>
            </a:r>
          </a:p>
        </p:txBody>
      </p:sp>
      <p:sp>
        <p:nvSpPr>
          <p:cNvPr id="3" name="Content Placeholder 2">
            <a:extLst>
              <a:ext uri="{FF2B5EF4-FFF2-40B4-BE49-F238E27FC236}">
                <a16:creationId xmlns:a16="http://schemas.microsoft.com/office/drawing/2014/main" xmlns="" id="{93145112-0B89-4E39-908A-E05FF66309C4}"/>
              </a:ext>
            </a:extLst>
          </p:cNvPr>
          <p:cNvSpPr>
            <a:spLocks noGrp="1"/>
          </p:cNvSpPr>
          <p:nvPr>
            <p:ph idx="1"/>
          </p:nvPr>
        </p:nvSpPr>
        <p:spPr/>
        <p:txBody>
          <a:bodyPr/>
          <a:lstStyle/>
          <a:p>
            <a:r>
              <a:rPr lang="en-US" b="1" dirty="0">
                <a:solidFill>
                  <a:srgbClr val="000099"/>
                </a:solidFill>
              </a:rPr>
              <a:t>Cell break down</a:t>
            </a:r>
          </a:p>
          <a:p>
            <a:pPr lvl="1"/>
            <a:r>
              <a:rPr lang="en-US" b="1" dirty="0"/>
              <a:t>Degradation of DNA to purines and phosphates</a:t>
            </a:r>
          </a:p>
          <a:p>
            <a:pPr lvl="1"/>
            <a:r>
              <a:rPr lang="en-US" b="1" dirty="0"/>
              <a:t>Release of intracellular potassium</a:t>
            </a:r>
          </a:p>
          <a:p>
            <a:pPr lvl="1"/>
            <a:r>
              <a:rPr lang="en-US" b="1" dirty="0"/>
              <a:t>Metabolic conversion of purine analogues to hypoxanthine, xanthine and uric acid by xanthine oxidase</a:t>
            </a:r>
          </a:p>
          <a:p>
            <a:pPr lvl="1"/>
            <a:r>
              <a:rPr lang="en-US" b="1" dirty="0"/>
              <a:t>Hyperphosphatemia leads to secondary hypocalcemia</a:t>
            </a:r>
          </a:p>
          <a:p>
            <a:pPr lvl="1"/>
            <a:r>
              <a:rPr lang="en-US" b="1" dirty="0"/>
              <a:t>Cytokine release hypotension and inflammation resulting in renal injury</a:t>
            </a:r>
          </a:p>
          <a:p>
            <a:pPr lvl="1"/>
            <a:r>
              <a:rPr lang="en-US" b="1" dirty="0"/>
              <a:t>Increased uric acid and calcium phosphate crystals lead to nephropathy</a:t>
            </a:r>
          </a:p>
          <a:p>
            <a:pPr lvl="1"/>
            <a:endParaRPr lang="en-US" b="1" dirty="0"/>
          </a:p>
          <a:p>
            <a:pPr lvl="2"/>
            <a:endParaRPr lang="en-US" b="1" dirty="0"/>
          </a:p>
        </p:txBody>
      </p:sp>
      <p:sp>
        <p:nvSpPr>
          <p:cNvPr id="14" name="Arrow: Down 13">
            <a:extLst>
              <a:ext uri="{FF2B5EF4-FFF2-40B4-BE49-F238E27FC236}">
                <a16:creationId xmlns:a16="http://schemas.microsoft.com/office/drawing/2014/main" xmlns="" id="{DD60C8BC-6615-4496-B439-CB029FB952F9}"/>
              </a:ext>
            </a:extLst>
          </p:cNvPr>
          <p:cNvSpPr/>
          <p:nvPr/>
        </p:nvSpPr>
        <p:spPr>
          <a:xfrm>
            <a:off x="5929459" y="2535810"/>
            <a:ext cx="45719" cy="188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473210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EE6B5-5E4C-42EB-A536-3321F293E62B}"/>
              </a:ext>
            </a:extLst>
          </p:cNvPr>
          <p:cNvSpPr>
            <a:spLocks noGrp="1"/>
          </p:cNvSpPr>
          <p:nvPr>
            <p:ph type="title"/>
          </p:nvPr>
        </p:nvSpPr>
        <p:spPr>
          <a:xfrm>
            <a:off x="838200" y="25758"/>
            <a:ext cx="10515600" cy="1325563"/>
          </a:xfrm>
        </p:spPr>
        <p:txBody>
          <a:bodyPr/>
          <a:lstStyle/>
          <a:p>
            <a:r>
              <a:rPr lang="en-US" b="1" dirty="0"/>
              <a:t>Management	</a:t>
            </a:r>
          </a:p>
        </p:txBody>
      </p:sp>
      <p:sp>
        <p:nvSpPr>
          <p:cNvPr id="3" name="Content Placeholder 2">
            <a:extLst>
              <a:ext uri="{FF2B5EF4-FFF2-40B4-BE49-F238E27FC236}">
                <a16:creationId xmlns:a16="http://schemas.microsoft.com/office/drawing/2014/main" xmlns="" id="{9DE8BCDA-E2AF-4129-9C12-897CFCEBD4EF}"/>
              </a:ext>
            </a:extLst>
          </p:cNvPr>
          <p:cNvSpPr>
            <a:spLocks noGrp="1"/>
          </p:cNvSpPr>
          <p:nvPr>
            <p:ph idx="1"/>
          </p:nvPr>
        </p:nvSpPr>
        <p:spPr>
          <a:xfrm>
            <a:off x="838200" y="1231736"/>
            <a:ext cx="10515600" cy="4999381"/>
          </a:xfrm>
        </p:spPr>
        <p:txBody>
          <a:bodyPr>
            <a:normAutofit lnSpcReduction="10000"/>
          </a:bodyPr>
          <a:lstStyle/>
          <a:p>
            <a:r>
              <a:rPr lang="en-US" b="1" dirty="0"/>
              <a:t>Intravenous hyperhydration</a:t>
            </a:r>
          </a:p>
          <a:p>
            <a:r>
              <a:rPr lang="en-US" b="1" dirty="0"/>
              <a:t>Forced diuresis with loop diuretic if urine output lags</a:t>
            </a:r>
          </a:p>
          <a:p>
            <a:r>
              <a:rPr lang="en-US" b="1" dirty="0"/>
              <a:t>Urine </a:t>
            </a:r>
            <a:r>
              <a:rPr lang="en-US" b="1" dirty="0" err="1"/>
              <a:t>alkalinization</a:t>
            </a:r>
            <a:r>
              <a:rPr lang="en-US" b="1" dirty="0"/>
              <a:t> only if no hyperphosphatemia</a:t>
            </a:r>
          </a:p>
          <a:p>
            <a:r>
              <a:rPr lang="en-US" b="1" dirty="0"/>
              <a:t>Allopurinol (xanthine oxidase inhibitor) if low tumor burden and normal labs</a:t>
            </a:r>
          </a:p>
          <a:p>
            <a:r>
              <a:rPr lang="en-US" b="1" dirty="0" err="1"/>
              <a:t>Rasburicase</a:t>
            </a:r>
            <a:r>
              <a:rPr lang="en-US" b="1" dirty="0"/>
              <a:t> (recombinant urate oxidase) if abnormal labs and high tumor burden</a:t>
            </a:r>
          </a:p>
          <a:p>
            <a:r>
              <a:rPr lang="en-US" b="1" dirty="0"/>
              <a:t>Monitor urine output and tumor lysis labs</a:t>
            </a:r>
          </a:p>
          <a:p>
            <a:r>
              <a:rPr lang="en-US" b="1" dirty="0"/>
              <a:t>Manage hyperkalemia (glucose+ insulin, B-agonists, hemodialysis</a:t>
            </a:r>
          </a:p>
          <a:p>
            <a:r>
              <a:rPr lang="en-US" b="1" dirty="0"/>
              <a:t>Administer calcium at lowest does only for symptomatic hypocalcemia</a:t>
            </a:r>
          </a:p>
          <a:p>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629436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38DB65-3979-46A4-A326-B7A03D4698CB}"/>
              </a:ext>
            </a:extLst>
          </p:cNvPr>
          <p:cNvSpPr>
            <a:spLocks noGrp="1"/>
          </p:cNvSpPr>
          <p:nvPr>
            <p:ph type="title"/>
          </p:nvPr>
        </p:nvSpPr>
        <p:spPr/>
        <p:txBody>
          <a:bodyPr/>
          <a:lstStyle/>
          <a:p>
            <a:r>
              <a:rPr lang="en-US" b="1" dirty="0"/>
              <a:t>Hyperleukocytosis</a:t>
            </a:r>
          </a:p>
        </p:txBody>
      </p:sp>
      <p:sp>
        <p:nvSpPr>
          <p:cNvPr id="3" name="Content Placeholder 2">
            <a:extLst>
              <a:ext uri="{FF2B5EF4-FFF2-40B4-BE49-F238E27FC236}">
                <a16:creationId xmlns:a16="http://schemas.microsoft.com/office/drawing/2014/main" xmlns="" id="{935E4212-E43B-49BF-BB35-C30B9A66D512}"/>
              </a:ext>
            </a:extLst>
          </p:cNvPr>
          <p:cNvSpPr>
            <a:spLocks noGrp="1"/>
          </p:cNvSpPr>
          <p:nvPr>
            <p:ph idx="1"/>
          </p:nvPr>
        </p:nvSpPr>
        <p:spPr/>
        <p:txBody>
          <a:bodyPr>
            <a:normAutofit lnSpcReduction="10000"/>
          </a:bodyPr>
          <a:lstStyle/>
          <a:p>
            <a:r>
              <a:rPr lang="en-US" b="1" dirty="0"/>
              <a:t>Peripheral leucocyte count &gt; 100,000/mm</a:t>
            </a:r>
            <a:r>
              <a:rPr lang="en-US" b="1" baseline="30000" dirty="0"/>
              <a:t>3</a:t>
            </a:r>
          </a:p>
          <a:p>
            <a:r>
              <a:rPr lang="en-US" b="1" dirty="0"/>
              <a:t>Clinically significant hyperleukocytosis</a:t>
            </a:r>
          </a:p>
          <a:p>
            <a:pPr lvl="1"/>
            <a:r>
              <a:rPr lang="en-US" b="1" dirty="0"/>
              <a:t>&gt; 200,000/mm</a:t>
            </a:r>
            <a:r>
              <a:rPr lang="en-US" b="1" baseline="30000" dirty="0"/>
              <a:t>3</a:t>
            </a:r>
            <a:r>
              <a:rPr lang="en-US" b="1" dirty="0"/>
              <a:t> for AML</a:t>
            </a:r>
          </a:p>
          <a:p>
            <a:pPr lvl="1"/>
            <a:r>
              <a:rPr lang="en-US" b="1" dirty="0"/>
              <a:t>&gt; 300,000/mm</a:t>
            </a:r>
            <a:r>
              <a:rPr lang="en-US" b="1" baseline="30000" dirty="0"/>
              <a:t>3</a:t>
            </a:r>
            <a:r>
              <a:rPr lang="en-US" b="1" dirty="0"/>
              <a:t> for ALL</a:t>
            </a:r>
          </a:p>
          <a:p>
            <a:r>
              <a:rPr lang="en-US" b="1" dirty="0"/>
              <a:t>Infant ALL, AML, blast phase CML, T-cell ALL, APL, leukemia with </a:t>
            </a:r>
          </a:p>
          <a:p>
            <a:pPr marL="0" indent="0">
              <a:buNone/>
            </a:pPr>
            <a:r>
              <a:rPr lang="en-US" b="1" dirty="0"/>
              <a:t>   t(4:11), t(9:22) and 11q23.</a:t>
            </a:r>
          </a:p>
          <a:p>
            <a:r>
              <a:rPr lang="en-US" b="1" dirty="0"/>
              <a:t>Tumor lysis, CNS hemorrhage and thrombosis, pulmonary </a:t>
            </a:r>
            <a:r>
              <a:rPr lang="en-US" b="1" dirty="0" err="1"/>
              <a:t>leukostasis</a:t>
            </a:r>
            <a:endParaRPr lang="en-US" b="1" dirty="0"/>
          </a:p>
          <a:p>
            <a:r>
              <a:rPr lang="en-US" b="1" dirty="0"/>
              <a:t>Poor outcome with higher counts</a:t>
            </a:r>
          </a:p>
          <a:p>
            <a:r>
              <a:rPr lang="en-US" b="1" dirty="0" err="1"/>
              <a:t>Hyperviscosity</a:t>
            </a:r>
            <a:r>
              <a:rPr lang="en-US" b="1" dirty="0"/>
              <a:t>, cytokines</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802470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665DA-F4EB-4A8A-89F7-C9CFA1C33C3D}"/>
              </a:ext>
            </a:extLst>
          </p:cNvPr>
          <p:cNvSpPr>
            <a:spLocks noGrp="1"/>
          </p:cNvSpPr>
          <p:nvPr>
            <p:ph type="title"/>
          </p:nvPr>
        </p:nvSpPr>
        <p:spPr/>
        <p:txBody>
          <a:bodyPr/>
          <a:lstStyle/>
          <a:p>
            <a:r>
              <a:rPr lang="en-US" b="1" dirty="0"/>
              <a:t>Hyperleukocytosis- Clinical Features</a:t>
            </a:r>
          </a:p>
        </p:txBody>
      </p:sp>
      <p:sp>
        <p:nvSpPr>
          <p:cNvPr id="3" name="Content Placeholder 2">
            <a:extLst>
              <a:ext uri="{FF2B5EF4-FFF2-40B4-BE49-F238E27FC236}">
                <a16:creationId xmlns:a16="http://schemas.microsoft.com/office/drawing/2014/main" xmlns="" id="{D238DA35-6FE5-4336-B770-2A6B345E5014}"/>
              </a:ext>
            </a:extLst>
          </p:cNvPr>
          <p:cNvSpPr>
            <a:spLocks noGrp="1"/>
          </p:cNvSpPr>
          <p:nvPr>
            <p:ph idx="1"/>
          </p:nvPr>
        </p:nvSpPr>
        <p:spPr/>
        <p:txBody>
          <a:bodyPr/>
          <a:lstStyle/>
          <a:p>
            <a:r>
              <a:rPr lang="en-US" b="1" dirty="0"/>
              <a:t>Asymptomatic</a:t>
            </a:r>
          </a:p>
          <a:p>
            <a:r>
              <a:rPr lang="en-US" b="1" dirty="0"/>
              <a:t>Mental status changes, headaches, blurred vision, seizures, coma, stroke, papilledema, retinal artery and vein distension</a:t>
            </a:r>
          </a:p>
          <a:p>
            <a:r>
              <a:rPr lang="en-US" b="1" dirty="0"/>
              <a:t>Tachypnea, dyspnea, hypoxia, cyanosis, hemoptysis, pulmonary infiltrates</a:t>
            </a:r>
          </a:p>
          <a:p>
            <a:r>
              <a:rPr lang="en-US" b="1" dirty="0"/>
              <a:t>Priapism, clitoral engorgement, </a:t>
            </a:r>
            <a:r>
              <a:rPr lang="en-US" b="1" dirty="0" err="1"/>
              <a:t>dactilytis</a:t>
            </a:r>
            <a:endParaRPr lang="en-US" b="1" dirty="0"/>
          </a:p>
          <a:p>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483576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3064D-EC1C-409D-BD12-F4D6A4FE7BD0}"/>
              </a:ext>
            </a:extLst>
          </p:cNvPr>
          <p:cNvSpPr>
            <a:spLocks noGrp="1"/>
          </p:cNvSpPr>
          <p:nvPr>
            <p:ph type="title"/>
          </p:nvPr>
        </p:nvSpPr>
        <p:spPr/>
        <p:txBody>
          <a:bodyPr/>
          <a:lstStyle/>
          <a:p>
            <a:r>
              <a:rPr lang="en-US" b="1" dirty="0"/>
              <a:t>Hyperleukocytosis- Management</a:t>
            </a:r>
          </a:p>
        </p:txBody>
      </p:sp>
      <p:sp>
        <p:nvSpPr>
          <p:cNvPr id="3" name="Content Placeholder 2">
            <a:extLst>
              <a:ext uri="{FF2B5EF4-FFF2-40B4-BE49-F238E27FC236}">
                <a16:creationId xmlns:a16="http://schemas.microsoft.com/office/drawing/2014/main" xmlns="" id="{6FDB355B-0A3F-49A4-9E12-C6F9AE318476}"/>
              </a:ext>
            </a:extLst>
          </p:cNvPr>
          <p:cNvSpPr>
            <a:spLocks noGrp="1"/>
          </p:cNvSpPr>
          <p:nvPr>
            <p:ph idx="1"/>
          </p:nvPr>
        </p:nvSpPr>
        <p:spPr>
          <a:xfrm>
            <a:off x="838200" y="1872759"/>
            <a:ext cx="10515600" cy="4351338"/>
          </a:xfrm>
        </p:spPr>
        <p:txBody>
          <a:bodyPr/>
          <a:lstStyle/>
          <a:p>
            <a:r>
              <a:rPr lang="en-US" sz="4000" b="1" dirty="0"/>
              <a:t>Hyperhydration</a:t>
            </a:r>
          </a:p>
          <a:p>
            <a:r>
              <a:rPr lang="en-US" sz="4000" b="1" dirty="0" err="1"/>
              <a:t>Leukapheresis</a:t>
            </a:r>
            <a:r>
              <a:rPr lang="en-US" sz="4000" b="1" dirty="0"/>
              <a:t> or exchange transfusion</a:t>
            </a:r>
          </a:p>
          <a:p>
            <a:r>
              <a:rPr lang="en-US" sz="4000" b="1" dirty="0"/>
              <a:t>Management of Tumor Lysis</a:t>
            </a:r>
          </a:p>
          <a:p>
            <a:r>
              <a:rPr lang="en-US" sz="4000" b="1" dirty="0"/>
              <a:t>Urgent initiation of systemic chemotherapy</a:t>
            </a:r>
          </a:p>
          <a:p>
            <a:pPr lvl="1"/>
            <a:r>
              <a:rPr lang="en-US" sz="3200" b="1" dirty="0"/>
              <a:t>Glucocorticoids, hydroxyurea</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191647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91963-CDE8-4178-945F-FD165F986BB6}"/>
              </a:ext>
            </a:extLst>
          </p:cNvPr>
          <p:cNvSpPr>
            <a:spLocks noGrp="1"/>
          </p:cNvSpPr>
          <p:nvPr>
            <p:ph type="title"/>
          </p:nvPr>
        </p:nvSpPr>
        <p:spPr/>
        <p:txBody>
          <a:bodyPr/>
          <a:lstStyle/>
          <a:p>
            <a:r>
              <a:rPr lang="en-US" b="1" dirty="0"/>
              <a:t>SVCS and SMS</a:t>
            </a:r>
          </a:p>
        </p:txBody>
      </p:sp>
      <p:sp>
        <p:nvSpPr>
          <p:cNvPr id="3" name="Content Placeholder 2">
            <a:extLst>
              <a:ext uri="{FF2B5EF4-FFF2-40B4-BE49-F238E27FC236}">
                <a16:creationId xmlns:a16="http://schemas.microsoft.com/office/drawing/2014/main" xmlns="" id="{2EF239AB-0717-42C6-8171-0052079842D1}"/>
              </a:ext>
            </a:extLst>
          </p:cNvPr>
          <p:cNvSpPr>
            <a:spLocks noGrp="1"/>
          </p:cNvSpPr>
          <p:nvPr>
            <p:ph idx="1"/>
          </p:nvPr>
        </p:nvSpPr>
        <p:spPr/>
        <p:txBody>
          <a:bodyPr>
            <a:normAutofit fontScale="92500" lnSpcReduction="10000"/>
          </a:bodyPr>
          <a:lstStyle/>
          <a:p>
            <a:r>
              <a:rPr lang="en-US" b="1" dirty="0"/>
              <a:t>SVCS-compression, obstruction or thrombosis of SVC</a:t>
            </a:r>
          </a:p>
          <a:p>
            <a:endParaRPr lang="en-US" b="1" dirty="0"/>
          </a:p>
          <a:p>
            <a:r>
              <a:rPr lang="en-US" b="1" dirty="0"/>
              <a:t>SMS-  SVCS and tracheal compression</a:t>
            </a:r>
          </a:p>
          <a:p>
            <a:endParaRPr lang="en-US" b="1" dirty="0"/>
          </a:p>
          <a:p>
            <a:r>
              <a:rPr lang="en-US" b="1" dirty="0"/>
              <a:t>Malignant mediastinal masses- T-cell ALL, Hodgkin Lymphoma, non-Hodgkin Lymphoma, germ cell tumors, sarcomas</a:t>
            </a:r>
          </a:p>
          <a:p>
            <a:endParaRPr lang="en-US" b="1" dirty="0"/>
          </a:p>
          <a:p>
            <a:r>
              <a:rPr lang="en-US" b="1" dirty="0"/>
              <a:t>Cough, dyspnea, orthopnea, dysphagia, wheezing, hoarseness, facial edema, chest pain, pleural effusion, pericardial effusion, discoloration of face, neck and upper extremities, venous distension.</a:t>
            </a:r>
          </a:p>
          <a:p>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867639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0164B-2292-4ED7-9223-72DA33DAB1B4}"/>
              </a:ext>
            </a:extLst>
          </p:cNvPr>
          <p:cNvSpPr>
            <a:spLocks noGrp="1"/>
          </p:cNvSpPr>
          <p:nvPr>
            <p:ph type="title"/>
          </p:nvPr>
        </p:nvSpPr>
        <p:spPr/>
        <p:txBody>
          <a:bodyPr/>
          <a:lstStyle/>
          <a:p>
            <a:r>
              <a:rPr lang="en-US" b="1" dirty="0"/>
              <a:t>SVCS, SMS- Management</a:t>
            </a:r>
          </a:p>
        </p:txBody>
      </p:sp>
      <p:sp>
        <p:nvSpPr>
          <p:cNvPr id="3" name="Content Placeholder 2">
            <a:extLst>
              <a:ext uri="{FF2B5EF4-FFF2-40B4-BE49-F238E27FC236}">
                <a16:creationId xmlns:a16="http://schemas.microsoft.com/office/drawing/2014/main" xmlns="" id="{9D9B5AD1-E129-45F0-8279-BDF5489F4CB5}"/>
              </a:ext>
            </a:extLst>
          </p:cNvPr>
          <p:cNvSpPr>
            <a:spLocks noGrp="1"/>
          </p:cNvSpPr>
          <p:nvPr>
            <p:ph idx="1"/>
          </p:nvPr>
        </p:nvSpPr>
        <p:spPr>
          <a:xfrm>
            <a:off x="838200" y="1872759"/>
            <a:ext cx="10515600" cy="4351338"/>
          </a:xfrm>
        </p:spPr>
        <p:txBody>
          <a:bodyPr/>
          <a:lstStyle/>
          <a:p>
            <a:r>
              <a:rPr lang="en-US" b="1" dirty="0">
                <a:solidFill>
                  <a:srgbClr val="000099"/>
                </a:solidFill>
              </a:rPr>
              <a:t>Chest X-ray PA/Lat</a:t>
            </a:r>
          </a:p>
          <a:p>
            <a:pPr lvl="1"/>
            <a:r>
              <a:rPr lang="en-US" b="1" dirty="0"/>
              <a:t>Mediastinal mass, mediastinal deviation, tracheal narrowing, pleural effusion, pericardial effusion</a:t>
            </a:r>
          </a:p>
          <a:p>
            <a:r>
              <a:rPr lang="en-US" b="1" dirty="0">
                <a:solidFill>
                  <a:srgbClr val="000099"/>
                </a:solidFill>
              </a:rPr>
              <a:t>Echocardiogram</a:t>
            </a:r>
          </a:p>
          <a:p>
            <a:pPr lvl="1"/>
            <a:r>
              <a:rPr lang="en-US" b="1" dirty="0"/>
              <a:t>Pericardial effusion, cardiac tamponade</a:t>
            </a:r>
          </a:p>
          <a:p>
            <a:r>
              <a:rPr lang="en-US" b="1" dirty="0">
                <a:solidFill>
                  <a:srgbClr val="000099"/>
                </a:solidFill>
              </a:rPr>
              <a:t>General anesthesia, sedation, anxiolytics contraindicated</a:t>
            </a:r>
          </a:p>
          <a:p>
            <a:r>
              <a:rPr lang="en-US" b="1" dirty="0">
                <a:solidFill>
                  <a:srgbClr val="000099"/>
                </a:solidFill>
              </a:rPr>
              <a:t>Risk factors for anesthesia risk</a:t>
            </a:r>
          </a:p>
          <a:p>
            <a:pPr lvl="1"/>
            <a:r>
              <a:rPr lang="en-US" b="1" dirty="0"/>
              <a:t>Tumors &gt; 45% of thoracic diameter, &lt; 50% predicted tracheal diameter, &lt; 50% predicted peak expiratory flow</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485329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FE8E7-7F28-4369-9098-117B46845EBA}"/>
              </a:ext>
            </a:extLst>
          </p:cNvPr>
          <p:cNvSpPr>
            <a:spLocks noGrp="1"/>
          </p:cNvSpPr>
          <p:nvPr>
            <p:ph type="title"/>
          </p:nvPr>
        </p:nvSpPr>
        <p:spPr/>
        <p:txBody>
          <a:bodyPr/>
          <a:lstStyle/>
          <a:p>
            <a:r>
              <a:rPr lang="en-US" b="1" dirty="0"/>
              <a:t>SVCS, SMS- Management</a:t>
            </a:r>
          </a:p>
        </p:txBody>
      </p:sp>
      <p:sp>
        <p:nvSpPr>
          <p:cNvPr id="3" name="Content Placeholder 2">
            <a:extLst>
              <a:ext uri="{FF2B5EF4-FFF2-40B4-BE49-F238E27FC236}">
                <a16:creationId xmlns:a16="http://schemas.microsoft.com/office/drawing/2014/main" xmlns="" id="{B1C6469C-42B1-40CD-9714-7C64A4C01774}"/>
              </a:ext>
            </a:extLst>
          </p:cNvPr>
          <p:cNvSpPr>
            <a:spLocks noGrp="1"/>
          </p:cNvSpPr>
          <p:nvPr>
            <p:ph idx="1"/>
          </p:nvPr>
        </p:nvSpPr>
        <p:spPr/>
        <p:txBody>
          <a:bodyPr/>
          <a:lstStyle/>
          <a:p>
            <a:r>
              <a:rPr lang="en-US" b="1" dirty="0">
                <a:solidFill>
                  <a:srgbClr val="000099"/>
                </a:solidFill>
              </a:rPr>
              <a:t>Diagnosis</a:t>
            </a:r>
          </a:p>
          <a:p>
            <a:pPr lvl="1"/>
            <a:r>
              <a:rPr lang="en-US" b="1" dirty="0"/>
              <a:t>Peripheral blood- peripheral smear, tumor markers</a:t>
            </a:r>
          </a:p>
          <a:p>
            <a:pPr lvl="1"/>
            <a:r>
              <a:rPr lang="en-US" b="1" dirty="0"/>
              <a:t>Pleural or </a:t>
            </a:r>
            <a:r>
              <a:rPr lang="en-US" b="1" dirty="0" err="1"/>
              <a:t>pericardiocentesis</a:t>
            </a:r>
            <a:endParaRPr lang="en-US" b="1" dirty="0"/>
          </a:p>
          <a:p>
            <a:pPr lvl="1"/>
            <a:r>
              <a:rPr lang="en-US" b="1" dirty="0"/>
              <a:t>Biopsy with local anesthesia</a:t>
            </a:r>
          </a:p>
          <a:p>
            <a:r>
              <a:rPr lang="en-US" b="1" dirty="0">
                <a:solidFill>
                  <a:srgbClr val="000099"/>
                </a:solidFill>
              </a:rPr>
              <a:t>Treatment</a:t>
            </a:r>
          </a:p>
          <a:p>
            <a:pPr lvl="1"/>
            <a:r>
              <a:rPr lang="en-US" b="1" dirty="0"/>
              <a:t>Glucocorticoids</a:t>
            </a:r>
          </a:p>
          <a:p>
            <a:pPr lvl="1"/>
            <a:r>
              <a:rPr lang="en-US" b="1" dirty="0"/>
              <a:t>Empiric chemotherapy</a:t>
            </a:r>
          </a:p>
          <a:p>
            <a:pPr lvl="1"/>
            <a:r>
              <a:rPr lang="en-US" b="1" dirty="0"/>
              <a:t>Emergency radiation</a:t>
            </a:r>
          </a:p>
          <a:p>
            <a:pPr lvl="1"/>
            <a:r>
              <a:rPr lang="en-US" b="1" dirty="0"/>
              <a:t>Anti-coagulation if thrombotic etiology</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321061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CB10E-33B0-46FF-8FA9-EAFC7B2FBFCD}"/>
              </a:ext>
            </a:extLst>
          </p:cNvPr>
          <p:cNvSpPr>
            <a:spLocks noGrp="1"/>
          </p:cNvSpPr>
          <p:nvPr>
            <p:ph type="title"/>
          </p:nvPr>
        </p:nvSpPr>
        <p:spPr>
          <a:xfrm>
            <a:off x="838200" y="176585"/>
            <a:ext cx="10515600" cy="1325563"/>
          </a:xfrm>
        </p:spPr>
        <p:txBody>
          <a:bodyPr/>
          <a:lstStyle/>
          <a:p>
            <a:r>
              <a:rPr lang="en-US" b="1" dirty="0"/>
              <a:t>Febrile Neutropenia</a:t>
            </a:r>
          </a:p>
        </p:txBody>
      </p:sp>
      <p:sp>
        <p:nvSpPr>
          <p:cNvPr id="3" name="Content Placeholder 2">
            <a:extLst>
              <a:ext uri="{FF2B5EF4-FFF2-40B4-BE49-F238E27FC236}">
                <a16:creationId xmlns:a16="http://schemas.microsoft.com/office/drawing/2014/main" xmlns="" id="{1D79A912-B6FD-4D24-A569-CB7506FDDE31}"/>
              </a:ext>
            </a:extLst>
          </p:cNvPr>
          <p:cNvSpPr>
            <a:spLocks noGrp="1"/>
          </p:cNvSpPr>
          <p:nvPr>
            <p:ph idx="1"/>
          </p:nvPr>
        </p:nvSpPr>
        <p:spPr>
          <a:xfrm>
            <a:off x="838200" y="1363713"/>
            <a:ext cx="10515600" cy="4351338"/>
          </a:xfrm>
        </p:spPr>
        <p:txBody>
          <a:bodyPr>
            <a:noAutofit/>
          </a:bodyPr>
          <a:lstStyle/>
          <a:p>
            <a:r>
              <a:rPr lang="en-US" b="1" dirty="0"/>
              <a:t>Fever 38 </a:t>
            </a:r>
            <a:r>
              <a:rPr lang="en-US" b="1" dirty="0" err="1"/>
              <a:t>deg</a:t>
            </a:r>
            <a:r>
              <a:rPr lang="en-US" b="1" dirty="0"/>
              <a:t> C X 2 at least 1 hour apart, single episode of 38.4 </a:t>
            </a:r>
            <a:r>
              <a:rPr lang="en-US" b="1" dirty="0" err="1"/>
              <a:t>deg</a:t>
            </a:r>
            <a:r>
              <a:rPr lang="en-US" b="1" dirty="0"/>
              <a:t> C</a:t>
            </a:r>
          </a:p>
          <a:p>
            <a:r>
              <a:rPr lang="en-US" b="1" dirty="0"/>
              <a:t>ANC &lt;/= 500/cmm</a:t>
            </a:r>
            <a:r>
              <a:rPr lang="en-US" b="1" baseline="30000" dirty="0"/>
              <a:t>3</a:t>
            </a:r>
          </a:p>
          <a:p>
            <a:r>
              <a:rPr lang="en-US" b="1" dirty="0"/>
              <a:t>History including underlying malignancy, last chemotherapy treatment, current medications</a:t>
            </a:r>
          </a:p>
          <a:p>
            <a:r>
              <a:rPr lang="en-US" b="1" dirty="0"/>
              <a:t>Physical including general appearance, heart rate, blood pressure, lung, abdominal and skin exam</a:t>
            </a:r>
          </a:p>
          <a:p>
            <a:r>
              <a:rPr lang="en-US" b="1" dirty="0"/>
              <a:t>Blood cultures from all lumens of central venous catheter</a:t>
            </a:r>
          </a:p>
          <a:p>
            <a:r>
              <a:rPr lang="en-US" b="1" dirty="0"/>
              <a:t>Peripheral blood cultures controversial; increase detection of bacteremia</a:t>
            </a:r>
          </a:p>
          <a:p>
            <a:r>
              <a:rPr lang="en-US" b="1" dirty="0"/>
              <a:t>Chest X-ray only if respiratory symptoms and signs</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46328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3D510-1DB7-4E49-A277-286D59BA70E9}"/>
              </a:ext>
            </a:extLst>
          </p:cNvPr>
          <p:cNvSpPr>
            <a:spLocks noGrp="1"/>
          </p:cNvSpPr>
          <p:nvPr>
            <p:ph type="title"/>
          </p:nvPr>
        </p:nvSpPr>
        <p:spPr/>
        <p:txBody>
          <a:bodyPr/>
          <a:lstStyle/>
          <a:p>
            <a:r>
              <a:rPr lang="en-US" b="1" dirty="0"/>
              <a:t>Syllabus: ABP Pediatric Hematology-Oncology 		  Content Outline</a:t>
            </a:r>
          </a:p>
        </p:txBody>
      </p:sp>
      <p:sp>
        <p:nvSpPr>
          <p:cNvPr id="3" name="Content Placeholder 2">
            <a:extLst>
              <a:ext uri="{FF2B5EF4-FFF2-40B4-BE49-F238E27FC236}">
                <a16:creationId xmlns:a16="http://schemas.microsoft.com/office/drawing/2014/main" xmlns="" id="{9E1998B4-E394-499C-8A54-7A08A3E2D61C}"/>
              </a:ext>
            </a:extLst>
          </p:cNvPr>
          <p:cNvSpPr>
            <a:spLocks noGrp="1"/>
          </p:cNvSpPr>
          <p:nvPr>
            <p:ph idx="1"/>
          </p:nvPr>
        </p:nvSpPr>
        <p:spPr/>
        <p:txBody>
          <a:bodyPr/>
          <a:lstStyle/>
          <a:p>
            <a:r>
              <a:rPr lang="en-US" b="1" dirty="0">
                <a:solidFill>
                  <a:srgbClr val="000099"/>
                </a:solidFill>
              </a:rPr>
              <a:t>Domain 7: General Oncology Issues</a:t>
            </a:r>
          </a:p>
          <a:p>
            <a:pPr marL="457200" lvl="1" indent="0">
              <a:buNone/>
            </a:pPr>
            <a:r>
              <a:rPr lang="en-US" b="1" dirty="0">
                <a:solidFill>
                  <a:srgbClr val="0000CC"/>
                </a:solidFill>
              </a:rPr>
              <a:t>A. Anti-neoplastic therapy</a:t>
            </a:r>
          </a:p>
          <a:p>
            <a:pPr marL="1371600" lvl="2" indent="-457200">
              <a:buAutoNum type="arabicPeriod"/>
            </a:pPr>
            <a:r>
              <a:rPr lang="en-US" b="1" dirty="0"/>
              <a:t>Principles of Chemotherapy</a:t>
            </a:r>
          </a:p>
          <a:p>
            <a:pPr marL="1371600" lvl="2" indent="-457200">
              <a:buAutoNum type="arabicPeriod"/>
            </a:pPr>
            <a:r>
              <a:rPr lang="en-US" b="1" dirty="0"/>
              <a:t>Principles of Radiation Therapy</a:t>
            </a:r>
          </a:p>
          <a:p>
            <a:pPr marL="1371600" lvl="2" indent="-457200">
              <a:buAutoNum type="arabicPeriod"/>
            </a:pPr>
            <a:r>
              <a:rPr lang="en-US" b="1" dirty="0">
                <a:solidFill>
                  <a:srgbClr val="FF0000"/>
                </a:solidFill>
              </a:rPr>
              <a:t>Cytotoxic chemotherapy including alkylating agents, anti-metabolites, intercalating agents, DNA breaking agents, mitotic inhibitors and glucocorticoids </a:t>
            </a:r>
            <a:r>
              <a:rPr lang="en-US" b="1" u="sng" dirty="0">
                <a:solidFill>
                  <a:srgbClr val="FF0000"/>
                </a:solidFill>
              </a:rPr>
              <a:t>(in handout only)</a:t>
            </a:r>
          </a:p>
          <a:p>
            <a:pPr marL="457200" lvl="1" indent="0">
              <a:buNone/>
            </a:pPr>
            <a:r>
              <a:rPr lang="en-US" b="1" dirty="0">
                <a:solidFill>
                  <a:srgbClr val="0000CC"/>
                </a:solidFill>
              </a:rPr>
              <a:t>B. Supportive care</a:t>
            </a:r>
          </a:p>
          <a:p>
            <a:pPr marL="1371600" lvl="2" indent="-457200">
              <a:buAutoNum type="arabicPeriod"/>
            </a:pPr>
            <a:r>
              <a:rPr lang="en-US" b="1" dirty="0"/>
              <a:t>Oncologic Emergencies</a:t>
            </a:r>
          </a:p>
          <a:p>
            <a:pPr marL="1371600" lvl="2" indent="-457200">
              <a:buAutoNum type="arabicPeriod"/>
            </a:pPr>
            <a:r>
              <a:rPr lang="en-US" b="1" dirty="0"/>
              <a:t>Anti-emetic management</a:t>
            </a:r>
          </a:p>
          <a:p>
            <a:pPr marL="457200" lvl="1" indent="0">
              <a:buNone/>
            </a:pPr>
            <a:r>
              <a:rPr lang="en-US" b="1" dirty="0">
                <a:solidFill>
                  <a:srgbClr val="0000CC"/>
                </a:solidFill>
              </a:rPr>
              <a:t>C. Cancer predisposition</a:t>
            </a:r>
          </a:p>
          <a:p>
            <a:pPr marL="1371600" lvl="2" indent="-457200">
              <a:buAutoNum type="arabicPeriod"/>
            </a:pPr>
            <a:r>
              <a:rPr lang="en-US" b="1" dirty="0"/>
              <a:t>Genetic disorders predisposing to malignancy</a:t>
            </a:r>
          </a:p>
          <a:p>
            <a:pPr marL="1371600" lvl="2" indent="-457200">
              <a:buAutoNum type="arabicPeriod"/>
            </a:pPr>
            <a:endParaRPr lang="en-US" dirty="0"/>
          </a:p>
          <a:p>
            <a:pPr marL="457200" lvl="1" indent="0">
              <a:buNone/>
            </a:pPr>
            <a:endParaRPr lang="en-US" dirty="0"/>
          </a:p>
          <a:p>
            <a:pPr lvl="2"/>
            <a:endParaRPr lang="en-US"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21405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72750-51EC-4C51-9003-193DCC3D7D82}"/>
              </a:ext>
            </a:extLst>
          </p:cNvPr>
          <p:cNvSpPr>
            <a:spLocks noGrp="1"/>
          </p:cNvSpPr>
          <p:nvPr>
            <p:ph type="title"/>
          </p:nvPr>
        </p:nvSpPr>
        <p:spPr/>
        <p:txBody>
          <a:bodyPr/>
          <a:lstStyle/>
          <a:p>
            <a:r>
              <a:rPr lang="en-US" b="1" dirty="0"/>
              <a:t>Febrile Neutropenia</a:t>
            </a:r>
          </a:p>
        </p:txBody>
      </p:sp>
      <p:sp>
        <p:nvSpPr>
          <p:cNvPr id="3" name="Content Placeholder 2">
            <a:extLst>
              <a:ext uri="{FF2B5EF4-FFF2-40B4-BE49-F238E27FC236}">
                <a16:creationId xmlns:a16="http://schemas.microsoft.com/office/drawing/2014/main" xmlns="" id="{A9E1F19A-CC94-4A5B-A5F0-B6B7472AC045}"/>
              </a:ext>
            </a:extLst>
          </p:cNvPr>
          <p:cNvSpPr>
            <a:spLocks noGrp="1"/>
          </p:cNvSpPr>
          <p:nvPr>
            <p:ph idx="1"/>
          </p:nvPr>
        </p:nvSpPr>
        <p:spPr>
          <a:xfrm>
            <a:off x="838200" y="1335432"/>
            <a:ext cx="10515600" cy="4942819"/>
          </a:xfrm>
        </p:spPr>
        <p:txBody>
          <a:bodyPr>
            <a:normAutofit fontScale="92500" lnSpcReduction="10000"/>
          </a:bodyPr>
          <a:lstStyle/>
          <a:p>
            <a:r>
              <a:rPr lang="en-US" b="1" dirty="0"/>
              <a:t>Rapid institution of broad spectrum antibiotics.</a:t>
            </a:r>
          </a:p>
          <a:p>
            <a:r>
              <a:rPr lang="en-US" b="1" dirty="0"/>
              <a:t>Antipseudomonal </a:t>
            </a:r>
            <a:r>
              <a:rPr lang="en-US" b="1" dirty="0">
                <a:latin typeface="Symbol" panose="05050102010706020507" pitchFamily="18" charset="2"/>
              </a:rPr>
              <a:t>b</a:t>
            </a:r>
            <a:r>
              <a:rPr lang="en-US" b="1" dirty="0"/>
              <a:t>-lactam, 4</a:t>
            </a:r>
            <a:r>
              <a:rPr lang="en-US" b="1" baseline="30000" dirty="0"/>
              <a:t>th</a:t>
            </a:r>
            <a:r>
              <a:rPr lang="en-US" b="1" dirty="0"/>
              <a:t> generation cephalosporin or carbapenem as monotherapy for high risk pediatric patients.</a:t>
            </a:r>
          </a:p>
          <a:p>
            <a:r>
              <a:rPr lang="en-US" b="1" dirty="0"/>
              <a:t>Addition of a second gram negative agent or </a:t>
            </a:r>
            <a:r>
              <a:rPr lang="en-US" b="1" dirty="0" err="1"/>
              <a:t>glycopeptide</a:t>
            </a:r>
            <a:r>
              <a:rPr lang="en-US" b="1" dirty="0"/>
              <a:t> if a resistant organism is suspected.</a:t>
            </a:r>
          </a:p>
          <a:p>
            <a:r>
              <a:rPr lang="en-US" b="1" dirty="0"/>
              <a:t>Discontinue second agent is 72 hours if patient responds to treatment and no specific microbiologic finding mandating continuation.</a:t>
            </a:r>
          </a:p>
          <a:p>
            <a:r>
              <a:rPr lang="en-US" b="1" dirty="0"/>
              <a:t>Step down or oral antibiotics may be considered for low risk patients if suitable infrastructure for monitoring and follow-up present.</a:t>
            </a:r>
          </a:p>
          <a:p>
            <a:r>
              <a:rPr lang="en-US" b="1" dirty="0"/>
              <a:t>Discontinue antibiotics when afebrile for 24 hours, signs of hematologic recovery and no pathogen isolated in 48 hours for high risk patients; Discontinue in low risk patients in 72 hours if afebrile irrespective of hematologic status.</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642364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AC276-9334-45FA-AF7D-FCA0A3344A54}"/>
              </a:ext>
            </a:extLst>
          </p:cNvPr>
          <p:cNvSpPr>
            <a:spLocks noGrp="1"/>
          </p:cNvSpPr>
          <p:nvPr>
            <p:ph type="title"/>
          </p:nvPr>
        </p:nvSpPr>
        <p:spPr/>
        <p:txBody>
          <a:bodyPr/>
          <a:lstStyle/>
          <a:p>
            <a:r>
              <a:rPr lang="en-US" b="1" dirty="0"/>
              <a:t>Increased Intracranial Pressure (ICP)</a:t>
            </a:r>
          </a:p>
        </p:txBody>
      </p:sp>
      <p:sp>
        <p:nvSpPr>
          <p:cNvPr id="3" name="Content Placeholder 2">
            <a:extLst>
              <a:ext uri="{FF2B5EF4-FFF2-40B4-BE49-F238E27FC236}">
                <a16:creationId xmlns:a16="http://schemas.microsoft.com/office/drawing/2014/main" xmlns="" id="{587FD784-2188-405E-ADAC-91B31759BF1F}"/>
              </a:ext>
            </a:extLst>
          </p:cNvPr>
          <p:cNvSpPr>
            <a:spLocks noGrp="1"/>
          </p:cNvSpPr>
          <p:nvPr>
            <p:ph idx="1"/>
          </p:nvPr>
        </p:nvSpPr>
        <p:spPr>
          <a:xfrm>
            <a:off x="838200" y="1391989"/>
            <a:ext cx="10515600" cy="4351338"/>
          </a:xfrm>
        </p:spPr>
        <p:txBody>
          <a:bodyPr/>
          <a:lstStyle/>
          <a:p>
            <a:r>
              <a:rPr lang="en-US" b="1" dirty="0"/>
              <a:t>Mass lesion blocks the flow of CSF usually at the level of 3</a:t>
            </a:r>
            <a:r>
              <a:rPr lang="en-US" b="1" baseline="30000" dirty="0"/>
              <a:t>rd</a:t>
            </a:r>
            <a:r>
              <a:rPr lang="en-US" b="1" dirty="0"/>
              <a:t> or 4</a:t>
            </a:r>
            <a:r>
              <a:rPr lang="en-US" b="1" baseline="30000" dirty="0"/>
              <a:t>th</a:t>
            </a:r>
            <a:r>
              <a:rPr lang="en-US" b="1" dirty="0"/>
              <a:t> ventricle or compresses the cerebellum and brainstem forcing it through the foramen magnum.</a:t>
            </a:r>
          </a:p>
          <a:p>
            <a:r>
              <a:rPr lang="en-US" b="1" dirty="0"/>
              <a:t>Brain tumor, blocked shunts, rarely infection</a:t>
            </a:r>
          </a:p>
          <a:p>
            <a:r>
              <a:rPr lang="en-US" b="1" dirty="0" err="1"/>
              <a:t>Pseudotumor</a:t>
            </a:r>
            <a:r>
              <a:rPr lang="en-US" b="1" dirty="0"/>
              <a:t> </a:t>
            </a:r>
            <a:r>
              <a:rPr lang="en-US" b="1" dirty="0" err="1"/>
              <a:t>cerebri</a:t>
            </a:r>
            <a:r>
              <a:rPr lang="en-US" b="1" dirty="0"/>
              <a:t>- retinoic acid and </a:t>
            </a:r>
            <a:r>
              <a:rPr lang="en-US" b="1" dirty="0" err="1"/>
              <a:t>glucorticoids</a:t>
            </a:r>
            <a:endParaRPr lang="en-US" b="1" dirty="0"/>
          </a:p>
          <a:p>
            <a:r>
              <a:rPr lang="en-US" b="1" dirty="0"/>
              <a:t>Irritable, vomiting (projectile), occipital headache (morning), visual disturbances</a:t>
            </a:r>
          </a:p>
          <a:p>
            <a:r>
              <a:rPr lang="en-US" b="1" dirty="0"/>
              <a:t>Herniation due to progressive ICP or LP in patient with brain mass</a:t>
            </a:r>
          </a:p>
          <a:p>
            <a:r>
              <a:rPr lang="en-US" b="1" dirty="0"/>
              <a:t>Cushing’s triad, Cheyne-Stokes respiration, respiratory arrest</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947005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B13ADF-26DE-4333-8C6D-70EB90E11A2D}"/>
              </a:ext>
            </a:extLst>
          </p:cNvPr>
          <p:cNvSpPr>
            <a:spLocks noGrp="1"/>
          </p:cNvSpPr>
          <p:nvPr>
            <p:ph type="title"/>
          </p:nvPr>
        </p:nvSpPr>
        <p:spPr/>
        <p:txBody>
          <a:bodyPr/>
          <a:lstStyle/>
          <a:p>
            <a:r>
              <a:rPr lang="en-US" b="1" dirty="0"/>
              <a:t>Increased Intracranial Pressure (ICP)</a:t>
            </a:r>
            <a:endParaRPr lang="en-US" dirty="0"/>
          </a:p>
        </p:txBody>
      </p:sp>
      <p:sp>
        <p:nvSpPr>
          <p:cNvPr id="3" name="Content Placeholder 2">
            <a:extLst>
              <a:ext uri="{FF2B5EF4-FFF2-40B4-BE49-F238E27FC236}">
                <a16:creationId xmlns:a16="http://schemas.microsoft.com/office/drawing/2014/main" xmlns="" id="{37CCB6A1-51A8-4E30-90DC-AF91A5141907}"/>
              </a:ext>
            </a:extLst>
          </p:cNvPr>
          <p:cNvSpPr>
            <a:spLocks noGrp="1"/>
          </p:cNvSpPr>
          <p:nvPr>
            <p:ph idx="1"/>
          </p:nvPr>
        </p:nvSpPr>
        <p:spPr/>
        <p:txBody>
          <a:bodyPr/>
          <a:lstStyle/>
          <a:p>
            <a:r>
              <a:rPr lang="en-US" b="1" dirty="0"/>
              <a:t>CT scan +/- MRI of brain</a:t>
            </a:r>
          </a:p>
          <a:p>
            <a:r>
              <a:rPr lang="en-US" b="1" dirty="0"/>
              <a:t>Dexamethasone 1-2 mg/kg IV (max 10 mg) followed by 0.25 mg/kg Q6H (max 6 mg)</a:t>
            </a:r>
          </a:p>
          <a:p>
            <a:r>
              <a:rPr lang="en-US" b="1" dirty="0"/>
              <a:t>Hyperosmolar therapy</a:t>
            </a:r>
          </a:p>
          <a:p>
            <a:r>
              <a:rPr lang="en-US" b="1" dirty="0"/>
              <a:t>Hypertonic saline</a:t>
            </a:r>
          </a:p>
          <a:p>
            <a:r>
              <a:rPr lang="en-US" b="1" dirty="0"/>
              <a:t>Endotracheal intubation for mild hyperventilation</a:t>
            </a:r>
          </a:p>
          <a:p>
            <a:r>
              <a:rPr lang="en-US" b="1" dirty="0" err="1"/>
              <a:t>Ventriculostomy</a:t>
            </a:r>
            <a:endParaRPr lang="en-US" b="1" dirty="0"/>
          </a:p>
          <a:p>
            <a:r>
              <a:rPr lang="en-US" b="1" dirty="0"/>
              <a:t>Removal of mass if possible</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290346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C4CC-1181-4B6C-9540-52B11EAB090D}"/>
              </a:ext>
            </a:extLst>
          </p:cNvPr>
          <p:cNvSpPr>
            <a:spLocks noGrp="1"/>
          </p:cNvSpPr>
          <p:nvPr>
            <p:ph type="title"/>
          </p:nvPr>
        </p:nvSpPr>
        <p:spPr/>
        <p:txBody>
          <a:bodyPr/>
          <a:lstStyle/>
          <a:p>
            <a:r>
              <a:rPr lang="en-US" b="1" dirty="0"/>
              <a:t>Spinal Cord Compression</a:t>
            </a:r>
          </a:p>
        </p:txBody>
      </p:sp>
      <p:sp>
        <p:nvSpPr>
          <p:cNvPr id="3" name="Content Placeholder 2">
            <a:extLst>
              <a:ext uri="{FF2B5EF4-FFF2-40B4-BE49-F238E27FC236}">
                <a16:creationId xmlns:a16="http://schemas.microsoft.com/office/drawing/2014/main" xmlns="" id="{D6E199AE-FD68-423C-BCD5-54BB2C6E7FF3}"/>
              </a:ext>
            </a:extLst>
          </p:cNvPr>
          <p:cNvSpPr>
            <a:spLocks noGrp="1"/>
          </p:cNvSpPr>
          <p:nvPr>
            <p:ph idx="1"/>
          </p:nvPr>
        </p:nvSpPr>
        <p:spPr/>
        <p:txBody>
          <a:bodyPr/>
          <a:lstStyle/>
          <a:p>
            <a:r>
              <a:rPr lang="en-US" b="1" dirty="0"/>
              <a:t>Urgent attention to minimize long term neurologic dysfunction</a:t>
            </a:r>
          </a:p>
          <a:p>
            <a:r>
              <a:rPr lang="en-US" b="1" dirty="0"/>
              <a:t>Known or undiagnosed malignancy</a:t>
            </a:r>
          </a:p>
          <a:p>
            <a:r>
              <a:rPr lang="en-US" b="1" dirty="0"/>
              <a:t>Primary tumors or metastatic disease</a:t>
            </a:r>
          </a:p>
          <a:p>
            <a:r>
              <a:rPr lang="en-US" b="1" dirty="0"/>
              <a:t>Sarcomas, neuroblastoma, lymphoma, germ cell tumors</a:t>
            </a:r>
          </a:p>
          <a:p>
            <a:r>
              <a:rPr lang="en-US" b="1" dirty="0"/>
              <a:t>Back pain, weakness, sensory abnormalities, urinary and/or stool incontinence/retention, paraplegia/quadriplegia</a:t>
            </a:r>
          </a:p>
          <a:p>
            <a:r>
              <a:rPr lang="en-US" b="1" dirty="0"/>
              <a:t>MRI spine imaging study of choice</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136945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23E9D-EFCE-4037-9060-05B59EC08F8E}"/>
              </a:ext>
            </a:extLst>
          </p:cNvPr>
          <p:cNvSpPr>
            <a:spLocks noGrp="1"/>
          </p:cNvSpPr>
          <p:nvPr>
            <p:ph type="title"/>
          </p:nvPr>
        </p:nvSpPr>
        <p:spPr/>
        <p:txBody>
          <a:bodyPr/>
          <a:lstStyle/>
          <a:p>
            <a:r>
              <a:rPr lang="en-US" b="1" dirty="0"/>
              <a:t>Spinal Cord Compression</a:t>
            </a:r>
          </a:p>
        </p:txBody>
      </p:sp>
      <p:sp>
        <p:nvSpPr>
          <p:cNvPr id="3" name="Content Placeholder 2">
            <a:extLst>
              <a:ext uri="{FF2B5EF4-FFF2-40B4-BE49-F238E27FC236}">
                <a16:creationId xmlns:a16="http://schemas.microsoft.com/office/drawing/2014/main" xmlns="" id="{A7300E4E-BC9D-4FF1-9436-03C838327808}"/>
              </a:ext>
            </a:extLst>
          </p:cNvPr>
          <p:cNvSpPr>
            <a:spLocks noGrp="1"/>
          </p:cNvSpPr>
          <p:nvPr>
            <p:ph idx="1"/>
          </p:nvPr>
        </p:nvSpPr>
        <p:spPr>
          <a:xfrm>
            <a:off x="838200" y="1527143"/>
            <a:ext cx="10515600" cy="4706382"/>
          </a:xfrm>
        </p:spPr>
        <p:txBody>
          <a:bodyPr>
            <a:normAutofit/>
          </a:bodyPr>
          <a:lstStyle/>
          <a:p>
            <a:r>
              <a:rPr lang="en-US" b="1" dirty="0"/>
              <a:t>Dexamethasone (dosing controversial)</a:t>
            </a:r>
          </a:p>
          <a:p>
            <a:endParaRPr lang="en-US" b="1" dirty="0"/>
          </a:p>
          <a:p>
            <a:r>
              <a:rPr lang="en-US" b="1" dirty="0"/>
              <a:t>Surgical decompression (usually if diagnosis unknown)</a:t>
            </a:r>
          </a:p>
          <a:p>
            <a:endParaRPr lang="en-US" b="1" dirty="0"/>
          </a:p>
          <a:p>
            <a:r>
              <a:rPr lang="en-US" b="1" dirty="0"/>
              <a:t>Radiation </a:t>
            </a:r>
          </a:p>
          <a:p>
            <a:endParaRPr lang="en-US" b="1" dirty="0"/>
          </a:p>
          <a:p>
            <a:r>
              <a:rPr lang="en-US" b="1" dirty="0"/>
              <a:t>Chemotherapy</a:t>
            </a:r>
          </a:p>
          <a:p>
            <a:endParaRPr lang="en-US" b="1" dirty="0"/>
          </a:p>
          <a:p>
            <a:r>
              <a:rPr lang="en-US" b="1" dirty="0"/>
              <a:t>&gt; 50% regain function (children)</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625415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53736-2120-4E75-9E68-AD840875F365}"/>
              </a:ext>
            </a:extLst>
          </p:cNvPr>
          <p:cNvSpPr>
            <a:spLocks noGrp="1"/>
          </p:cNvSpPr>
          <p:nvPr>
            <p:ph type="title"/>
          </p:nvPr>
        </p:nvSpPr>
        <p:spPr/>
        <p:txBody>
          <a:bodyPr/>
          <a:lstStyle/>
          <a:p>
            <a:r>
              <a:rPr lang="en-US" b="1" dirty="0"/>
              <a:t>7.B.2. Anti-emetic management</a:t>
            </a:r>
          </a:p>
        </p:txBody>
      </p:sp>
      <p:sp>
        <p:nvSpPr>
          <p:cNvPr id="3" name="Content Placeholder 2">
            <a:extLst>
              <a:ext uri="{FF2B5EF4-FFF2-40B4-BE49-F238E27FC236}">
                <a16:creationId xmlns:a16="http://schemas.microsoft.com/office/drawing/2014/main" xmlns="" id="{3B64212D-6EC2-4879-A259-DA714A43C687}"/>
              </a:ext>
            </a:extLst>
          </p:cNvPr>
          <p:cNvSpPr>
            <a:spLocks noGrp="1"/>
          </p:cNvSpPr>
          <p:nvPr>
            <p:ph idx="1"/>
          </p:nvPr>
        </p:nvSpPr>
        <p:spPr/>
        <p:txBody>
          <a:bodyPr/>
          <a:lstStyle/>
          <a:p>
            <a:r>
              <a:rPr lang="en-US" b="1" dirty="0">
                <a:solidFill>
                  <a:srgbClr val="000099"/>
                </a:solidFill>
              </a:rPr>
              <a:t>Chemotherapy induced nausea and vomiting (CINV)</a:t>
            </a:r>
          </a:p>
          <a:p>
            <a:endParaRPr lang="en-US" b="1" dirty="0"/>
          </a:p>
          <a:p>
            <a:pPr lvl="1"/>
            <a:r>
              <a:rPr lang="en-US" b="1" dirty="0">
                <a:solidFill>
                  <a:srgbClr val="000099"/>
                </a:solidFill>
              </a:rPr>
              <a:t>Acute: </a:t>
            </a:r>
            <a:r>
              <a:rPr lang="en-US" b="1" dirty="0"/>
              <a:t>Within 24 hours of receiving chemotherapy</a:t>
            </a:r>
          </a:p>
          <a:p>
            <a:pPr lvl="1"/>
            <a:r>
              <a:rPr lang="en-US" b="1" dirty="0">
                <a:solidFill>
                  <a:srgbClr val="000099"/>
                </a:solidFill>
              </a:rPr>
              <a:t>Delayed: </a:t>
            </a:r>
            <a:r>
              <a:rPr lang="en-US" b="1" dirty="0"/>
              <a:t>1-5 days after receiving chemotherapy</a:t>
            </a:r>
          </a:p>
          <a:p>
            <a:pPr lvl="1"/>
            <a:r>
              <a:rPr lang="en-US" b="1" dirty="0">
                <a:solidFill>
                  <a:srgbClr val="000099"/>
                </a:solidFill>
              </a:rPr>
              <a:t>Breakthrough: </a:t>
            </a:r>
            <a:r>
              <a:rPr lang="en-US" b="1" dirty="0"/>
              <a:t>occurring despite prophylactic therapy</a:t>
            </a:r>
          </a:p>
          <a:p>
            <a:pPr lvl="1"/>
            <a:r>
              <a:rPr lang="en-US" b="1" dirty="0">
                <a:solidFill>
                  <a:srgbClr val="000099"/>
                </a:solidFill>
              </a:rPr>
              <a:t>Refractory</a:t>
            </a:r>
            <a:r>
              <a:rPr lang="en-US" b="1" dirty="0"/>
              <a:t>: occurring during subsequent cycles when antiemetic therapy has previously failed</a:t>
            </a:r>
          </a:p>
          <a:p>
            <a:pPr lvl="1"/>
            <a:r>
              <a:rPr lang="en-US" b="1" dirty="0">
                <a:solidFill>
                  <a:srgbClr val="000099"/>
                </a:solidFill>
              </a:rPr>
              <a:t>Anticipatory: </a:t>
            </a:r>
            <a:r>
              <a:rPr lang="en-US" b="1" dirty="0"/>
              <a:t>triggered by anxiety, vision, odor, taste, memory</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262067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FFEE4-BD1B-4B4A-9060-068A5A54E071}"/>
              </a:ext>
            </a:extLst>
          </p:cNvPr>
          <p:cNvSpPr>
            <a:spLocks noGrp="1"/>
          </p:cNvSpPr>
          <p:nvPr>
            <p:ph type="title"/>
          </p:nvPr>
        </p:nvSpPr>
        <p:spPr/>
        <p:txBody>
          <a:bodyPr/>
          <a:lstStyle/>
          <a:p>
            <a:r>
              <a:rPr lang="en-US" b="1" dirty="0" err="1"/>
              <a:t>Emetogenic</a:t>
            </a:r>
            <a:r>
              <a:rPr lang="en-US" b="1" dirty="0"/>
              <a:t> Chemotherapy</a:t>
            </a:r>
          </a:p>
        </p:txBody>
      </p:sp>
      <p:sp>
        <p:nvSpPr>
          <p:cNvPr id="3" name="Content Placeholder 2">
            <a:extLst>
              <a:ext uri="{FF2B5EF4-FFF2-40B4-BE49-F238E27FC236}">
                <a16:creationId xmlns:a16="http://schemas.microsoft.com/office/drawing/2014/main" xmlns="" id="{3D5C3398-6A5F-45A4-93CB-1EF28B09BF52}"/>
              </a:ext>
            </a:extLst>
          </p:cNvPr>
          <p:cNvSpPr>
            <a:spLocks noGrp="1"/>
          </p:cNvSpPr>
          <p:nvPr>
            <p:ph idx="1"/>
          </p:nvPr>
        </p:nvSpPr>
        <p:spPr/>
        <p:txBody>
          <a:bodyPr/>
          <a:lstStyle/>
          <a:p>
            <a:r>
              <a:rPr lang="en-US" b="1" u="sng" dirty="0">
                <a:solidFill>
                  <a:srgbClr val="000099"/>
                </a:solidFill>
              </a:rPr>
              <a:t>High (&gt; 90%)- </a:t>
            </a:r>
            <a:r>
              <a:rPr lang="en-US" b="1" dirty="0"/>
              <a:t>cisplatin, </a:t>
            </a:r>
            <a:r>
              <a:rPr lang="en-US" b="1" dirty="0" err="1"/>
              <a:t>carmustine</a:t>
            </a:r>
            <a:r>
              <a:rPr lang="en-US" b="1" dirty="0"/>
              <a:t>, mechlorethamine, dacarbazine, anthracycline/cyclophosphamide combination, cyclophosphamide (</a:t>
            </a:r>
            <a:r>
              <a:rPr lang="en-US" b="1" u="sng" dirty="0"/>
              <a:t>&gt;</a:t>
            </a:r>
            <a:r>
              <a:rPr lang="en-US" b="1" dirty="0"/>
              <a:t>1500 g/m2)</a:t>
            </a:r>
          </a:p>
          <a:p>
            <a:r>
              <a:rPr lang="en-US" b="1" u="sng" dirty="0">
                <a:solidFill>
                  <a:srgbClr val="000099"/>
                </a:solidFill>
              </a:rPr>
              <a:t>Moderate (30-90%)- </a:t>
            </a:r>
            <a:r>
              <a:rPr lang="en-US" b="1" dirty="0" err="1"/>
              <a:t>busulfan</a:t>
            </a:r>
            <a:r>
              <a:rPr lang="en-US" b="1" dirty="0"/>
              <a:t>, carboplatin, doxorubicin, idarubicin, cyclophosphamide (&lt; 1500 mg/m2), cytarabine (</a:t>
            </a:r>
            <a:r>
              <a:rPr lang="en-US" b="1" u="sng" dirty="0"/>
              <a:t>&gt;</a:t>
            </a:r>
            <a:r>
              <a:rPr lang="en-US" b="1" dirty="0"/>
              <a:t> 1000 mg/m2), irinotecan, temozolomide, </a:t>
            </a:r>
            <a:r>
              <a:rPr lang="en-US" b="1" dirty="0" err="1"/>
              <a:t>thiotepa</a:t>
            </a:r>
            <a:endParaRPr lang="en-US" b="1" dirty="0"/>
          </a:p>
          <a:p>
            <a:r>
              <a:rPr lang="en-US" b="1" u="sng" dirty="0">
                <a:solidFill>
                  <a:srgbClr val="000099"/>
                </a:solidFill>
              </a:rPr>
              <a:t>Low (10-30%)- </a:t>
            </a:r>
            <a:r>
              <a:rPr lang="en-US" b="1" dirty="0"/>
              <a:t>cytarabine (&lt; 1000 mg/m2), etoposide, gemcitabine, methotrexate, paclitaxel, docetaxel, topotecan, mitoxantrone</a:t>
            </a:r>
          </a:p>
          <a:p>
            <a:r>
              <a:rPr lang="en-US" b="1" u="sng" dirty="0">
                <a:solidFill>
                  <a:srgbClr val="000099"/>
                </a:solidFill>
              </a:rPr>
              <a:t>Minimal (&lt; 10%)- </a:t>
            </a:r>
            <a:r>
              <a:rPr lang="en-US" b="1" dirty="0"/>
              <a:t>vinblastine, vincristine, vinorelbine</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320525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95314-E059-47AD-9A5A-13A996E81D3A}"/>
              </a:ext>
            </a:extLst>
          </p:cNvPr>
          <p:cNvSpPr>
            <a:spLocks noGrp="1"/>
          </p:cNvSpPr>
          <p:nvPr>
            <p:ph type="title"/>
          </p:nvPr>
        </p:nvSpPr>
        <p:spPr/>
        <p:txBody>
          <a:bodyPr/>
          <a:lstStyle/>
          <a:p>
            <a:r>
              <a:rPr lang="en-US" b="1" dirty="0"/>
              <a:t>Anti- emetic agents</a:t>
            </a:r>
          </a:p>
        </p:txBody>
      </p:sp>
      <p:sp>
        <p:nvSpPr>
          <p:cNvPr id="3" name="Content Placeholder 2">
            <a:extLst>
              <a:ext uri="{FF2B5EF4-FFF2-40B4-BE49-F238E27FC236}">
                <a16:creationId xmlns:a16="http://schemas.microsoft.com/office/drawing/2014/main" xmlns="" id="{2B81A7D9-B937-43A1-ABA8-9D7D3511B705}"/>
              </a:ext>
            </a:extLst>
          </p:cNvPr>
          <p:cNvSpPr>
            <a:spLocks noGrp="1"/>
          </p:cNvSpPr>
          <p:nvPr>
            <p:ph idx="1"/>
          </p:nvPr>
        </p:nvSpPr>
        <p:spPr/>
        <p:txBody>
          <a:bodyPr>
            <a:normAutofit lnSpcReduction="10000"/>
          </a:bodyPr>
          <a:lstStyle/>
          <a:p>
            <a:r>
              <a:rPr lang="en-US" b="1" dirty="0"/>
              <a:t>Dexamethasone</a:t>
            </a:r>
          </a:p>
          <a:p>
            <a:r>
              <a:rPr lang="en-US" b="1" dirty="0"/>
              <a:t>5-HT</a:t>
            </a:r>
            <a:r>
              <a:rPr lang="en-US" b="1" baseline="-25000" dirty="0"/>
              <a:t>3</a:t>
            </a:r>
            <a:r>
              <a:rPr lang="en-US" b="1" dirty="0"/>
              <a:t> antagonists- ondansetron, </a:t>
            </a:r>
            <a:r>
              <a:rPr lang="en-US" b="1" dirty="0" err="1"/>
              <a:t>granisetron</a:t>
            </a:r>
            <a:r>
              <a:rPr lang="en-US" b="1" dirty="0"/>
              <a:t>, palonosetron</a:t>
            </a:r>
          </a:p>
          <a:p>
            <a:r>
              <a:rPr lang="en-US" b="1" dirty="0"/>
              <a:t>NK1 receptor antagonists- </a:t>
            </a:r>
            <a:r>
              <a:rPr lang="en-US" b="1" dirty="0" err="1"/>
              <a:t>aprepitant</a:t>
            </a:r>
            <a:endParaRPr lang="en-US" b="1" dirty="0"/>
          </a:p>
          <a:p>
            <a:r>
              <a:rPr lang="en-US" b="1" dirty="0"/>
              <a:t>Olanzapine</a:t>
            </a:r>
          </a:p>
          <a:p>
            <a:r>
              <a:rPr lang="en-US" b="1" dirty="0"/>
              <a:t>Histamine blockers- diphenhydramine, </a:t>
            </a:r>
            <a:r>
              <a:rPr lang="en-US" b="1" dirty="0" err="1"/>
              <a:t>meclozine</a:t>
            </a:r>
            <a:r>
              <a:rPr lang="en-US" b="1" dirty="0"/>
              <a:t>, promethazine</a:t>
            </a:r>
          </a:p>
          <a:p>
            <a:r>
              <a:rPr lang="en-US" b="1" dirty="0"/>
              <a:t>Metoclopramide</a:t>
            </a:r>
          </a:p>
          <a:p>
            <a:r>
              <a:rPr lang="en-US" b="1" dirty="0"/>
              <a:t>Cannabinoids- </a:t>
            </a:r>
            <a:r>
              <a:rPr lang="en-US" b="1" dirty="0" err="1"/>
              <a:t>dronabinol</a:t>
            </a:r>
            <a:endParaRPr lang="en-US" b="1" dirty="0"/>
          </a:p>
          <a:p>
            <a:r>
              <a:rPr lang="en-US" b="1" dirty="0"/>
              <a:t>Benzodiazepines- lorazepam, diazepam</a:t>
            </a:r>
          </a:p>
          <a:p>
            <a:r>
              <a:rPr lang="en-US" b="1" dirty="0"/>
              <a:t>Complementary: Ginger, acupuncture, acupressure</a:t>
            </a:r>
          </a:p>
          <a:p>
            <a:endParaRPr lang="en-US" b="1" dirty="0"/>
          </a:p>
          <a:p>
            <a:endParaRPr lang="en-US" b="1" dirty="0"/>
          </a:p>
          <a:p>
            <a:endParaRPr lang="en-US" b="1" dirty="0"/>
          </a:p>
          <a:p>
            <a:endParaRPr lang="en-US" b="1" dirty="0"/>
          </a:p>
          <a:p>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113035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1BDE6-B77A-42D3-933A-3521CF2B0BC1}"/>
              </a:ext>
            </a:extLst>
          </p:cNvPr>
          <p:cNvSpPr>
            <a:spLocks noGrp="1"/>
          </p:cNvSpPr>
          <p:nvPr>
            <p:ph type="title"/>
          </p:nvPr>
        </p:nvSpPr>
        <p:spPr/>
        <p:txBody>
          <a:bodyPr/>
          <a:lstStyle/>
          <a:p>
            <a:r>
              <a:rPr lang="en-US" b="1" dirty="0"/>
              <a:t>Pediatric Recommendations for CINV (ASCO)</a:t>
            </a:r>
          </a:p>
        </p:txBody>
      </p:sp>
      <p:sp>
        <p:nvSpPr>
          <p:cNvPr id="3" name="Content Placeholder 2">
            <a:extLst>
              <a:ext uri="{FF2B5EF4-FFF2-40B4-BE49-F238E27FC236}">
                <a16:creationId xmlns:a16="http://schemas.microsoft.com/office/drawing/2014/main" xmlns="" id="{07E8314C-EC6E-404A-9C4B-0355BE6BB38C}"/>
              </a:ext>
            </a:extLst>
          </p:cNvPr>
          <p:cNvSpPr>
            <a:spLocks noGrp="1"/>
          </p:cNvSpPr>
          <p:nvPr>
            <p:ph idx="1"/>
          </p:nvPr>
        </p:nvSpPr>
        <p:spPr/>
        <p:txBody>
          <a:bodyPr/>
          <a:lstStyle/>
          <a:p>
            <a:r>
              <a:rPr lang="en-US" b="1" u="sng" dirty="0">
                <a:solidFill>
                  <a:srgbClr val="000099"/>
                </a:solidFill>
              </a:rPr>
              <a:t>High-</a:t>
            </a:r>
            <a:r>
              <a:rPr lang="en-US" b="1" dirty="0"/>
              <a:t> 3-drug combination: 5-HT</a:t>
            </a:r>
            <a:r>
              <a:rPr lang="en-US" b="1" baseline="-25000" dirty="0"/>
              <a:t>3</a:t>
            </a:r>
            <a:r>
              <a:rPr lang="en-US" b="1" dirty="0"/>
              <a:t>  receptor antagonist, dexamethasone, </a:t>
            </a:r>
            <a:r>
              <a:rPr lang="en-US" b="1" dirty="0" err="1"/>
              <a:t>aprepitant</a:t>
            </a:r>
            <a:endParaRPr lang="en-US" b="1" dirty="0"/>
          </a:p>
          <a:p>
            <a:pPr lvl="1"/>
            <a:r>
              <a:rPr lang="en-US" b="1" dirty="0"/>
              <a:t>If patient cannot get </a:t>
            </a:r>
            <a:r>
              <a:rPr lang="en-US" b="1" dirty="0" err="1"/>
              <a:t>aprepitant</a:t>
            </a:r>
            <a:r>
              <a:rPr lang="en-US" b="1" dirty="0"/>
              <a:t>, 2-drug combination: 5-HT</a:t>
            </a:r>
            <a:r>
              <a:rPr lang="en-US" b="1" baseline="-25000" dirty="0"/>
              <a:t>3</a:t>
            </a:r>
            <a:r>
              <a:rPr lang="en-US" b="1" dirty="0"/>
              <a:t> receptor antagonist, dexamethasone</a:t>
            </a:r>
          </a:p>
          <a:p>
            <a:pPr lvl="1"/>
            <a:r>
              <a:rPr lang="en-US" b="1" dirty="0"/>
              <a:t>If patient cannot get dexamethasone: palonosetron and </a:t>
            </a:r>
            <a:r>
              <a:rPr lang="en-US" b="1" dirty="0" err="1"/>
              <a:t>aprepitant</a:t>
            </a:r>
            <a:endParaRPr lang="en-US" b="1" dirty="0"/>
          </a:p>
          <a:p>
            <a:r>
              <a:rPr lang="en-US" b="1" u="sng" dirty="0">
                <a:solidFill>
                  <a:srgbClr val="000099"/>
                </a:solidFill>
              </a:rPr>
              <a:t>Moderate- </a:t>
            </a:r>
            <a:r>
              <a:rPr lang="en-US" b="1" dirty="0"/>
              <a:t>2-drug combination: 5-HT</a:t>
            </a:r>
            <a:r>
              <a:rPr lang="en-US" b="1" baseline="-25000" dirty="0"/>
              <a:t>3</a:t>
            </a:r>
            <a:r>
              <a:rPr lang="en-US" b="1" dirty="0"/>
              <a:t>  receptor antagonist, dexamethasone</a:t>
            </a:r>
          </a:p>
          <a:p>
            <a:pPr lvl="1"/>
            <a:r>
              <a:rPr lang="en-US" b="1" dirty="0"/>
              <a:t>If patient cannot get dexamethasone: 5-HT</a:t>
            </a:r>
            <a:r>
              <a:rPr lang="en-US" b="1" baseline="-25000" dirty="0"/>
              <a:t>3</a:t>
            </a:r>
            <a:r>
              <a:rPr lang="en-US" b="1" dirty="0"/>
              <a:t> receptor antagonist, </a:t>
            </a:r>
            <a:r>
              <a:rPr lang="en-US" b="1" dirty="0" err="1"/>
              <a:t>aprepitant</a:t>
            </a:r>
            <a:endParaRPr lang="en-US" b="1" dirty="0"/>
          </a:p>
          <a:p>
            <a:r>
              <a:rPr lang="en-US" b="1" u="sng" dirty="0">
                <a:solidFill>
                  <a:srgbClr val="000099"/>
                </a:solidFill>
              </a:rPr>
              <a:t>Low-</a:t>
            </a:r>
            <a:r>
              <a:rPr lang="en-US" b="1" dirty="0"/>
              <a:t> </a:t>
            </a:r>
            <a:r>
              <a:rPr lang="en-US" b="1" dirty="0" err="1"/>
              <a:t>odansetron</a:t>
            </a:r>
            <a:r>
              <a:rPr lang="en-US" b="1" dirty="0"/>
              <a:t> or </a:t>
            </a:r>
            <a:r>
              <a:rPr lang="en-US" b="1" dirty="0" err="1"/>
              <a:t>granisetron</a:t>
            </a:r>
            <a:endParaRPr lang="en-US" b="1" dirty="0"/>
          </a:p>
          <a:p>
            <a:r>
              <a:rPr lang="en-US" b="1" u="sng" dirty="0">
                <a:solidFill>
                  <a:srgbClr val="000099"/>
                </a:solidFill>
              </a:rPr>
              <a:t>Minimal-</a:t>
            </a:r>
            <a:r>
              <a:rPr lang="en-US" b="1" dirty="0"/>
              <a:t> no antiemetics</a:t>
            </a:r>
          </a:p>
          <a:p>
            <a:endParaRPr lang="en-US" b="1" dirty="0"/>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33400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DAA32-3263-475F-813F-F6BDD3EA905C}"/>
              </a:ext>
            </a:extLst>
          </p:cNvPr>
          <p:cNvSpPr>
            <a:spLocks noGrp="1"/>
          </p:cNvSpPr>
          <p:nvPr>
            <p:ph type="title"/>
          </p:nvPr>
        </p:nvSpPr>
        <p:spPr/>
        <p:txBody>
          <a:bodyPr/>
          <a:lstStyle/>
          <a:p>
            <a:r>
              <a:rPr lang="en-US" b="1" dirty="0"/>
              <a:t>7.C.1. Cancer Predisposition</a:t>
            </a:r>
          </a:p>
        </p:txBody>
      </p:sp>
      <p:sp>
        <p:nvSpPr>
          <p:cNvPr id="3" name="Content Placeholder 2">
            <a:extLst>
              <a:ext uri="{FF2B5EF4-FFF2-40B4-BE49-F238E27FC236}">
                <a16:creationId xmlns:a16="http://schemas.microsoft.com/office/drawing/2014/main" xmlns="" id="{D428F919-C070-4CF1-9464-FC26DB89602A}"/>
              </a:ext>
            </a:extLst>
          </p:cNvPr>
          <p:cNvSpPr>
            <a:spLocks noGrp="1"/>
          </p:cNvSpPr>
          <p:nvPr>
            <p:ph idx="1"/>
          </p:nvPr>
        </p:nvSpPr>
        <p:spPr/>
        <p:txBody>
          <a:bodyPr/>
          <a:lstStyle/>
          <a:p>
            <a:r>
              <a:rPr lang="en-US" b="1" dirty="0"/>
              <a:t>Germline mutation in 7-10% of pediatric cancer patients</a:t>
            </a:r>
          </a:p>
          <a:p>
            <a:endParaRPr lang="en-US" b="1" dirty="0"/>
          </a:p>
          <a:p>
            <a:r>
              <a:rPr lang="en-US" b="1" dirty="0"/>
              <a:t>Family history of same or related cancer</a:t>
            </a:r>
          </a:p>
          <a:p>
            <a:r>
              <a:rPr lang="en-US" b="1" dirty="0"/>
              <a:t>Bilateral, multifocal or multiple cancers</a:t>
            </a:r>
          </a:p>
          <a:p>
            <a:r>
              <a:rPr lang="en-US" b="1" dirty="0"/>
              <a:t>Early age of diagnosis of a sporadic tumor</a:t>
            </a:r>
          </a:p>
          <a:p>
            <a:r>
              <a:rPr lang="en-US" b="1" dirty="0"/>
              <a:t>Physical findings of a cancer predisposition syndrome</a:t>
            </a:r>
          </a:p>
          <a:p>
            <a:r>
              <a:rPr lang="en-US" b="1" dirty="0"/>
              <a:t>Occurrence of a cancer that frequently occurs in a known condition</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02732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2F378DAB-572B-4965-8F7C-9571EACFD04B}"/>
              </a:ext>
            </a:extLst>
          </p:cNvPr>
          <p:cNvSpPr>
            <a:spLocks noGrp="1"/>
          </p:cNvSpPr>
          <p:nvPr>
            <p:ph type="title"/>
          </p:nvPr>
        </p:nvSpPr>
        <p:spPr/>
        <p:txBody>
          <a:bodyPr anchor="t"/>
          <a:lstStyle/>
          <a:p>
            <a:pPr eaLnBrk="1" hangingPunct="1"/>
            <a:r>
              <a:rPr lang="en-US" altLang="en-US" b="1" dirty="0"/>
              <a:t>7. A. 1. Principles of Chemotherapy</a:t>
            </a:r>
          </a:p>
        </p:txBody>
      </p:sp>
      <p:sp>
        <p:nvSpPr>
          <p:cNvPr id="6147" name="Content Placeholder 2">
            <a:extLst>
              <a:ext uri="{FF2B5EF4-FFF2-40B4-BE49-F238E27FC236}">
                <a16:creationId xmlns:a16="http://schemas.microsoft.com/office/drawing/2014/main" xmlns="" id="{C5B9EE31-5CE6-44E6-AE63-72D2E53DD5DC}"/>
              </a:ext>
            </a:extLst>
          </p:cNvPr>
          <p:cNvSpPr>
            <a:spLocks noGrp="1"/>
          </p:cNvSpPr>
          <p:nvPr>
            <p:ph idx="1"/>
          </p:nvPr>
        </p:nvSpPr>
        <p:spPr/>
        <p:txBody>
          <a:bodyPr>
            <a:normAutofit fontScale="92500" lnSpcReduction="10000"/>
          </a:bodyPr>
          <a:lstStyle/>
          <a:p>
            <a:pPr eaLnBrk="1" hangingPunct="1"/>
            <a:r>
              <a:rPr lang="en-US" altLang="en-US" sz="3600" b="1" dirty="0">
                <a:solidFill>
                  <a:srgbClr val="000099"/>
                </a:solidFill>
              </a:rPr>
              <a:t>Cure</a:t>
            </a:r>
          </a:p>
          <a:p>
            <a:pPr lvl="1" eaLnBrk="1" hangingPunct="1"/>
            <a:r>
              <a:rPr lang="en-US" altLang="en-US" sz="3600" b="1" dirty="0"/>
              <a:t>Low therapeutic index</a:t>
            </a:r>
          </a:p>
          <a:p>
            <a:pPr marL="457200" lvl="1" indent="0" eaLnBrk="1" hangingPunct="1">
              <a:buNone/>
            </a:pPr>
            <a:endParaRPr lang="en-US" altLang="en-US" sz="3600" b="1" dirty="0"/>
          </a:p>
          <a:p>
            <a:pPr eaLnBrk="1" hangingPunct="1"/>
            <a:r>
              <a:rPr lang="en-US" altLang="en-US" sz="3600" b="1" dirty="0">
                <a:solidFill>
                  <a:srgbClr val="000099"/>
                </a:solidFill>
              </a:rPr>
              <a:t>Clinical Trials</a:t>
            </a:r>
          </a:p>
          <a:p>
            <a:pPr lvl="1" eaLnBrk="1" hangingPunct="1"/>
            <a:r>
              <a:rPr lang="en-US" altLang="en-US" sz="3600" b="1" dirty="0"/>
              <a:t>Phase 1- </a:t>
            </a:r>
            <a:r>
              <a:rPr lang="en-US" altLang="en-US" sz="3600" b="1" i="1" dirty="0"/>
              <a:t>Toxicity and determine MTD</a:t>
            </a:r>
          </a:p>
          <a:p>
            <a:pPr lvl="1" eaLnBrk="1" hangingPunct="1"/>
            <a:r>
              <a:rPr lang="en-US" altLang="en-US" sz="3600" b="1" dirty="0"/>
              <a:t>Phase 2- </a:t>
            </a:r>
            <a:r>
              <a:rPr lang="en-US" altLang="en-US" sz="3600" b="1" i="1" dirty="0"/>
              <a:t>Response rate and toxicity</a:t>
            </a:r>
          </a:p>
          <a:p>
            <a:pPr lvl="1" eaLnBrk="1" hangingPunct="1"/>
            <a:r>
              <a:rPr lang="en-US" altLang="en-US" sz="3600" b="1" dirty="0"/>
              <a:t>Phase 3- </a:t>
            </a:r>
            <a:r>
              <a:rPr lang="en-US" altLang="en-US" sz="3600" b="1" i="1" dirty="0"/>
              <a:t>Efficacy vs. standard</a:t>
            </a:r>
          </a:p>
          <a:p>
            <a:pPr lvl="1" eaLnBrk="1" hangingPunct="1"/>
            <a:r>
              <a:rPr lang="en-US" altLang="en-US" sz="3600" b="1" dirty="0"/>
              <a:t>Phase 4- Efficacy, safety, long-term effects after 				    approval</a:t>
            </a:r>
          </a:p>
        </p:txBody>
      </p:sp>
      <p:sp>
        <p:nvSpPr>
          <p:cNvPr id="6148" name="Slide Number Placeholder 1">
            <a:extLst>
              <a:ext uri="{FF2B5EF4-FFF2-40B4-BE49-F238E27FC236}">
                <a16:creationId xmlns:a16="http://schemas.microsoft.com/office/drawing/2014/main" xmlns="" id="{2D9C746D-8ECA-43BF-8B46-46475BDFEC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9A691E-7E33-4388-B888-23C0398FA5B2}" type="slidenum">
              <a:rPr lang="en-US" altLang="en-US" sz="1200">
                <a:solidFill>
                  <a:srgbClr val="898989"/>
                </a:solidFill>
              </a:rPr>
              <a:pPr>
                <a:spcBef>
                  <a:spcPct val="0"/>
                </a:spcBef>
                <a:buFontTx/>
                <a:buNone/>
              </a:pPr>
              <a:t>5</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837045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EAC6C-78B5-48F6-81E2-5FE13B089035}"/>
              </a:ext>
            </a:extLst>
          </p:cNvPr>
          <p:cNvSpPr>
            <a:spLocks noGrp="1"/>
          </p:cNvSpPr>
          <p:nvPr>
            <p:ph type="title"/>
          </p:nvPr>
        </p:nvSpPr>
        <p:spPr>
          <a:xfrm>
            <a:off x="838200" y="25753"/>
            <a:ext cx="10515600" cy="1325563"/>
          </a:xfrm>
        </p:spPr>
        <p:txBody>
          <a:bodyPr/>
          <a:lstStyle/>
          <a:p>
            <a:r>
              <a:rPr lang="en-US" b="1" dirty="0"/>
              <a:t>Cancer and Predisposition Syndromes</a:t>
            </a:r>
          </a:p>
        </p:txBody>
      </p:sp>
      <p:graphicFrame>
        <p:nvGraphicFramePr>
          <p:cNvPr id="7" name="Content Placeholder 6">
            <a:extLst>
              <a:ext uri="{FF2B5EF4-FFF2-40B4-BE49-F238E27FC236}">
                <a16:creationId xmlns:a16="http://schemas.microsoft.com/office/drawing/2014/main" xmlns="" id="{C27F2442-660C-444B-BF63-F8B36BA40E45}"/>
              </a:ext>
            </a:extLst>
          </p:cNvPr>
          <p:cNvGraphicFramePr>
            <a:graphicFrameLocks noGrp="1"/>
          </p:cNvGraphicFramePr>
          <p:nvPr>
            <p:ph idx="1"/>
            <p:extLst>
              <p:ext uri="{D42A27DB-BD31-4B8C-83A1-F6EECF244321}">
                <p14:modId xmlns:p14="http://schemas.microsoft.com/office/powerpoint/2010/main" val="1023971057"/>
              </p:ext>
            </p:extLst>
          </p:nvPr>
        </p:nvGraphicFramePr>
        <p:xfrm>
          <a:off x="829559" y="948934"/>
          <a:ext cx="10524241" cy="5633720"/>
        </p:xfrm>
        <a:graphic>
          <a:graphicData uri="http://schemas.openxmlformats.org/drawingml/2006/table">
            <a:tbl>
              <a:tblPr firstRow="1" bandRow="1">
                <a:tableStyleId>{5C22544A-7EE6-4342-B048-85BDC9FD1C3A}</a:tableStyleId>
              </a:tblPr>
              <a:tblGrid>
                <a:gridCol w="3553905">
                  <a:extLst>
                    <a:ext uri="{9D8B030D-6E8A-4147-A177-3AD203B41FA5}">
                      <a16:colId xmlns:a16="http://schemas.microsoft.com/office/drawing/2014/main" xmlns="" val="2266143686"/>
                    </a:ext>
                  </a:extLst>
                </a:gridCol>
                <a:gridCol w="3799002">
                  <a:extLst>
                    <a:ext uri="{9D8B030D-6E8A-4147-A177-3AD203B41FA5}">
                      <a16:colId xmlns:a16="http://schemas.microsoft.com/office/drawing/2014/main" xmlns="" val="1799679297"/>
                    </a:ext>
                  </a:extLst>
                </a:gridCol>
                <a:gridCol w="3171334">
                  <a:extLst>
                    <a:ext uri="{9D8B030D-6E8A-4147-A177-3AD203B41FA5}">
                      <a16:colId xmlns:a16="http://schemas.microsoft.com/office/drawing/2014/main" xmlns="" val="1393388905"/>
                    </a:ext>
                  </a:extLst>
                </a:gridCol>
              </a:tblGrid>
              <a:tr h="370840">
                <a:tc>
                  <a:txBody>
                    <a:bodyPr/>
                    <a:lstStyle/>
                    <a:p>
                      <a:pPr algn="ctr"/>
                      <a:r>
                        <a:rPr lang="en-US" b="1" dirty="0"/>
                        <a:t>Cancer</a:t>
                      </a:r>
                    </a:p>
                  </a:txBody>
                  <a:tcPr/>
                </a:tc>
                <a:tc>
                  <a:txBody>
                    <a:bodyPr/>
                    <a:lstStyle/>
                    <a:p>
                      <a:pPr algn="ctr"/>
                      <a:r>
                        <a:rPr lang="en-US" b="1" dirty="0"/>
                        <a:t>Predisposition Syndrome</a:t>
                      </a:r>
                    </a:p>
                  </a:txBody>
                  <a:tcPr/>
                </a:tc>
                <a:tc>
                  <a:txBody>
                    <a:bodyPr/>
                    <a:lstStyle/>
                    <a:p>
                      <a:pPr algn="ctr"/>
                      <a:r>
                        <a:rPr lang="en-US" b="1" dirty="0"/>
                        <a:t>Gene</a:t>
                      </a:r>
                    </a:p>
                  </a:txBody>
                  <a:tcPr/>
                </a:tc>
                <a:extLst>
                  <a:ext uri="{0D108BD9-81ED-4DB2-BD59-A6C34878D82A}">
                    <a16:rowId xmlns:a16="http://schemas.microsoft.com/office/drawing/2014/main" xmlns="" val="370691623"/>
                  </a:ext>
                </a:extLst>
              </a:tr>
              <a:tr h="370840">
                <a:tc>
                  <a:txBody>
                    <a:bodyPr/>
                    <a:lstStyle/>
                    <a:p>
                      <a:pPr algn="ctr"/>
                      <a:r>
                        <a:rPr lang="en-US" b="1" dirty="0"/>
                        <a:t>Adrenocortical Carcinoma</a:t>
                      </a:r>
                    </a:p>
                  </a:txBody>
                  <a:tcPr/>
                </a:tc>
                <a:tc>
                  <a:txBody>
                    <a:bodyPr/>
                    <a:lstStyle/>
                    <a:p>
                      <a:pPr algn="ctr"/>
                      <a:r>
                        <a:rPr lang="en-US" b="1" dirty="0"/>
                        <a:t>Li-</a:t>
                      </a:r>
                      <a:r>
                        <a:rPr lang="en-US" b="1" dirty="0" err="1"/>
                        <a:t>Fraumeni</a:t>
                      </a:r>
                      <a:r>
                        <a:rPr lang="en-US" b="1" dirty="0"/>
                        <a:t>, Beckwith Weideman</a:t>
                      </a:r>
                    </a:p>
                  </a:txBody>
                  <a:tcPr/>
                </a:tc>
                <a:tc>
                  <a:txBody>
                    <a:bodyPr/>
                    <a:lstStyle/>
                    <a:p>
                      <a:pPr algn="ctr"/>
                      <a:r>
                        <a:rPr lang="en-US" b="1" dirty="0"/>
                        <a:t>TP53, 11p15.5</a:t>
                      </a:r>
                    </a:p>
                  </a:txBody>
                  <a:tcPr/>
                </a:tc>
                <a:extLst>
                  <a:ext uri="{0D108BD9-81ED-4DB2-BD59-A6C34878D82A}">
                    <a16:rowId xmlns:a16="http://schemas.microsoft.com/office/drawing/2014/main" xmlns="" val="4117347330"/>
                  </a:ext>
                </a:extLst>
              </a:tr>
              <a:tr h="370840">
                <a:tc>
                  <a:txBody>
                    <a:bodyPr/>
                    <a:lstStyle/>
                    <a:p>
                      <a:pPr algn="ctr"/>
                      <a:r>
                        <a:rPr lang="en-US" b="1" dirty="0"/>
                        <a:t>Choroid Plexus Carcinoma, Anaplastic rhabdomyosarcoma, hypodiploid ALL</a:t>
                      </a:r>
                    </a:p>
                  </a:txBody>
                  <a:tcPr/>
                </a:tc>
                <a:tc>
                  <a:txBody>
                    <a:bodyPr/>
                    <a:lstStyle/>
                    <a:p>
                      <a:pPr algn="ctr"/>
                      <a:r>
                        <a:rPr lang="en-US" b="1" dirty="0"/>
                        <a:t>Li </a:t>
                      </a:r>
                      <a:r>
                        <a:rPr lang="en-US" b="1" dirty="0" err="1"/>
                        <a:t>Fraumeni</a:t>
                      </a:r>
                      <a:endParaRPr lang="en-US" b="1" dirty="0"/>
                    </a:p>
                  </a:txBody>
                  <a:tcPr/>
                </a:tc>
                <a:tc>
                  <a:txBody>
                    <a:bodyPr/>
                    <a:lstStyle/>
                    <a:p>
                      <a:pPr algn="ctr"/>
                      <a:r>
                        <a:rPr lang="en-US" b="1" dirty="0"/>
                        <a:t>TP53</a:t>
                      </a:r>
                    </a:p>
                  </a:txBody>
                  <a:tcPr/>
                </a:tc>
                <a:extLst>
                  <a:ext uri="{0D108BD9-81ED-4DB2-BD59-A6C34878D82A}">
                    <a16:rowId xmlns:a16="http://schemas.microsoft.com/office/drawing/2014/main" xmlns="" val="1982415662"/>
                  </a:ext>
                </a:extLst>
              </a:tr>
              <a:tr h="370840">
                <a:tc>
                  <a:txBody>
                    <a:bodyPr/>
                    <a:lstStyle/>
                    <a:p>
                      <a:pPr algn="ctr"/>
                      <a:r>
                        <a:rPr lang="en-US" b="1" dirty="0" err="1"/>
                        <a:t>Hepatoblastoma</a:t>
                      </a:r>
                      <a:endParaRPr lang="en-US" b="1" dirty="0"/>
                    </a:p>
                  </a:txBody>
                  <a:tcPr/>
                </a:tc>
                <a:tc>
                  <a:txBody>
                    <a:bodyPr/>
                    <a:lstStyle/>
                    <a:p>
                      <a:pPr algn="ctr"/>
                      <a:r>
                        <a:rPr lang="en-US" b="1" dirty="0"/>
                        <a:t>Beckwith Weideman, FAP</a:t>
                      </a:r>
                    </a:p>
                  </a:txBody>
                  <a:tcPr/>
                </a:tc>
                <a:tc>
                  <a:txBody>
                    <a:bodyPr/>
                    <a:lstStyle/>
                    <a:p>
                      <a:pPr algn="ctr"/>
                      <a:r>
                        <a:rPr lang="en-US" b="1" dirty="0"/>
                        <a:t>11p15 meth, APC</a:t>
                      </a:r>
                    </a:p>
                  </a:txBody>
                  <a:tcPr/>
                </a:tc>
                <a:extLst>
                  <a:ext uri="{0D108BD9-81ED-4DB2-BD59-A6C34878D82A}">
                    <a16:rowId xmlns:a16="http://schemas.microsoft.com/office/drawing/2014/main" xmlns="" val="857464209"/>
                  </a:ext>
                </a:extLst>
              </a:tr>
              <a:tr h="370840">
                <a:tc>
                  <a:txBody>
                    <a:bodyPr/>
                    <a:lstStyle/>
                    <a:p>
                      <a:pPr algn="ctr"/>
                      <a:r>
                        <a:rPr lang="en-US" b="1" dirty="0"/>
                        <a:t>Juvenile </a:t>
                      </a:r>
                      <a:r>
                        <a:rPr lang="en-US" b="1" dirty="0" err="1"/>
                        <a:t>Myelomonocytic</a:t>
                      </a:r>
                      <a:r>
                        <a:rPr lang="en-US" b="1" dirty="0"/>
                        <a:t> Leukemia</a:t>
                      </a:r>
                    </a:p>
                  </a:txBody>
                  <a:tcPr/>
                </a:tc>
                <a:tc>
                  <a:txBody>
                    <a:bodyPr/>
                    <a:lstStyle/>
                    <a:p>
                      <a:pPr algn="ctr"/>
                      <a:r>
                        <a:rPr lang="en-US" b="1" dirty="0"/>
                        <a:t>NF1, Noonan </a:t>
                      </a:r>
                    </a:p>
                  </a:txBody>
                  <a:tcPr/>
                </a:tc>
                <a:tc>
                  <a:txBody>
                    <a:bodyPr/>
                    <a:lstStyle/>
                    <a:p>
                      <a:pPr algn="ctr"/>
                      <a:r>
                        <a:rPr lang="en-US" b="1" dirty="0"/>
                        <a:t>NF1, KRAS, PTPN11, CBL</a:t>
                      </a:r>
                    </a:p>
                  </a:txBody>
                  <a:tcPr/>
                </a:tc>
                <a:extLst>
                  <a:ext uri="{0D108BD9-81ED-4DB2-BD59-A6C34878D82A}">
                    <a16:rowId xmlns:a16="http://schemas.microsoft.com/office/drawing/2014/main" xmlns="" val="731826666"/>
                  </a:ext>
                </a:extLst>
              </a:tr>
              <a:tr h="370840">
                <a:tc>
                  <a:txBody>
                    <a:bodyPr/>
                    <a:lstStyle/>
                    <a:p>
                      <a:pPr algn="ctr"/>
                      <a:r>
                        <a:rPr lang="en-US" b="1" dirty="0"/>
                        <a:t>Medullary Thyroid Cancer</a:t>
                      </a:r>
                    </a:p>
                  </a:txBody>
                  <a:tcPr/>
                </a:tc>
                <a:tc>
                  <a:txBody>
                    <a:bodyPr/>
                    <a:lstStyle/>
                    <a:p>
                      <a:pPr algn="ctr"/>
                      <a:r>
                        <a:rPr lang="en-US" b="1" dirty="0"/>
                        <a:t>MEN-2A, MEN-2B</a:t>
                      </a:r>
                    </a:p>
                  </a:txBody>
                  <a:tcPr/>
                </a:tc>
                <a:tc>
                  <a:txBody>
                    <a:bodyPr/>
                    <a:lstStyle/>
                    <a:p>
                      <a:pPr algn="ctr"/>
                      <a:r>
                        <a:rPr lang="en-US" b="1" dirty="0"/>
                        <a:t>RET</a:t>
                      </a:r>
                    </a:p>
                  </a:txBody>
                  <a:tcPr/>
                </a:tc>
                <a:extLst>
                  <a:ext uri="{0D108BD9-81ED-4DB2-BD59-A6C34878D82A}">
                    <a16:rowId xmlns:a16="http://schemas.microsoft.com/office/drawing/2014/main" xmlns="" val="1883196835"/>
                  </a:ext>
                </a:extLst>
              </a:tr>
              <a:tr h="370840">
                <a:tc>
                  <a:txBody>
                    <a:bodyPr/>
                    <a:lstStyle/>
                    <a:p>
                      <a:pPr algn="ctr"/>
                      <a:r>
                        <a:rPr lang="en-US" b="1" dirty="0"/>
                        <a:t>Neuroblastoma</a:t>
                      </a:r>
                    </a:p>
                  </a:txBody>
                  <a:tcPr/>
                </a:tc>
                <a:tc>
                  <a:txBody>
                    <a:bodyPr/>
                    <a:lstStyle/>
                    <a:p>
                      <a:pPr algn="ctr"/>
                      <a:r>
                        <a:rPr lang="en-US" b="1" dirty="0"/>
                        <a:t>Familial NB, CCHS</a:t>
                      </a:r>
                    </a:p>
                  </a:txBody>
                  <a:tcPr/>
                </a:tc>
                <a:tc>
                  <a:txBody>
                    <a:bodyPr/>
                    <a:lstStyle/>
                    <a:p>
                      <a:pPr algn="ctr"/>
                      <a:r>
                        <a:rPr lang="en-US" b="1" dirty="0"/>
                        <a:t>ALK, PHOX2B</a:t>
                      </a:r>
                    </a:p>
                  </a:txBody>
                  <a:tcPr/>
                </a:tc>
                <a:extLst>
                  <a:ext uri="{0D108BD9-81ED-4DB2-BD59-A6C34878D82A}">
                    <a16:rowId xmlns:a16="http://schemas.microsoft.com/office/drawing/2014/main" xmlns="" val="2867048420"/>
                  </a:ext>
                </a:extLst>
              </a:tr>
              <a:tr h="370840">
                <a:tc>
                  <a:txBody>
                    <a:bodyPr/>
                    <a:lstStyle/>
                    <a:p>
                      <a:pPr algn="ctr"/>
                      <a:r>
                        <a:rPr lang="en-US" b="1" dirty="0"/>
                        <a:t>Pheochromocytoma/paraganglioma</a:t>
                      </a:r>
                    </a:p>
                  </a:txBody>
                  <a:tcPr/>
                </a:tc>
                <a:tc>
                  <a:txBody>
                    <a:bodyPr/>
                    <a:lstStyle/>
                    <a:p>
                      <a:pPr algn="ctr"/>
                      <a:r>
                        <a:rPr lang="en-US" b="1" dirty="0"/>
                        <a:t>PPS, MEN2, NF1, VHL</a:t>
                      </a:r>
                    </a:p>
                  </a:txBody>
                  <a:tcPr/>
                </a:tc>
                <a:tc>
                  <a:txBody>
                    <a:bodyPr/>
                    <a:lstStyle/>
                    <a:p>
                      <a:pPr algn="ctr"/>
                      <a:r>
                        <a:rPr lang="en-US" b="1" dirty="0"/>
                        <a:t>RET, NF1, VHL, </a:t>
                      </a:r>
                      <a:r>
                        <a:rPr lang="en-US" b="1" dirty="0" err="1"/>
                        <a:t>SDHx</a:t>
                      </a:r>
                      <a:endParaRPr lang="en-US" b="1" dirty="0"/>
                    </a:p>
                  </a:txBody>
                  <a:tcPr/>
                </a:tc>
                <a:extLst>
                  <a:ext uri="{0D108BD9-81ED-4DB2-BD59-A6C34878D82A}">
                    <a16:rowId xmlns:a16="http://schemas.microsoft.com/office/drawing/2014/main" xmlns="" val="2814217575"/>
                  </a:ext>
                </a:extLst>
              </a:tr>
              <a:tr h="370840">
                <a:tc>
                  <a:txBody>
                    <a:bodyPr/>
                    <a:lstStyle/>
                    <a:p>
                      <a:pPr algn="ctr"/>
                      <a:r>
                        <a:rPr lang="en-US" b="1" dirty="0"/>
                        <a:t>Pleuropulmonary </a:t>
                      </a:r>
                      <a:r>
                        <a:rPr lang="en-US" b="1" dirty="0" err="1"/>
                        <a:t>blastoma</a:t>
                      </a:r>
                      <a:endParaRPr lang="en-US" b="1" dirty="0"/>
                    </a:p>
                  </a:txBody>
                  <a:tcPr/>
                </a:tc>
                <a:tc>
                  <a:txBody>
                    <a:bodyPr/>
                    <a:lstStyle/>
                    <a:p>
                      <a:pPr algn="ctr"/>
                      <a:r>
                        <a:rPr lang="en-US" b="1" dirty="0"/>
                        <a:t>DICER1 syndrome</a:t>
                      </a:r>
                    </a:p>
                  </a:txBody>
                  <a:tcPr/>
                </a:tc>
                <a:tc>
                  <a:txBody>
                    <a:bodyPr/>
                    <a:lstStyle/>
                    <a:p>
                      <a:pPr algn="ctr"/>
                      <a:r>
                        <a:rPr lang="en-US" b="1" dirty="0"/>
                        <a:t>DICER1</a:t>
                      </a:r>
                    </a:p>
                  </a:txBody>
                  <a:tcPr/>
                </a:tc>
                <a:extLst>
                  <a:ext uri="{0D108BD9-81ED-4DB2-BD59-A6C34878D82A}">
                    <a16:rowId xmlns:a16="http://schemas.microsoft.com/office/drawing/2014/main" xmlns="" val="2899781117"/>
                  </a:ext>
                </a:extLst>
              </a:tr>
              <a:tr h="370840">
                <a:tc>
                  <a:txBody>
                    <a:bodyPr/>
                    <a:lstStyle/>
                    <a:p>
                      <a:pPr algn="ctr"/>
                      <a:r>
                        <a:rPr lang="en-US" b="1" dirty="0"/>
                        <a:t>Renal Cell Carcinoma</a:t>
                      </a:r>
                    </a:p>
                  </a:txBody>
                  <a:tcPr/>
                </a:tc>
                <a:tc>
                  <a:txBody>
                    <a:bodyPr/>
                    <a:lstStyle/>
                    <a:p>
                      <a:pPr algn="ctr"/>
                      <a:r>
                        <a:rPr lang="en-US" b="1" dirty="0"/>
                        <a:t>Von Hippel Lindau, HLRCC</a:t>
                      </a:r>
                    </a:p>
                  </a:txBody>
                  <a:tcPr/>
                </a:tc>
                <a:tc>
                  <a:txBody>
                    <a:bodyPr/>
                    <a:lstStyle/>
                    <a:p>
                      <a:pPr algn="ctr"/>
                      <a:r>
                        <a:rPr lang="en-US" b="1" dirty="0"/>
                        <a:t>VHL, FH</a:t>
                      </a:r>
                    </a:p>
                  </a:txBody>
                  <a:tcPr/>
                </a:tc>
                <a:extLst>
                  <a:ext uri="{0D108BD9-81ED-4DB2-BD59-A6C34878D82A}">
                    <a16:rowId xmlns:a16="http://schemas.microsoft.com/office/drawing/2014/main" xmlns="" val="1684423085"/>
                  </a:ext>
                </a:extLst>
              </a:tr>
              <a:tr h="370840">
                <a:tc>
                  <a:txBody>
                    <a:bodyPr/>
                    <a:lstStyle/>
                    <a:p>
                      <a:pPr algn="ctr"/>
                      <a:r>
                        <a:rPr lang="en-US" b="1" dirty="0"/>
                        <a:t>Retinoblastoma</a:t>
                      </a:r>
                    </a:p>
                  </a:txBody>
                  <a:tcPr/>
                </a:tc>
                <a:tc>
                  <a:txBody>
                    <a:bodyPr/>
                    <a:lstStyle/>
                    <a:p>
                      <a:pPr algn="ctr"/>
                      <a:r>
                        <a:rPr lang="en-US" b="1" dirty="0"/>
                        <a:t>Heritable RB</a:t>
                      </a:r>
                    </a:p>
                  </a:txBody>
                  <a:tcPr/>
                </a:tc>
                <a:tc>
                  <a:txBody>
                    <a:bodyPr/>
                    <a:lstStyle/>
                    <a:p>
                      <a:pPr algn="ctr"/>
                      <a:r>
                        <a:rPr lang="en-US" b="1" dirty="0"/>
                        <a:t>RB1</a:t>
                      </a:r>
                    </a:p>
                  </a:txBody>
                  <a:tcPr/>
                </a:tc>
                <a:extLst>
                  <a:ext uri="{0D108BD9-81ED-4DB2-BD59-A6C34878D82A}">
                    <a16:rowId xmlns:a16="http://schemas.microsoft.com/office/drawing/2014/main" xmlns="" val="2489590248"/>
                  </a:ext>
                </a:extLst>
              </a:tr>
              <a:tr h="370840">
                <a:tc>
                  <a:txBody>
                    <a:bodyPr/>
                    <a:lstStyle/>
                    <a:p>
                      <a:pPr algn="ctr"/>
                      <a:r>
                        <a:rPr lang="en-US" b="1" dirty="0"/>
                        <a:t>Rhabdoid tumors</a:t>
                      </a:r>
                    </a:p>
                  </a:txBody>
                  <a:tcPr/>
                </a:tc>
                <a:tc>
                  <a:txBody>
                    <a:bodyPr/>
                    <a:lstStyle/>
                    <a:p>
                      <a:pPr algn="ctr"/>
                      <a:r>
                        <a:rPr lang="en-US" b="1" dirty="0"/>
                        <a:t>Rhabdoid Tumor Syndrome</a:t>
                      </a:r>
                    </a:p>
                  </a:txBody>
                  <a:tcPr/>
                </a:tc>
                <a:tc>
                  <a:txBody>
                    <a:bodyPr/>
                    <a:lstStyle/>
                    <a:p>
                      <a:pPr algn="ctr"/>
                      <a:r>
                        <a:rPr lang="en-US" b="1" dirty="0"/>
                        <a:t>SMARCB1</a:t>
                      </a:r>
                    </a:p>
                  </a:txBody>
                  <a:tcPr/>
                </a:tc>
                <a:extLst>
                  <a:ext uri="{0D108BD9-81ED-4DB2-BD59-A6C34878D82A}">
                    <a16:rowId xmlns:a16="http://schemas.microsoft.com/office/drawing/2014/main" xmlns="" val="3252136157"/>
                  </a:ext>
                </a:extLst>
              </a:tr>
              <a:tr h="370840">
                <a:tc>
                  <a:txBody>
                    <a:bodyPr/>
                    <a:lstStyle/>
                    <a:p>
                      <a:pPr algn="ctr"/>
                      <a:r>
                        <a:rPr lang="en-US" b="1" dirty="0"/>
                        <a:t>Wilms Tumor</a:t>
                      </a:r>
                    </a:p>
                  </a:txBody>
                  <a:tcPr/>
                </a:tc>
                <a:tc>
                  <a:txBody>
                    <a:bodyPr/>
                    <a:lstStyle/>
                    <a:p>
                      <a:pPr algn="ctr"/>
                      <a:r>
                        <a:rPr lang="en-US" b="1" dirty="0"/>
                        <a:t>Beckwith Weideman, WAGR, DDS, PS</a:t>
                      </a:r>
                    </a:p>
                  </a:txBody>
                  <a:tcPr/>
                </a:tc>
                <a:tc>
                  <a:txBody>
                    <a:bodyPr/>
                    <a:lstStyle/>
                    <a:p>
                      <a:pPr algn="ctr"/>
                      <a:r>
                        <a:rPr lang="en-US" b="1" dirty="0"/>
                        <a:t>11p15 meth, WT1, D1S3L2</a:t>
                      </a:r>
                    </a:p>
                  </a:txBody>
                  <a:tcPr/>
                </a:tc>
                <a:extLst>
                  <a:ext uri="{0D108BD9-81ED-4DB2-BD59-A6C34878D82A}">
                    <a16:rowId xmlns:a16="http://schemas.microsoft.com/office/drawing/2014/main" xmlns="" val="561868460"/>
                  </a:ext>
                </a:extLst>
              </a:tr>
            </a:tbl>
          </a:graphicData>
        </a:graphic>
      </p:graphicFrame>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047927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9292D-FD60-47AF-9BE0-6DCEDC535FDC}"/>
              </a:ext>
            </a:extLst>
          </p:cNvPr>
          <p:cNvSpPr>
            <a:spLocks noGrp="1"/>
          </p:cNvSpPr>
          <p:nvPr>
            <p:ph type="title"/>
          </p:nvPr>
        </p:nvSpPr>
        <p:spPr/>
        <p:txBody>
          <a:bodyPr/>
          <a:lstStyle/>
          <a:p>
            <a:r>
              <a:rPr lang="en-US" b="1" dirty="0"/>
              <a:t>Cancers for testing TP53 germline mutation</a:t>
            </a:r>
          </a:p>
        </p:txBody>
      </p:sp>
      <p:sp>
        <p:nvSpPr>
          <p:cNvPr id="3" name="Content Placeholder 2">
            <a:extLst>
              <a:ext uri="{FF2B5EF4-FFF2-40B4-BE49-F238E27FC236}">
                <a16:creationId xmlns:a16="http://schemas.microsoft.com/office/drawing/2014/main" xmlns="" id="{6BDC79DA-F992-46AC-BF49-753C6157067D}"/>
              </a:ext>
            </a:extLst>
          </p:cNvPr>
          <p:cNvSpPr>
            <a:spLocks noGrp="1"/>
          </p:cNvSpPr>
          <p:nvPr>
            <p:ph idx="1"/>
          </p:nvPr>
        </p:nvSpPr>
        <p:spPr/>
        <p:txBody>
          <a:bodyPr/>
          <a:lstStyle/>
          <a:p>
            <a:r>
              <a:rPr lang="en-US" b="1" dirty="0"/>
              <a:t>Anaplastic </a:t>
            </a:r>
            <a:r>
              <a:rPr lang="en-US" b="1" dirty="0" err="1"/>
              <a:t>Rhadomyosarcoma</a:t>
            </a:r>
            <a:r>
              <a:rPr lang="en-US" b="1" dirty="0"/>
              <a:t> (~75%)</a:t>
            </a:r>
          </a:p>
          <a:p>
            <a:r>
              <a:rPr lang="en-US" b="1" dirty="0"/>
              <a:t>SHH Medulloblastoma (~75%)</a:t>
            </a:r>
          </a:p>
          <a:p>
            <a:r>
              <a:rPr lang="en-US" b="1" dirty="0"/>
              <a:t>Adrenocortical carcinoma &lt; 15 years (~50%)</a:t>
            </a:r>
          </a:p>
          <a:p>
            <a:r>
              <a:rPr lang="en-US" b="1" dirty="0"/>
              <a:t>Choroid Plexus Carcinoma (~ 50%)</a:t>
            </a:r>
          </a:p>
          <a:p>
            <a:r>
              <a:rPr lang="en-US" b="1" dirty="0"/>
              <a:t>Hypodiploid ALL (~ 50%)</a:t>
            </a:r>
          </a:p>
          <a:p>
            <a:r>
              <a:rPr lang="en-US" b="1" dirty="0"/>
              <a:t>Early onset breast cancer in absence of BRCA1/2 mutations (~ 10%)</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600678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940CFA-697B-4624-88E9-FC425E66E3C5}"/>
              </a:ext>
            </a:extLst>
          </p:cNvPr>
          <p:cNvSpPr>
            <a:spLocks noGrp="1"/>
          </p:cNvSpPr>
          <p:nvPr>
            <p:ph type="title"/>
          </p:nvPr>
        </p:nvSpPr>
        <p:spPr>
          <a:xfrm>
            <a:off x="838200" y="110596"/>
            <a:ext cx="10515600" cy="1325563"/>
          </a:xfrm>
        </p:spPr>
        <p:txBody>
          <a:bodyPr/>
          <a:lstStyle/>
          <a:p>
            <a:r>
              <a:rPr lang="en-US" b="1" dirty="0"/>
              <a:t>Li </a:t>
            </a:r>
            <a:r>
              <a:rPr lang="en-US" b="1" dirty="0" err="1"/>
              <a:t>Fraumeni</a:t>
            </a:r>
            <a:r>
              <a:rPr lang="en-US" b="1" dirty="0"/>
              <a:t> Syndrome (LFS)</a:t>
            </a:r>
          </a:p>
        </p:txBody>
      </p:sp>
      <p:sp>
        <p:nvSpPr>
          <p:cNvPr id="3" name="Content Placeholder 2">
            <a:extLst>
              <a:ext uri="{FF2B5EF4-FFF2-40B4-BE49-F238E27FC236}">
                <a16:creationId xmlns:a16="http://schemas.microsoft.com/office/drawing/2014/main" xmlns="" id="{6C9FBBD2-5DAF-4E07-9F50-6329A21481D9}"/>
              </a:ext>
            </a:extLst>
          </p:cNvPr>
          <p:cNvSpPr>
            <a:spLocks noGrp="1"/>
          </p:cNvSpPr>
          <p:nvPr>
            <p:ph idx="1"/>
          </p:nvPr>
        </p:nvSpPr>
        <p:spPr>
          <a:xfrm>
            <a:off x="838199" y="1194027"/>
            <a:ext cx="10690781" cy="4895687"/>
          </a:xfrm>
        </p:spPr>
        <p:txBody>
          <a:bodyPr>
            <a:normAutofit lnSpcReduction="10000"/>
          </a:bodyPr>
          <a:lstStyle/>
          <a:p>
            <a:r>
              <a:rPr lang="en-US" b="1" dirty="0">
                <a:solidFill>
                  <a:srgbClr val="000099"/>
                </a:solidFill>
              </a:rPr>
              <a:t>Clinical</a:t>
            </a:r>
          </a:p>
          <a:p>
            <a:pPr lvl="1"/>
            <a:r>
              <a:rPr lang="en-US" b="1" dirty="0" err="1"/>
              <a:t>Proband</a:t>
            </a:r>
            <a:r>
              <a:rPr lang="en-US" b="1" dirty="0"/>
              <a:t> diagnosed with sarcoma before age 45 years</a:t>
            </a:r>
          </a:p>
          <a:p>
            <a:pPr lvl="1"/>
            <a:r>
              <a:rPr lang="en-US" b="1" dirty="0"/>
              <a:t>First degree relative with cancer before age 45 years</a:t>
            </a:r>
          </a:p>
          <a:p>
            <a:pPr lvl="1"/>
            <a:r>
              <a:rPr lang="en-US" b="1" dirty="0"/>
              <a:t>First or second degree relative with cancer before age 45 or sarcoma at any age</a:t>
            </a:r>
          </a:p>
          <a:p>
            <a:r>
              <a:rPr lang="en-US" b="1" dirty="0" err="1">
                <a:solidFill>
                  <a:srgbClr val="000099"/>
                </a:solidFill>
              </a:rPr>
              <a:t>Chompret</a:t>
            </a:r>
            <a:r>
              <a:rPr lang="en-US" b="1" dirty="0">
                <a:solidFill>
                  <a:srgbClr val="000099"/>
                </a:solidFill>
              </a:rPr>
              <a:t> criteria</a:t>
            </a:r>
          </a:p>
          <a:p>
            <a:pPr lvl="1"/>
            <a:r>
              <a:rPr lang="en-US" b="1" dirty="0" err="1"/>
              <a:t>Proband</a:t>
            </a:r>
            <a:r>
              <a:rPr lang="en-US" b="1" dirty="0"/>
              <a:t> with tumor belonging to LFS tumor spectrum before age 46 AND at least one first or secondary degree relative with LFS before age 56 or with multiple tumors (except breast cancer if </a:t>
            </a:r>
            <a:r>
              <a:rPr lang="en-US" b="1" dirty="0" err="1"/>
              <a:t>proband</a:t>
            </a:r>
            <a:r>
              <a:rPr lang="en-US" b="1" dirty="0"/>
              <a:t> has breast cancer)</a:t>
            </a:r>
          </a:p>
          <a:p>
            <a:pPr lvl="1"/>
            <a:r>
              <a:rPr lang="en-US" b="1" dirty="0" err="1"/>
              <a:t>Proband</a:t>
            </a:r>
            <a:r>
              <a:rPr lang="en-US" b="1" dirty="0"/>
              <a:t> with multiple tumors two of which belong to LFS tumor spectrum, one of which occurred before age 46</a:t>
            </a:r>
          </a:p>
          <a:p>
            <a:pPr lvl="1"/>
            <a:r>
              <a:rPr lang="en-US" b="1" dirty="0" err="1"/>
              <a:t>Proband</a:t>
            </a:r>
            <a:r>
              <a:rPr lang="en-US" b="1" dirty="0"/>
              <a:t> has adrenocortical carcinoma or </a:t>
            </a:r>
            <a:r>
              <a:rPr lang="en-US" b="1" dirty="0" err="1"/>
              <a:t>chorpoid</a:t>
            </a:r>
            <a:r>
              <a:rPr lang="en-US" b="1" dirty="0"/>
              <a:t> plexus carcinoma regardless of family history</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268359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5E45E-6592-4EDE-B25D-93190EF67789}"/>
              </a:ext>
            </a:extLst>
          </p:cNvPr>
          <p:cNvSpPr>
            <a:spLocks noGrp="1"/>
          </p:cNvSpPr>
          <p:nvPr>
            <p:ph type="title"/>
          </p:nvPr>
        </p:nvSpPr>
        <p:spPr/>
        <p:txBody>
          <a:bodyPr/>
          <a:lstStyle/>
          <a:p>
            <a:r>
              <a:rPr lang="en-US" b="1" dirty="0"/>
              <a:t>Additional reading	</a:t>
            </a:r>
          </a:p>
        </p:txBody>
      </p:sp>
      <p:sp>
        <p:nvSpPr>
          <p:cNvPr id="3" name="Content Placeholder 2">
            <a:extLst>
              <a:ext uri="{FF2B5EF4-FFF2-40B4-BE49-F238E27FC236}">
                <a16:creationId xmlns:a16="http://schemas.microsoft.com/office/drawing/2014/main" xmlns="" id="{8EC70B05-AE84-4780-B59A-21468FBCA611}"/>
              </a:ext>
            </a:extLst>
          </p:cNvPr>
          <p:cNvSpPr>
            <a:spLocks noGrp="1"/>
          </p:cNvSpPr>
          <p:nvPr>
            <p:ph idx="1"/>
          </p:nvPr>
        </p:nvSpPr>
        <p:spPr/>
        <p:txBody>
          <a:bodyPr/>
          <a:lstStyle/>
          <a:p>
            <a:r>
              <a:rPr lang="en-US" b="1" dirty="0"/>
              <a:t>Cancer Predisposition and Screening</a:t>
            </a:r>
          </a:p>
          <a:p>
            <a:pPr lvl="1"/>
            <a:r>
              <a:rPr lang="en-US" b="1" dirty="0"/>
              <a:t>Pediatric Oncology Series, Clinical Cancer Research, 2017 (18 articles)</a:t>
            </a:r>
          </a:p>
          <a:p>
            <a:pPr marL="0" indent="0">
              <a:buNone/>
            </a:pPr>
            <a:endParaRPr lang="en-US" b="1" dirty="0"/>
          </a:p>
          <a:p>
            <a:r>
              <a:rPr lang="en-US" b="1" dirty="0"/>
              <a:t>Supportive Care</a:t>
            </a:r>
          </a:p>
          <a:p>
            <a:pPr lvl="1"/>
            <a:r>
              <a:rPr lang="en-US" b="1" dirty="0"/>
              <a:t>Clinical Practice Guidelines for pediatric febrile neutropenia (JCO), chemotherapy nausea and vomiting (PBC), ASCO guidelines</a:t>
            </a: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303198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a:extLst>
              <a:ext uri="{FF2B5EF4-FFF2-40B4-BE49-F238E27FC236}">
                <a16:creationId xmlns:a16="http://schemas.microsoft.com/office/drawing/2014/main" xmlns="" id="{0E04EA4C-D34E-42B9-876E-1B90DCD527E9}"/>
              </a:ext>
            </a:extLst>
          </p:cNvPr>
          <p:cNvSpPr txBox="1">
            <a:spLocks noChangeArrowheads="1"/>
          </p:cNvSpPr>
          <p:nvPr/>
        </p:nvSpPr>
        <p:spPr bwMode="auto">
          <a:xfrm>
            <a:off x="5170488" y="1676401"/>
            <a:ext cx="16875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9200" b="1">
                <a:latin typeface="Arial" panose="020B0604020202020204" pitchFamily="34" charset="0"/>
              </a:rPr>
              <a:t>?</a:t>
            </a:r>
          </a:p>
        </p:txBody>
      </p:sp>
      <p:sp>
        <p:nvSpPr>
          <p:cNvPr id="62467" name="Slide Number Placeholder 1">
            <a:extLst>
              <a:ext uri="{FF2B5EF4-FFF2-40B4-BE49-F238E27FC236}">
                <a16:creationId xmlns:a16="http://schemas.microsoft.com/office/drawing/2014/main" xmlns="" id="{18241CBD-D891-4C58-B07B-7383355393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508D68-154E-4539-BC13-DCB52218361F}" type="slidenum">
              <a:rPr lang="en-US" altLang="en-US" sz="1200">
                <a:solidFill>
                  <a:srgbClr val="898989"/>
                </a:solidFill>
              </a:rPr>
              <a:pPr>
                <a:spcBef>
                  <a:spcPct val="0"/>
                </a:spcBef>
                <a:buFontTx/>
                <a:buNone/>
              </a:pPr>
              <a:t>54</a:t>
            </a:fld>
            <a:endParaRPr lang="en-US" altLang="en-US" sz="1200">
              <a:solidFill>
                <a:srgbClr val="898989"/>
              </a:solidFill>
            </a:endParaRPr>
          </a:p>
        </p:txBody>
      </p:sp>
      <p:sp>
        <p:nvSpPr>
          <p:cNvPr id="4" name="Rectangle 3"/>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170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015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5AA14583-2176-45C6-9073-CAD8F0A48F32}"/>
              </a:ext>
            </a:extLst>
          </p:cNvPr>
          <p:cNvSpPr>
            <a:spLocks noGrp="1"/>
          </p:cNvSpPr>
          <p:nvPr>
            <p:ph type="title"/>
          </p:nvPr>
        </p:nvSpPr>
        <p:spPr>
          <a:xfrm>
            <a:off x="1981200" y="1752600"/>
            <a:ext cx="8229600" cy="2286000"/>
          </a:xfrm>
        </p:spPr>
        <p:txBody>
          <a:bodyPr>
            <a:normAutofit/>
          </a:bodyPr>
          <a:lstStyle/>
          <a:p>
            <a:r>
              <a:rPr lang="en-US" altLang="en-US" b="1" dirty="0"/>
              <a:t>7.A.3.</a:t>
            </a:r>
            <a:br>
              <a:rPr lang="en-US" altLang="en-US" b="1" dirty="0"/>
            </a:br>
            <a:r>
              <a:rPr lang="en-US" altLang="en-US" b="1" dirty="0"/>
              <a:t>CYTOTOXIC CHEMOTHERAPY</a:t>
            </a:r>
            <a:r>
              <a:rPr lang="en-US" altLang="en-US" dirty="0"/>
              <a:t/>
            </a:r>
            <a:br>
              <a:rPr lang="en-US" altLang="en-US" dirty="0"/>
            </a:br>
            <a:endParaRPr lang="en-US" altLang="en-US" dirty="0"/>
          </a:p>
        </p:txBody>
      </p:sp>
      <p:sp>
        <p:nvSpPr>
          <p:cNvPr id="3" name="Rectangle 2"/>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74277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57CBFE8A-90BF-408A-9E7A-292FA8EF250F}"/>
              </a:ext>
            </a:extLst>
          </p:cNvPr>
          <p:cNvSpPr>
            <a:spLocks noGrp="1"/>
          </p:cNvSpPr>
          <p:nvPr>
            <p:ph type="title"/>
          </p:nvPr>
        </p:nvSpPr>
        <p:spPr>
          <a:xfrm>
            <a:off x="1676400" y="533400"/>
            <a:ext cx="8534400" cy="808038"/>
          </a:xfrm>
        </p:spPr>
        <p:txBody>
          <a:bodyPr anchor="t"/>
          <a:lstStyle/>
          <a:p>
            <a:pPr eaLnBrk="1" hangingPunct="1"/>
            <a:r>
              <a:rPr lang="en-US" altLang="en-US" b="1"/>
              <a:t>Classification/Mechanism of Action</a:t>
            </a:r>
          </a:p>
        </p:txBody>
      </p:sp>
      <p:sp>
        <p:nvSpPr>
          <p:cNvPr id="8195" name="Content Placeholder 2">
            <a:extLst>
              <a:ext uri="{FF2B5EF4-FFF2-40B4-BE49-F238E27FC236}">
                <a16:creationId xmlns:a16="http://schemas.microsoft.com/office/drawing/2014/main" xmlns="" id="{6D40ACC4-932C-4D1C-BC3D-311DE6DC2423}"/>
              </a:ext>
            </a:extLst>
          </p:cNvPr>
          <p:cNvSpPr>
            <a:spLocks noGrp="1"/>
          </p:cNvSpPr>
          <p:nvPr>
            <p:ph idx="1"/>
          </p:nvPr>
        </p:nvSpPr>
        <p:spPr>
          <a:xfrm>
            <a:off x="1676400" y="1219201"/>
            <a:ext cx="8534400" cy="4602163"/>
          </a:xfrm>
        </p:spPr>
        <p:txBody>
          <a:bodyPr/>
          <a:lstStyle/>
          <a:p>
            <a:pPr eaLnBrk="1" hangingPunct="1"/>
            <a:r>
              <a:rPr lang="en-US" altLang="en-US" b="1"/>
              <a:t>Alkylating Agents</a:t>
            </a:r>
          </a:p>
          <a:p>
            <a:pPr eaLnBrk="1" hangingPunct="1"/>
            <a:r>
              <a:rPr lang="en-US" altLang="en-US" b="1"/>
              <a:t>Antimetabolites</a:t>
            </a:r>
          </a:p>
          <a:p>
            <a:pPr eaLnBrk="1" hangingPunct="1"/>
            <a:r>
              <a:rPr lang="en-US" altLang="en-US" b="1"/>
              <a:t>Antibiotics</a:t>
            </a:r>
          </a:p>
          <a:p>
            <a:pPr eaLnBrk="1" hangingPunct="1"/>
            <a:r>
              <a:rPr lang="en-US" altLang="en-US" b="1"/>
              <a:t>Plant Products</a:t>
            </a:r>
          </a:p>
          <a:p>
            <a:pPr eaLnBrk="1" hangingPunct="1"/>
            <a:r>
              <a:rPr lang="en-US" altLang="en-US" b="1"/>
              <a:t>Miscellaneous</a:t>
            </a:r>
          </a:p>
          <a:p>
            <a:pPr eaLnBrk="1" hangingPunct="1"/>
            <a:r>
              <a:rPr lang="en-US" altLang="en-US" b="1"/>
              <a:t>Kinase Inhibitors</a:t>
            </a:r>
          </a:p>
          <a:p>
            <a:pPr eaLnBrk="1" hangingPunct="1"/>
            <a:r>
              <a:rPr lang="en-US" altLang="en-US" b="1"/>
              <a:t>Other small molecule targeted agents</a:t>
            </a:r>
          </a:p>
          <a:p>
            <a:pPr eaLnBrk="1" hangingPunct="1"/>
            <a:r>
              <a:rPr lang="en-US" altLang="en-US" b="1"/>
              <a:t>Monoclonal antibodies</a:t>
            </a:r>
          </a:p>
        </p:txBody>
      </p:sp>
      <p:sp>
        <p:nvSpPr>
          <p:cNvPr id="8196" name="Slide Number Placeholder 1">
            <a:extLst>
              <a:ext uri="{FF2B5EF4-FFF2-40B4-BE49-F238E27FC236}">
                <a16:creationId xmlns:a16="http://schemas.microsoft.com/office/drawing/2014/main" xmlns="" id="{A5D72480-AEBA-4AFA-BE54-0A985EDF82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17453D-FCB3-4268-8D20-DC8A5890D73C}" type="slidenum">
              <a:rPr lang="en-US" altLang="en-US" sz="1200">
                <a:solidFill>
                  <a:srgbClr val="898989"/>
                </a:solidFill>
              </a:rPr>
              <a:pPr>
                <a:spcBef>
                  <a:spcPct val="0"/>
                </a:spcBef>
                <a:buFontTx/>
                <a:buNone/>
              </a:pPr>
              <a:t>57</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350830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une Won\Desktop\ASPHO_PPTbkgd.jpg">
            <a:extLst>
              <a:ext uri="{FF2B5EF4-FFF2-40B4-BE49-F238E27FC236}">
                <a16:creationId xmlns:a16="http://schemas.microsoft.com/office/drawing/2014/main" xmlns="" id="{E060033D-C53D-42BB-B21E-A86A43DBE7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5556"/>
          <a:stretch>
            <a:fillRect/>
          </a:stretch>
        </p:blipFill>
        <p:spPr bwMode="auto">
          <a:xfrm>
            <a:off x="1447800" y="1270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xmlns="" id="{ED40587A-9240-4C35-8210-E61A70013EE7}"/>
              </a:ext>
            </a:extLst>
          </p:cNvPr>
          <p:cNvSpPr>
            <a:spLocks noGrp="1"/>
          </p:cNvSpPr>
          <p:nvPr>
            <p:ph type="title"/>
          </p:nvPr>
        </p:nvSpPr>
        <p:spPr>
          <a:xfrm>
            <a:off x="3962400" y="-76200"/>
            <a:ext cx="7239000" cy="1143000"/>
          </a:xfrm>
        </p:spPr>
        <p:txBody>
          <a:bodyPr anchor="t"/>
          <a:lstStyle/>
          <a:p>
            <a:pPr eaLnBrk="1" hangingPunct="1"/>
            <a:r>
              <a:rPr lang="en-US" altLang="en-US" b="1"/>
              <a:t>Mechanism of Action</a:t>
            </a:r>
          </a:p>
        </p:txBody>
      </p:sp>
      <p:grpSp>
        <p:nvGrpSpPr>
          <p:cNvPr id="9220" name="Group 3">
            <a:extLst>
              <a:ext uri="{FF2B5EF4-FFF2-40B4-BE49-F238E27FC236}">
                <a16:creationId xmlns:a16="http://schemas.microsoft.com/office/drawing/2014/main" xmlns="" id="{721756B7-C953-4293-9044-3F04160924CA}"/>
              </a:ext>
            </a:extLst>
          </p:cNvPr>
          <p:cNvGrpSpPr>
            <a:grpSpLocks/>
          </p:cNvGrpSpPr>
          <p:nvPr/>
        </p:nvGrpSpPr>
        <p:grpSpPr bwMode="auto">
          <a:xfrm>
            <a:off x="5943600" y="2832101"/>
            <a:ext cx="1524000" cy="1728788"/>
            <a:chOff x="3792" y="1784"/>
            <a:chExt cx="960" cy="1089"/>
          </a:xfrm>
        </p:grpSpPr>
        <p:grpSp>
          <p:nvGrpSpPr>
            <p:cNvPr id="9308" name="Group 4">
              <a:extLst>
                <a:ext uri="{FF2B5EF4-FFF2-40B4-BE49-F238E27FC236}">
                  <a16:creationId xmlns:a16="http://schemas.microsoft.com/office/drawing/2014/main" xmlns="" id="{5049D70B-5895-45F4-8A42-7F892DCBE823}"/>
                </a:ext>
              </a:extLst>
            </p:cNvPr>
            <p:cNvGrpSpPr>
              <a:grpSpLocks/>
            </p:cNvGrpSpPr>
            <p:nvPr/>
          </p:nvGrpSpPr>
          <p:grpSpPr bwMode="auto">
            <a:xfrm>
              <a:off x="3792" y="1784"/>
              <a:ext cx="960" cy="1089"/>
              <a:chOff x="3792" y="1784"/>
              <a:chExt cx="960" cy="1089"/>
            </a:xfrm>
          </p:grpSpPr>
          <p:sp>
            <p:nvSpPr>
              <p:cNvPr id="9310" name="Arc 5">
                <a:extLst>
                  <a:ext uri="{FF2B5EF4-FFF2-40B4-BE49-F238E27FC236}">
                    <a16:creationId xmlns:a16="http://schemas.microsoft.com/office/drawing/2014/main" xmlns="" id="{3FE19DEE-C443-46B9-BE7E-360FADED3A05}"/>
                  </a:ext>
                </a:extLst>
              </p:cNvPr>
              <p:cNvSpPr>
                <a:spLocks/>
              </p:cNvSpPr>
              <p:nvPr/>
            </p:nvSpPr>
            <p:spPr bwMode="auto">
              <a:xfrm>
                <a:off x="3792" y="1784"/>
                <a:ext cx="576"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10" name="Text Box 6">
                <a:extLst>
                  <a:ext uri="{FF2B5EF4-FFF2-40B4-BE49-F238E27FC236}">
                    <a16:creationId xmlns:a16="http://schemas.microsoft.com/office/drawing/2014/main" xmlns="" id="{3AFBEFDF-568D-40FA-A552-7CE5F0EB6E0B}"/>
                  </a:ext>
                </a:extLst>
              </p:cNvPr>
              <p:cNvSpPr txBox="1">
                <a:spLocks noChangeArrowheads="1"/>
              </p:cNvSpPr>
              <p:nvPr/>
            </p:nvSpPr>
            <p:spPr bwMode="auto">
              <a:xfrm>
                <a:off x="4128" y="2640"/>
                <a:ext cx="624" cy="233"/>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b="1" dirty="0">
                    <a:cs typeface="Arial" charset="0"/>
                  </a:rPr>
                  <a:t>RNA</a:t>
                </a:r>
              </a:p>
            </p:txBody>
          </p:sp>
        </p:grpSp>
        <p:sp>
          <p:nvSpPr>
            <p:cNvPr id="9309" name="Line 7">
              <a:extLst>
                <a:ext uri="{FF2B5EF4-FFF2-40B4-BE49-F238E27FC236}">
                  <a16:creationId xmlns:a16="http://schemas.microsoft.com/office/drawing/2014/main" xmlns="" id="{6A144353-C2BD-4619-BB1D-9708CB67DB08}"/>
                </a:ext>
              </a:extLst>
            </p:cNvPr>
            <p:cNvSpPr>
              <a:spLocks noChangeShapeType="1"/>
            </p:cNvSpPr>
            <p:nvPr/>
          </p:nvSpPr>
          <p:spPr bwMode="auto">
            <a:xfrm>
              <a:off x="4368" y="2544"/>
              <a:ext cx="0" cy="96"/>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1" name="Group 8">
            <a:extLst>
              <a:ext uri="{FF2B5EF4-FFF2-40B4-BE49-F238E27FC236}">
                <a16:creationId xmlns:a16="http://schemas.microsoft.com/office/drawing/2014/main" xmlns="" id="{6240418D-E81A-4D21-BA2B-DB19BD42C7BF}"/>
              </a:ext>
            </a:extLst>
          </p:cNvPr>
          <p:cNvGrpSpPr>
            <a:grpSpLocks/>
          </p:cNvGrpSpPr>
          <p:nvPr/>
        </p:nvGrpSpPr>
        <p:grpSpPr bwMode="auto">
          <a:xfrm>
            <a:off x="4572000" y="4572002"/>
            <a:ext cx="2286000" cy="1373188"/>
            <a:chOff x="2928" y="2880"/>
            <a:chExt cx="1440" cy="865"/>
          </a:xfrm>
        </p:grpSpPr>
        <p:grpSp>
          <p:nvGrpSpPr>
            <p:cNvPr id="9304" name="Group 9">
              <a:extLst>
                <a:ext uri="{FF2B5EF4-FFF2-40B4-BE49-F238E27FC236}">
                  <a16:creationId xmlns:a16="http://schemas.microsoft.com/office/drawing/2014/main" xmlns="" id="{10F34893-3048-4D3A-97B3-E4A8A4645775}"/>
                </a:ext>
              </a:extLst>
            </p:cNvPr>
            <p:cNvGrpSpPr>
              <a:grpSpLocks/>
            </p:cNvGrpSpPr>
            <p:nvPr/>
          </p:nvGrpSpPr>
          <p:grpSpPr bwMode="auto">
            <a:xfrm>
              <a:off x="2928" y="2880"/>
              <a:ext cx="1440" cy="865"/>
              <a:chOff x="2928" y="2880"/>
              <a:chExt cx="1440" cy="865"/>
            </a:xfrm>
          </p:grpSpPr>
          <p:sp>
            <p:nvSpPr>
              <p:cNvPr id="82005" name="Arc 10">
                <a:extLst>
                  <a:ext uri="{FF2B5EF4-FFF2-40B4-BE49-F238E27FC236}">
                    <a16:creationId xmlns:a16="http://schemas.microsoft.com/office/drawing/2014/main" xmlns="" id="{54EC4411-8CA9-4C35-8759-234032D5BEB6}"/>
                  </a:ext>
                </a:extLst>
              </p:cNvPr>
              <p:cNvSpPr>
                <a:spLocks/>
              </p:cNvSpPr>
              <p:nvPr/>
            </p:nvSpPr>
            <p:spPr bwMode="auto">
              <a:xfrm>
                <a:off x="2928" y="3512"/>
                <a:ext cx="768" cy="233"/>
              </a:xfrm>
              <a:custGeom>
                <a:avLst/>
                <a:gdLst>
                  <a:gd name="T0" fmla="*/ 0 w 21600"/>
                  <a:gd name="T1" fmla="*/ 0 h 21600"/>
                  <a:gd name="T2" fmla="*/ 27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bg1">
                  <a:lumMod val="95000"/>
                </a:schemeClr>
              </a:solidFill>
              <a:ln w="12700" cap="sq">
                <a:noFill/>
                <a:round/>
                <a:headEnd type="none" w="sm" len="sm"/>
                <a:tailEnd type="none" w="sm" len="sm"/>
              </a:ln>
            </p:spPr>
            <p:txBody>
              <a:bodyPr>
                <a:spAutoFit/>
              </a:bodyPr>
              <a:lstStyle/>
              <a:p>
                <a:pPr algn="ctr">
                  <a:spcBef>
                    <a:spcPct val="50000"/>
                  </a:spcBef>
                  <a:defRPr/>
                </a:pPr>
                <a:r>
                  <a:rPr lang="en-US" b="1" dirty="0">
                    <a:cs typeface="Arial" charset="0"/>
                  </a:rPr>
                  <a:t>Protein</a:t>
                </a:r>
              </a:p>
            </p:txBody>
          </p:sp>
          <p:sp>
            <p:nvSpPr>
              <p:cNvPr id="9307" name="Arc 11">
                <a:extLst>
                  <a:ext uri="{FF2B5EF4-FFF2-40B4-BE49-F238E27FC236}">
                    <a16:creationId xmlns:a16="http://schemas.microsoft.com/office/drawing/2014/main" xmlns="" id="{2D6EC5A4-A3BB-455C-84DA-D5352EA5F6FA}"/>
                  </a:ext>
                </a:extLst>
              </p:cNvPr>
              <p:cNvSpPr>
                <a:spLocks/>
              </p:cNvSpPr>
              <p:nvPr/>
            </p:nvSpPr>
            <p:spPr bwMode="auto">
              <a:xfrm flipV="1">
                <a:off x="3744" y="2880"/>
                <a:ext cx="624" cy="776"/>
              </a:xfrm>
              <a:custGeom>
                <a:avLst/>
                <a:gdLst>
                  <a:gd name="T0" fmla="*/ 0 w 21591"/>
                  <a:gd name="T1" fmla="*/ 0 h 21600"/>
                  <a:gd name="T2" fmla="*/ 0 w 21591"/>
                  <a:gd name="T3" fmla="*/ 0 h 21600"/>
                  <a:gd name="T4" fmla="*/ 0 w 21591"/>
                  <a:gd name="T5" fmla="*/ 0 h 21600"/>
                  <a:gd name="T6" fmla="*/ 0 60000 65536"/>
                  <a:gd name="T7" fmla="*/ 0 60000 65536"/>
                  <a:gd name="T8" fmla="*/ 0 60000 65536"/>
                  <a:gd name="T9" fmla="*/ 0 w 21591"/>
                  <a:gd name="T10" fmla="*/ 0 h 21600"/>
                  <a:gd name="T11" fmla="*/ 21591 w 21591"/>
                  <a:gd name="T12" fmla="*/ 21600 h 21600"/>
                </a:gdLst>
                <a:ahLst/>
                <a:cxnLst>
                  <a:cxn ang="T6">
                    <a:pos x="T0" y="T1"/>
                  </a:cxn>
                  <a:cxn ang="T7">
                    <a:pos x="T2" y="T3"/>
                  </a:cxn>
                  <a:cxn ang="T8">
                    <a:pos x="T4" y="T5"/>
                  </a:cxn>
                </a:cxnLst>
                <a:rect l="T9" t="T10" r="T11" b="T12"/>
                <a:pathLst>
                  <a:path w="21591" h="21600" fill="none" extrusionOk="0">
                    <a:moveTo>
                      <a:pt x="0" y="0"/>
                    </a:moveTo>
                    <a:cubicBezTo>
                      <a:pt x="11694" y="0"/>
                      <a:pt x="21265" y="9307"/>
                      <a:pt x="21591" y="20997"/>
                    </a:cubicBezTo>
                  </a:path>
                  <a:path w="21591" h="21600" stroke="0" extrusionOk="0">
                    <a:moveTo>
                      <a:pt x="0" y="0"/>
                    </a:moveTo>
                    <a:cubicBezTo>
                      <a:pt x="11694" y="0"/>
                      <a:pt x="21265" y="9307"/>
                      <a:pt x="21591" y="20997"/>
                    </a:cubicBezTo>
                    <a:lnTo>
                      <a:pt x="0" y="21600"/>
                    </a:lnTo>
                    <a:lnTo>
                      <a:pt x="0" y="0"/>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305" name="Line 12">
              <a:extLst>
                <a:ext uri="{FF2B5EF4-FFF2-40B4-BE49-F238E27FC236}">
                  <a16:creationId xmlns:a16="http://schemas.microsoft.com/office/drawing/2014/main" xmlns="" id="{A53FCD29-52BA-4A61-B5A5-26BA9C10AD6C}"/>
                </a:ext>
              </a:extLst>
            </p:cNvPr>
            <p:cNvSpPr>
              <a:spLocks noChangeShapeType="1"/>
            </p:cNvSpPr>
            <p:nvPr/>
          </p:nvSpPr>
          <p:spPr bwMode="auto">
            <a:xfrm flipH="1">
              <a:off x="3648" y="3656"/>
              <a:ext cx="96" cy="0"/>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2" name="Group 13">
            <a:extLst>
              <a:ext uri="{FF2B5EF4-FFF2-40B4-BE49-F238E27FC236}">
                <a16:creationId xmlns:a16="http://schemas.microsoft.com/office/drawing/2014/main" xmlns="" id="{0C2F5FAD-A37E-43B6-9286-22084E466678}"/>
              </a:ext>
            </a:extLst>
          </p:cNvPr>
          <p:cNvGrpSpPr>
            <a:grpSpLocks/>
          </p:cNvGrpSpPr>
          <p:nvPr/>
        </p:nvGrpSpPr>
        <p:grpSpPr bwMode="auto">
          <a:xfrm>
            <a:off x="4419600" y="2298700"/>
            <a:ext cx="1600200" cy="1143000"/>
            <a:chOff x="2832" y="1448"/>
            <a:chExt cx="1008" cy="720"/>
          </a:xfrm>
        </p:grpSpPr>
        <p:grpSp>
          <p:nvGrpSpPr>
            <p:cNvPr id="9300" name="Group 14">
              <a:extLst>
                <a:ext uri="{FF2B5EF4-FFF2-40B4-BE49-F238E27FC236}">
                  <a16:creationId xmlns:a16="http://schemas.microsoft.com/office/drawing/2014/main" xmlns="" id="{208B211D-190D-491D-A4D9-98E58641F66D}"/>
                </a:ext>
              </a:extLst>
            </p:cNvPr>
            <p:cNvGrpSpPr>
              <a:grpSpLocks/>
            </p:cNvGrpSpPr>
            <p:nvPr/>
          </p:nvGrpSpPr>
          <p:grpSpPr bwMode="auto">
            <a:xfrm>
              <a:off x="2832" y="1448"/>
              <a:ext cx="1008" cy="720"/>
              <a:chOff x="2832" y="1448"/>
              <a:chExt cx="1008" cy="720"/>
            </a:xfrm>
          </p:grpSpPr>
          <p:sp>
            <p:nvSpPr>
              <p:cNvPr id="9302" name="Oval 15">
                <a:extLst>
                  <a:ext uri="{FF2B5EF4-FFF2-40B4-BE49-F238E27FC236}">
                    <a16:creationId xmlns:a16="http://schemas.microsoft.com/office/drawing/2014/main" xmlns="" id="{1DD96F72-8C6F-4B06-869F-F2786EFD4770}"/>
                  </a:ext>
                </a:extLst>
              </p:cNvPr>
              <p:cNvSpPr>
                <a:spLocks noChangeArrowheads="1"/>
              </p:cNvSpPr>
              <p:nvPr/>
            </p:nvSpPr>
            <p:spPr bwMode="auto">
              <a:xfrm>
                <a:off x="2832" y="1448"/>
                <a:ext cx="720" cy="720"/>
              </a:xfrm>
              <a:prstGeom prst="ellipse">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2002" name="Text Box 16">
                <a:extLst>
                  <a:ext uri="{FF2B5EF4-FFF2-40B4-BE49-F238E27FC236}">
                    <a16:creationId xmlns:a16="http://schemas.microsoft.com/office/drawing/2014/main" xmlns="" id="{52F399D8-F730-4B81-8F8A-E4BFAE505760}"/>
                  </a:ext>
                </a:extLst>
              </p:cNvPr>
              <p:cNvSpPr txBox="1">
                <a:spLocks noChangeArrowheads="1"/>
              </p:cNvSpPr>
              <p:nvPr/>
            </p:nvSpPr>
            <p:spPr bwMode="auto">
              <a:xfrm>
                <a:off x="3216" y="1640"/>
                <a:ext cx="624" cy="233"/>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b="1" dirty="0">
                    <a:cs typeface="Arial" charset="0"/>
                  </a:rPr>
                  <a:t>DNA</a:t>
                </a:r>
              </a:p>
            </p:txBody>
          </p:sp>
        </p:grpSp>
        <p:sp>
          <p:nvSpPr>
            <p:cNvPr id="9301" name="Line 17">
              <a:extLst>
                <a:ext uri="{FF2B5EF4-FFF2-40B4-BE49-F238E27FC236}">
                  <a16:creationId xmlns:a16="http://schemas.microsoft.com/office/drawing/2014/main" xmlns="" id="{38FF56DE-E5BB-4E8E-828A-0DCDB52F352B}"/>
                </a:ext>
              </a:extLst>
            </p:cNvPr>
            <p:cNvSpPr>
              <a:spLocks noChangeShapeType="1"/>
            </p:cNvSpPr>
            <p:nvPr/>
          </p:nvSpPr>
          <p:spPr bwMode="auto">
            <a:xfrm>
              <a:off x="3492" y="1600"/>
              <a:ext cx="40" cy="84"/>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3" name="Group 18">
            <a:extLst>
              <a:ext uri="{FF2B5EF4-FFF2-40B4-BE49-F238E27FC236}">
                <a16:creationId xmlns:a16="http://schemas.microsoft.com/office/drawing/2014/main" xmlns="" id="{A0A5551B-41EF-4E12-AE71-0D4D4760D67D}"/>
              </a:ext>
            </a:extLst>
          </p:cNvPr>
          <p:cNvGrpSpPr>
            <a:grpSpLocks/>
          </p:cNvGrpSpPr>
          <p:nvPr/>
        </p:nvGrpSpPr>
        <p:grpSpPr bwMode="auto">
          <a:xfrm>
            <a:off x="4114801" y="3392489"/>
            <a:ext cx="2016125" cy="1868487"/>
            <a:chOff x="2640" y="2137"/>
            <a:chExt cx="1270" cy="1177"/>
          </a:xfrm>
        </p:grpSpPr>
        <p:grpSp>
          <p:nvGrpSpPr>
            <p:cNvPr id="9290" name="Group 19">
              <a:extLst>
                <a:ext uri="{FF2B5EF4-FFF2-40B4-BE49-F238E27FC236}">
                  <a16:creationId xmlns:a16="http://schemas.microsoft.com/office/drawing/2014/main" xmlns="" id="{0244D774-10EF-4898-8FA2-80CA617077CE}"/>
                </a:ext>
              </a:extLst>
            </p:cNvPr>
            <p:cNvGrpSpPr>
              <a:grpSpLocks/>
            </p:cNvGrpSpPr>
            <p:nvPr/>
          </p:nvGrpSpPr>
          <p:grpSpPr bwMode="auto">
            <a:xfrm>
              <a:off x="2640" y="2137"/>
              <a:ext cx="1270" cy="1177"/>
              <a:chOff x="2640" y="2137"/>
              <a:chExt cx="1270" cy="1177"/>
            </a:xfrm>
          </p:grpSpPr>
          <p:grpSp>
            <p:nvGrpSpPr>
              <p:cNvPr id="9292" name="Group 20">
                <a:extLst>
                  <a:ext uri="{FF2B5EF4-FFF2-40B4-BE49-F238E27FC236}">
                    <a16:creationId xmlns:a16="http://schemas.microsoft.com/office/drawing/2014/main" xmlns="" id="{5B3F3ED5-11A7-4DA9-9C17-0D40EF933917}"/>
                  </a:ext>
                </a:extLst>
              </p:cNvPr>
              <p:cNvGrpSpPr>
                <a:grpSpLocks/>
              </p:cNvGrpSpPr>
              <p:nvPr/>
            </p:nvGrpSpPr>
            <p:grpSpPr bwMode="auto">
              <a:xfrm>
                <a:off x="3120" y="2552"/>
                <a:ext cx="336" cy="447"/>
                <a:chOff x="4272" y="2592"/>
                <a:chExt cx="336" cy="447"/>
              </a:xfrm>
            </p:grpSpPr>
            <p:sp>
              <p:nvSpPr>
                <p:cNvPr id="9298" name="Arc 21">
                  <a:extLst>
                    <a:ext uri="{FF2B5EF4-FFF2-40B4-BE49-F238E27FC236}">
                      <a16:creationId xmlns:a16="http://schemas.microsoft.com/office/drawing/2014/main" xmlns="" id="{5980348A-C6B3-4975-AB59-7B103CACCCBE}"/>
                    </a:ext>
                  </a:extLst>
                </p:cNvPr>
                <p:cNvSpPr>
                  <a:spLocks/>
                </p:cNvSpPr>
                <p:nvPr/>
              </p:nvSpPr>
              <p:spPr bwMode="auto">
                <a:xfrm flipV="1">
                  <a:off x="4272" y="2640"/>
                  <a:ext cx="144" cy="399"/>
                </a:xfrm>
                <a:custGeom>
                  <a:avLst/>
                  <a:gdLst>
                    <a:gd name="T0" fmla="*/ 0 w 21600"/>
                    <a:gd name="T1" fmla="*/ 0 h 17952"/>
                    <a:gd name="T2" fmla="*/ 0 w 21600"/>
                    <a:gd name="T3" fmla="*/ 0 h 17952"/>
                    <a:gd name="T4" fmla="*/ 0 w 21600"/>
                    <a:gd name="T5" fmla="*/ 0 h 17952"/>
                    <a:gd name="T6" fmla="*/ 0 60000 65536"/>
                    <a:gd name="T7" fmla="*/ 0 60000 65536"/>
                    <a:gd name="T8" fmla="*/ 0 60000 65536"/>
                    <a:gd name="T9" fmla="*/ 0 w 21600"/>
                    <a:gd name="T10" fmla="*/ 0 h 17952"/>
                    <a:gd name="T11" fmla="*/ 21600 w 21600"/>
                    <a:gd name="T12" fmla="*/ 17952 h 17952"/>
                  </a:gdLst>
                  <a:ahLst/>
                  <a:cxnLst>
                    <a:cxn ang="T6">
                      <a:pos x="T0" y="T1"/>
                    </a:cxn>
                    <a:cxn ang="T7">
                      <a:pos x="T2" y="T3"/>
                    </a:cxn>
                    <a:cxn ang="T8">
                      <a:pos x="T4" y="T5"/>
                    </a:cxn>
                  </a:cxnLst>
                  <a:rect l="T9" t="T10" r="T11" b="T12"/>
                  <a:pathLst>
                    <a:path w="21600" h="17952" fill="none" extrusionOk="0">
                      <a:moveTo>
                        <a:pt x="12011" y="-1"/>
                      </a:moveTo>
                      <a:cubicBezTo>
                        <a:pt x="18003" y="4008"/>
                        <a:pt x="21600" y="10742"/>
                        <a:pt x="21600" y="17952"/>
                      </a:cubicBezTo>
                    </a:path>
                    <a:path w="21600" h="17952" stroke="0" extrusionOk="0">
                      <a:moveTo>
                        <a:pt x="12011" y="-1"/>
                      </a:moveTo>
                      <a:cubicBezTo>
                        <a:pt x="18003" y="4008"/>
                        <a:pt x="21600" y="10742"/>
                        <a:pt x="21600" y="17952"/>
                      </a:cubicBezTo>
                      <a:lnTo>
                        <a:pt x="0" y="17952"/>
                      </a:lnTo>
                      <a:lnTo>
                        <a:pt x="12011" y="-1"/>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 </a:t>
                  </a:r>
                </a:p>
              </p:txBody>
            </p:sp>
            <p:sp>
              <p:nvSpPr>
                <p:cNvPr id="9299" name="Arc 22">
                  <a:extLst>
                    <a:ext uri="{FF2B5EF4-FFF2-40B4-BE49-F238E27FC236}">
                      <a16:creationId xmlns:a16="http://schemas.microsoft.com/office/drawing/2014/main" xmlns="" id="{1FA7202D-DE55-46B3-A942-018BFDB5B223}"/>
                    </a:ext>
                  </a:extLst>
                </p:cNvPr>
                <p:cNvSpPr>
                  <a:spLocks/>
                </p:cNvSpPr>
                <p:nvPr/>
              </p:nvSpPr>
              <p:spPr bwMode="auto">
                <a:xfrm flipH="1" flipV="1">
                  <a:off x="4416" y="2592"/>
                  <a:ext cx="192" cy="432"/>
                </a:xfrm>
                <a:custGeom>
                  <a:avLst/>
                  <a:gdLst>
                    <a:gd name="T0" fmla="*/ 0 w 21600"/>
                    <a:gd name="T1" fmla="*/ 0 h 17952"/>
                    <a:gd name="T2" fmla="*/ 0 w 21600"/>
                    <a:gd name="T3" fmla="*/ 0 h 17952"/>
                    <a:gd name="T4" fmla="*/ 0 w 21600"/>
                    <a:gd name="T5" fmla="*/ 0 h 17952"/>
                    <a:gd name="T6" fmla="*/ 0 60000 65536"/>
                    <a:gd name="T7" fmla="*/ 0 60000 65536"/>
                    <a:gd name="T8" fmla="*/ 0 60000 65536"/>
                    <a:gd name="T9" fmla="*/ 0 w 21600"/>
                    <a:gd name="T10" fmla="*/ 0 h 17952"/>
                    <a:gd name="T11" fmla="*/ 21600 w 21600"/>
                    <a:gd name="T12" fmla="*/ 17952 h 17952"/>
                  </a:gdLst>
                  <a:ahLst/>
                  <a:cxnLst>
                    <a:cxn ang="T6">
                      <a:pos x="T0" y="T1"/>
                    </a:cxn>
                    <a:cxn ang="T7">
                      <a:pos x="T2" y="T3"/>
                    </a:cxn>
                    <a:cxn ang="T8">
                      <a:pos x="T4" y="T5"/>
                    </a:cxn>
                  </a:cxnLst>
                  <a:rect l="T9" t="T10" r="T11" b="T12"/>
                  <a:pathLst>
                    <a:path w="21600" h="17952" fill="none" extrusionOk="0">
                      <a:moveTo>
                        <a:pt x="12011" y="-1"/>
                      </a:moveTo>
                      <a:cubicBezTo>
                        <a:pt x="18003" y="4008"/>
                        <a:pt x="21600" y="10742"/>
                        <a:pt x="21600" y="17952"/>
                      </a:cubicBezTo>
                    </a:path>
                    <a:path w="21600" h="17952" stroke="0" extrusionOk="0">
                      <a:moveTo>
                        <a:pt x="12011" y="-1"/>
                      </a:moveTo>
                      <a:cubicBezTo>
                        <a:pt x="18003" y="4008"/>
                        <a:pt x="21600" y="10742"/>
                        <a:pt x="21600" y="17952"/>
                      </a:cubicBezTo>
                      <a:lnTo>
                        <a:pt x="0" y="17952"/>
                      </a:lnTo>
                      <a:lnTo>
                        <a:pt x="12011" y="-1"/>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293" name="Arc 23">
                <a:extLst>
                  <a:ext uri="{FF2B5EF4-FFF2-40B4-BE49-F238E27FC236}">
                    <a16:creationId xmlns:a16="http://schemas.microsoft.com/office/drawing/2014/main" xmlns="" id="{F577E520-438D-4B0E-9B21-7D7472A0A3B3}"/>
                  </a:ext>
                </a:extLst>
              </p:cNvPr>
              <p:cNvSpPr>
                <a:spLocks/>
              </p:cNvSpPr>
              <p:nvPr/>
            </p:nvSpPr>
            <p:spPr bwMode="auto">
              <a:xfrm>
                <a:off x="3024" y="2137"/>
                <a:ext cx="215" cy="432"/>
              </a:xfrm>
              <a:custGeom>
                <a:avLst/>
                <a:gdLst>
                  <a:gd name="T0" fmla="*/ 0 w 19385"/>
                  <a:gd name="T1" fmla="*/ 0 h 21600"/>
                  <a:gd name="T2" fmla="*/ 0 w 19385"/>
                  <a:gd name="T3" fmla="*/ 0 h 21600"/>
                  <a:gd name="T4" fmla="*/ 0 w 19385"/>
                  <a:gd name="T5" fmla="*/ 0 h 21600"/>
                  <a:gd name="T6" fmla="*/ 0 60000 65536"/>
                  <a:gd name="T7" fmla="*/ 0 60000 65536"/>
                  <a:gd name="T8" fmla="*/ 0 60000 65536"/>
                  <a:gd name="T9" fmla="*/ 0 w 19385"/>
                  <a:gd name="T10" fmla="*/ 0 h 21600"/>
                  <a:gd name="T11" fmla="*/ 19385 w 19385"/>
                  <a:gd name="T12" fmla="*/ 21600 h 21600"/>
                </a:gdLst>
                <a:ahLst/>
                <a:cxnLst>
                  <a:cxn ang="T6">
                    <a:pos x="T0" y="T1"/>
                  </a:cxn>
                  <a:cxn ang="T7">
                    <a:pos x="T2" y="T3"/>
                  </a:cxn>
                  <a:cxn ang="T8">
                    <a:pos x="T4" y="T5"/>
                  </a:cxn>
                </a:cxnLst>
                <a:rect l="T9" t="T10" r="T11" b="T12"/>
                <a:pathLst>
                  <a:path w="19385" h="21600" fill="none" extrusionOk="0">
                    <a:moveTo>
                      <a:pt x="0" y="0"/>
                    </a:moveTo>
                    <a:cubicBezTo>
                      <a:pt x="8234" y="0"/>
                      <a:pt x="15753" y="4682"/>
                      <a:pt x="19385" y="12072"/>
                    </a:cubicBezTo>
                  </a:path>
                  <a:path w="19385" h="21600" stroke="0" extrusionOk="0">
                    <a:moveTo>
                      <a:pt x="0" y="0"/>
                    </a:moveTo>
                    <a:cubicBezTo>
                      <a:pt x="8234" y="0"/>
                      <a:pt x="15753" y="4682"/>
                      <a:pt x="19385" y="12072"/>
                    </a:cubicBezTo>
                    <a:lnTo>
                      <a:pt x="0" y="21600"/>
                    </a:lnTo>
                    <a:lnTo>
                      <a:pt x="0" y="0"/>
                    </a:lnTo>
                    <a:close/>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94" name="Line 24">
                <a:extLst>
                  <a:ext uri="{FF2B5EF4-FFF2-40B4-BE49-F238E27FC236}">
                    <a16:creationId xmlns:a16="http://schemas.microsoft.com/office/drawing/2014/main" xmlns="" id="{E8FFCDFB-480C-491E-B93D-478086B7FD33}"/>
                  </a:ext>
                </a:extLst>
              </p:cNvPr>
              <p:cNvSpPr>
                <a:spLocks noChangeShapeType="1"/>
              </p:cNvSpPr>
              <p:nvPr/>
            </p:nvSpPr>
            <p:spPr bwMode="auto">
              <a:xfrm flipV="1">
                <a:off x="3264" y="2552"/>
                <a:ext cx="0" cy="144"/>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95" name="Text Box 25">
                <a:extLst>
                  <a:ext uri="{FF2B5EF4-FFF2-40B4-BE49-F238E27FC236}">
                    <a16:creationId xmlns:a16="http://schemas.microsoft.com/office/drawing/2014/main" xmlns="" id="{7741D5E5-9D15-489D-831B-04EB397CBC65}"/>
                  </a:ext>
                </a:extLst>
              </p:cNvPr>
              <p:cNvSpPr txBox="1">
                <a:spLocks noChangeArrowheads="1"/>
              </p:cNvSpPr>
              <p:nvPr/>
            </p:nvSpPr>
            <p:spPr bwMode="auto">
              <a:xfrm>
                <a:off x="3024" y="2360"/>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b="1">
                    <a:latin typeface="Arial" panose="020B0604020202020204" pitchFamily="34" charset="0"/>
                  </a:rPr>
                  <a:t>Purines</a:t>
                </a:r>
              </a:p>
            </p:txBody>
          </p:sp>
          <p:sp>
            <p:nvSpPr>
              <p:cNvPr id="9296" name="Text Box 26">
                <a:extLst>
                  <a:ext uri="{FF2B5EF4-FFF2-40B4-BE49-F238E27FC236}">
                    <a16:creationId xmlns:a16="http://schemas.microsoft.com/office/drawing/2014/main" xmlns="" id="{0D308CA7-9C18-4FD1-9EB8-F3F773B763C5}"/>
                  </a:ext>
                </a:extLst>
              </p:cNvPr>
              <p:cNvSpPr txBox="1">
                <a:spLocks noChangeArrowheads="1"/>
              </p:cNvSpPr>
              <p:nvPr/>
            </p:nvSpPr>
            <p:spPr bwMode="auto">
              <a:xfrm>
                <a:off x="2640" y="2984"/>
                <a:ext cx="70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400" b="1" i="1">
                    <a:latin typeface="Arial" panose="020B0604020202020204" pitchFamily="34" charset="0"/>
                  </a:rPr>
                  <a:t>De novo</a:t>
                </a:r>
                <a:r>
                  <a:rPr lang="en-US" altLang="en-US" sz="1400" b="1">
                    <a:latin typeface="Arial" panose="020B0604020202020204" pitchFamily="34" charset="0"/>
                  </a:rPr>
                  <a:t> Synthesis</a:t>
                </a:r>
              </a:p>
            </p:txBody>
          </p:sp>
          <p:sp>
            <p:nvSpPr>
              <p:cNvPr id="9297" name="Text Box 27">
                <a:extLst>
                  <a:ext uri="{FF2B5EF4-FFF2-40B4-BE49-F238E27FC236}">
                    <a16:creationId xmlns:a16="http://schemas.microsoft.com/office/drawing/2014/main" xmlns="" id="{327600FE-E0F2-463C-814F-6781C258C310}"/>
                  </a:ext>
                </a:extLst>
              </p:cNvPr>
              <p:cNvSpPr txBox="1">
                <a:spLocks noChangeArrowheads="1"/>
              </p:cNvSpPr>
              <p:nvPr/>
            </p:nvSpPr>
            <p:spPr bwMode="auto">
              <a:xfrm>
                <a:off x="3286" y="2984"/>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400" b="1">
                    <a:latin typeface="Arial" panose="020B0604020202020204" pitchFamily="34" charset="0"/>
                  </a:rPr>
                  <a:t>Salvage Pathway</a:t>
                </a:r>
              </a:p>
            </p:txBody>
          </p:sp>
        </p:grpSp>
        <p:sp>
          <p:nvSpPr>
            <p:cNvPr id="9291" name="Line 28">
              <a:extLst>
                <a:ext uri="{FF2B5EF4-FFF2-40B4-BE49-F238E27FC236}">
                  <a16:creationId xmlns:a16="http://schemas.microsoft.com/office/drawing/2014/main" xmlns="" id="{57BF3BC8-14F6-47EB-8D89-1C53FE31A70D}"/>
                </a:ext>
              </a:extLst>
            </p:cNvPr>
            <p:cNvSpPr>
              <a:spLocks noChangeShapeType="1"/>
            </p:cNvSpPr>
            <p:nvPr/>
          </p:nvSpPr>
          <p:spPr bwMode="auto">
            <a:xfrm flipH="1" flipV="1">
              <a:off x="3088" y="2152"/>
              <a:ext cx="80" cy="64"/>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4" name="Group 29">
            <a:extLst>
              <a:ext uri="{FF2B5EF4-FFF2-40B4-BE49-F238E27FC236}">
                <a16:creationId xmlns:a16="http://schemas.microsoft.com/office/drawing/2014/main" xmlns="" id="{E20AEF11-5502-453E-8030-8EE22F880232}"/>
              </a:ext>
            </a:extLst>
          </p:cNvPr>
          <p:cNvGrpSpPr>
            <a:grpSpLocks/>
          </p:cNvGrpSpPr>
          <p:nvPr/>
        </p:nvGrpSpPr>
        <p:grpSpPr bwMode="auto">
          <a:xfrm>
            <a:off x="1828800" y="2133600"/>
            <a:ext cx="3136900" cy="1981200"/>
            <a:chOff x="1200" y="1344"/>
            <a:chExt cx="1976" cy="1248"/>
          </a:xfrm>
        </p:grpSpPr>
        <p:sp>
          <p:nvSpPr>
            <p:cNvPr id="9275" name="Oval 30">
              <a:extLst>
                <a:ext uri="{FF2B5EF4-FFF2-40B4-BE49-F238E27FC236}">
                  <a16:creationId xmlns:a16="http://schemas.microsoft.com/office/drawing/2014/main" xmlns="" id="{0771FE6D-A8AC-4CC8-8A0E-E41581B6342D}"/>
                </a:ext>
              </a:extLst>
            </p:cNvPr>
            <p:cNvSpPr>
              <a:spLocks noChangeArrowheads="1"/>
            </p:cNvSpPr>
            <p:nvPr/>
          </p:nvSpPr>
          <p:spPr bwMode="auto">
            <a:xfrm>
              <a:off x="1872" y="2112"/>
              <a:ext cx="528" cy="432"/>
            </a:xfrm>
            <a:prstGeom prst="ellipse">
              <a:avLst/>
            </a:pr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76" name="Line 31">
              <a:extLst>
                <a:ext uri="{FF2B5EF4-FFF2-40B4-BE49-F238E27FC236}">
                  <a16:creationId xmlns:a16="http://schemas.microsoft.com/office/drawing/2014/main" xmlns="" id="{EBD26A51-9DEC-407C-8A93-E384D32E1398}"/>
                </a:ext>
              </a:extLst>
            </p:cNvPr>
            <p:cNvSpPr>
              <a:spLocks noChangeShapeType="1"/>
            </p:cNvSpPr>
            <p:nvPr/>
          </p:nvSpPr>
          <p:spPr bwMode="auto">
            <a:xfrm flipH="1">
              <a:off x="1728" y="1920"/>
              <a:ext cx="576" cy="384"/>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7" name="Line 32">
              <a:extLst>
                <a:ext uri="{FF2B5EF4-FFF2-40B4-BE49-F238E27FC236}">
                  <a16:creationId xmlns:a16="http://schemas.microsoft.com/office/drawing/2014/main" xmlns="" id="{49236129-F5AC-4068-BB05-F1E96AF9D10B}"/>
                </a:ext>
              </a:extLst>
            </p:cNvPr>
            <p:cNvSpPr>
              <a:spLocks noChangeShapeType="1"/>
            </p:cNvSpPr>
            <p:nvPr/>
          </p:nvSpPr>
          <p:spPr bwMode="auto">
            <a:xfrm flipV="1">
              <a:off x="2496" y="1640"/>
              <a:ext cx="384" cy="192"/>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8" name="Line 33">
              <a:extLst>
                <a:ext uri="{FF2B5EF4-FFF2-40B4-BE49-F238E27FC236}">
                  <a16:creationId xmlns:a16="http://schemas.microsoft.com/office/drawing/2014/main" xmlns="" id="{FCA3D1D3-BF9D-453D-98EE-9A9C85A5510F}"/>
                </a:ext>
              </a:extLst>
            </p:cNvPr>
            <p:cNvSpPr>
              <a:spLocks noChangeShapeType="1"/>
            </p:cNvSpPr>
            <p:nvPr/>
          </p:nvSpPr>
          <p:spPr bwMode="auto">
            <a:xfrm>
              <a:off x="2208" y="1448"/>
              <a:ext cx="912"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9" name="Line 34">
              <a:extLst>
                <a:ext uri="{FF2B5EF4-FFF2-40B4-BE49-F238E27FC236}">
                  <a16:creationId xmlns:a16="http://schemas.microsoft.com/office/drawing/2014/main" xmlns="" id="{BB34331F-1583-4239-80BE-8B49F36A6D13}"/>
                </a:ext>
              </a:extLst>
            </p:cNvPr>
            <p:cNvSpPr>
              <a:spLocks noChangeShapeType="1"/>
            </p:cNvSpPr>
            <p:nvPr/>
          </p:nvSpPr>
          <p:spPr bwMode="auto">
            <a:xfrm>
              <a:off x="3032" y="1448"/>
              <a:ext cx="144" cy="0"/>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80" name="Line 35">
              <a:extLst>
                <a:ext uri="{FF2B5EF4-FFF2-40B4-BE49-F238E27FC236}">
                  <a16:creationId xmlns:a16="http://schemas.microsoft.com/office/drawing/2014/main" xmlns="" id="{1ED96783-8528-47CC-8B71-D8D136073F47}"/>
                </a:ext>
              </a:extLst>
            </p:cNvPr>
            <p:cNvSpPr>
              <a:spLocks noChangeShapeType="1"/>
            </p:cNvSpPr>
            <p:nvPr/>
          </p:nvSpPr>
          <p:spPr bwMode="auto">
            <a:xfrm flipV="1">
              <a:off x="2804" y="1644"/>
              <a:ext cx="76" cy="36"/>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81" name="Line 36">
              <a:extLst>
                <a:ext uri="{FF2B5EF4-FFF2-40B4-BE49-F238E27FC236}">
                  <a16:creationId xmlns:a16="http://schemas.microsoft.com/office/drawing/2014/main" xmlns="" id="{6991ED58-A87A-4049-9F7D-84BE45549AF3}"/>
                </a:ext>
              </a:extLst>
            </p:cNvPr>
            <p:cNvSpPr>
              <a:spLocks noChangeShapeType="1"/>
            </p:cNvSpPr>
            <p:nvPr/>
          </p:nvSpPr>
          <p:spPr bwMode="auto">
            <a:xfrm>
              <a:off x="2068" y="2116"/>
              <a:ext cx="48" cy="0"/>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82" name="Line 37">
              <a:extLst>
                <a:ext uri="{FF2B5EF4-FFF2-40B4-BE49-F238E27FC236}">
                  <a16:creationId xmlns:a16="http://schemas.microsoft.com/office/drawing/2014/main" xmlns="" id="{89022217-07BD-4E55-90F7-27DB6FAA4561}"/>
                </a:ext>
              </a:extLst>
            </p:cNvPr>
            <p:cNvSpPr>
              <a:spLocks noChangeShapeType="1"/>
            </p:cNvSpPr>
            <p:nvPr/>
          </p:nvSpPr>
          <p:spPr bwMode="auto">
            <a:xfrm flipH="1">
              <a:off x="2220" y="2496"/>
              <a:ext cx="96" cy="48"/>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82" name="Text Box 38">
              <a:extLst>
                <a:ext uri="{FF2B5EF4-FFF2-40B4-BE49-F238E27FC236}">
                  <a16:creationId xmlns:a16="http://schemas.microsoft.com/office/drawing/2014/main" xmlns="" id="{0ED2CBFF-B57A-42E8-AD52-1F4CDB9E2401}"/>
                </a:ext>
              </a:extLst>
            </p:cNvPr>
            <p:cNvSpPr txBox="1">
              <a:spLocks noChangeArrowheads="1"/>
            </p:cNvSpPr>
            <p:nvPr/>
          </p:nvSpPr>
          <p:spPr bwMode="auto">
            <a:xfrm>
              <a:off x="2112" y="2064"/>
              <a:ext cx="336" cy="192"/>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cs typeface="Arial" charset="0"/>
                </a:rPr>
                <a:t>FH</a:t>
              </a:r>
              <a:r>
                <a:rPr lang="en-US" sz="1400" b="1" baseline="-25000" dirty="0">
                  <a:cs typeface="Arial" charset="0"/>
                </a:rPr>
                <a:t>2</a:t>
              </a:r>
              <a:endParaRPr lang="en-US" sz="1400" b="1" dirty="0">
                <a:cs typeface="Arial" charset="0"/>
              </a:endParaRPr>
            </a:p>
          </p:txBody>
        </p:sp>
        <p:sp>
          <p:nvSpPr>
            <p:cNvPr id="81983" name="Text Box 39">
              <a:extLst>
                <a:ext uri="{FF2B5EF4-FFF2-40B4-BE49-F238E27FC236}">
                  <a16:creationId xmlns:a16="http://schemas.microsoft.com/office/drawing/2014/main" xmlns="" id="{7E0500AD-DB3D-457B-8C07-A1E195405CE3}"/>
                </a:ext>
              </a:extLst>
            </p:cNvPr>
            <p:cNvSpPr txBox="1">
              <a:spLocks noChangeArrowheads="1"/>
            </p:cNvSpPr>
            <p:nvPr/>
          </p:nvSpPr>
          <p:spPr bwMode="auto">
            <a:xfrm>
              <a:off x="1872" y="2400"/>
              <a:ext cx="336" cy="192"/>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cs typeface="Arial" charset="0"/>
                </a:rPr>
                <a:t>FH</a:t>
              </a:r>
              <a:r>
                <a:rPr lang="en-US" sz="1400" b="1" baseline="-25000" dirty="0">
                  <a:cs typeface="Arial" charset="0"/>
                </a:rPr>
                <a:t>4</a:t>
              </a:r>
              <a:endParaRPr lang="en-US" sz="1400" b="1" dirty="0">
                <a:cs typeface="Arial" charset="0"/>
              </a:endParaRPr>
            </a:p>
          </p:txBody>
        </p:sp>
        <p:sp>
          <p:nvSpPr>
            <p:cNvPr id="81984" name="Text Box 40">
              <a:extLst>
                <a:ext uri="{FF2B5EF4-FFF2-40B4-BE49-F238E27FC236}">
                  <a16:creationId xmlns:a16="http://schemas.microsoft.com/office/drawing/2014/main" xmlns="" id="{10E92F8E-75EA-44F5-98C1-187E88B77734}"/>
                </a:ext>
              </a:extLst>
            </p:cNvPr>
            <p:cNvSpPr txBox="1">
              <a:spLocks noChangeArrowheads="1"/>
            </p:cNvSpPr>
            <p:nvPr/>
          </p:nvSpPr>
          <p:spPr bwMode="auto">
            <a:xfrm>
              <a:off x="1200" y="2304"/>
              <a:ext cx="576" cy="192"/>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cs typeface="Arial" charset="0"/>
                </a:rPr>
                <a:t>dUMP</a:t>
              </a:r>
            </a:p>
          </p:txBody>
        </p:sp>
        <p:sp>
          <p:nvSpPr>
            <p:cNvPr id="81985" name="Text Box 41">
              <a:extLst>
                <a:ext uri="{FF2B5EF4-FFF2-40B4-BE49-F238E27FC236}">
                  <a16:creationId xmlns:a16="http://schemas.microsoft.com/office/drawing/2014/main" xmlns="" id="{33D3CCB6-9401-4B7F-B587-87C07DEAEE28}"/>
                </a:ext>
              </a:extLst>
            </p:cNvPr>
            <p:cNvSpPr txBox="1">
              <a:spLocks noChangeArrowheads="1"/>
            </p:cNvSpPr>
            <p:nvPr/>
          </p:nvSpPr>
          <p:spPr bwMode="auto">
            <a:xfrm>
              <a:off x="2112" y="1832"/>
              <a:ext cx="576" cy="192"/>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cs typeface="Arial" charset="0"/>
                </a:rPr>
                <a:t>dTMP</a:t>
              </a:r>
            </a:p>
          </p:txBody>
        </p:sp>
        <p:sp>
          <p:nvSpPr>
            <p:cNvPr id="81986" name="Text Box 42">
              <a:extLst>
                <a:ext uri="{FF2B5EF4-FFF2-40B4-BE49-F238E27FC236}">
                  <a16:creationId xmlns:a16="http://schemas.microsoft.com/office/drawing/2014/main" xmlns="" id="{65E0A128-4022-4BAC-BDC2-9704D88BDD74}"/>
                </a:ext>
              </a:extLst>
            </p:cNvPr>
            <p:cNvSpPr txBox="1">
              <a:spLocks noChangeArrowheads="1"/>
            </p:cNvSpPr>
            <p:nvPr/>
          </p:nvSpPr>
          <p:spPr bwMode="auto">
            <a:xfrm>
              <a:off x="1776" y="1344"/>
              <a:ext cx="384" cy="192"/>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cs typeface="Arial" charset="0"/>
                </a:rPr>
                <a:t>CMP</a:t>
              </a:r>
            </a:p>
          </p:txBody>
        </p:sp>
        <p:sp>
          <p:nvSpPr>
            <p:cNvPr id="81987" name="Text Box 43">
              <a:extLst>
                <a:ext uri="{FF2B5EF4-FFF2-40B4-BE49-F238E27FC236}">
                  <a16:creationId xmlns:a16="http://schemas.microsoft.com/office/drawing/2014/main" xmlns="" id="{669697E7-E69B-4AB4-BDAF-7928BF73DEA5}"/>
                </a:ext>
              </a:extLst>
            </p:cNvPr>
            <p:cNvSpPr txBox="1">
              <a:spLocks noChangeArrowheads="1"/>
            </p:cNvSpPr>
            <p:nvPr/>
          </p:nvSpPr>
          <p:spPr bwMode="auto">
            <a:xfrm>
              <a:off x="2304" y="1344"/>
              <a:ext cx="480" cy="192"/>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cs typeface="Arial" charset="0"/>
                </a:rPr>
                <a:t>dCMP</a:t>
              </a:r>
            </a:p>
          </p:txBody>
        </p:sp>
        <p:sp>
          <p:nvSpPr>
            <p:cNvPr id="9289" name="Line 44">
              <a:extLst>
                <a:ext uri="{FF2B5EF4-FFF2-40B4-BE49-F238E27FC236}">
                  <a16:creationId xmlns:a16="http://schemas.microsoft.com/office/drawing/2014/main" xmlns="" id="{0905575C-443B-4D26-BF84-B8872A31D7D9}"/>
                </a:ext>
              </a:extLst>
            </p:cNvPr>
            <p:cNvSpPr>
              <a:spLocks noChangeShapeType="1"/>
            </p:cNvSpPr>
            <p:nvPr/>
          </p:nvSpPr>
          <p:spPr bwMode="auto">
            <a:xfrm>
              <a:off x="2112" y="1440"/>
              <a:ext cx="240" cy="0"/>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5" name="Group 45">
            <a:extLst>
              <a:ext uri="{FF2B5EF4-FFF2-40B4-BE49-F238E27FC236}">
                <a16:creationId xmlns:a16="http://schemas.microsoft.com/office/drawing/2014/main" xmlns="" id="{0BB6AF3B-3AD1-45EB-B2EB-1FC0F04FADCD}"/>
              </a:ext>
            </a:extLst>
          </p:cNvPr>
          <p:cNvGrpSpPr>
            <a:grpSpLocks/>
          </p:cNvGrpSpPr>
          <p:nvPr/>
        </p:nvGrpSpPr>
        <p:grpSpPr bwMode="auto">
          <a:xfrm>
            <a:off x="4978400" y="3429000"/>
            <a:ext cx="1879600" cy="939800"/>
            <a:chOff x="3184" y="2496"/>
            <a:chExt cx="1184" cy="592"/>
          </a:xfrm>
        </p:grpSpPr>
        <p:sp>
          <p:nvSpPr>
            <p:cNvPr id="245806" name="Text Box 46">
              <a:extLst>
                <a:ext uri="{FF2B5EF4-FFF2-40B4-BE49-F238E27FC236}">
                  <a16:creationId xmlns:a16="http://schemas.microsoft.com/office/drawing/2014/main" xmlns="" id="{888F10C3-4BA7-481D-B42D-B469F13BAB90}"/>
                </a:ext>
              </a:extLst>
            </p:cNvPr>
            <p:cNvSpPr txBox="1">
              <a:spLocks noChangeArrowheads="1"/>
            </p:cNvSpPr>
            <p:nvPr/>
          </p:nvSpPr>
          <p:spPr bwMode="auto">
            <a:xfrm>
              <a:off x="3552" y="2688"/>
              <a:ext cx="576" cy="192"/>
            </a:xfrm>
            <a:prstGeom prst="rect">
              <a:avLst/>
            </a:prstGeom>
            <a:solidFill>
              <a:srgbClr val="800000"/>
            </a:solidFill>
            <a:ln w="12700" cap="sq">
              <a:no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MP, TG</a:t>
              </a:r>
              <a:endParaRPr lang="en-US" sz="1600" b="1" dirty="0">
                <a:solidFill>
                  <a:srgbClr val="FFFFFF"/>
                </a:solidFill>
                <a:effectLst>
                  <a:outerShdw blurRad="38100" dist="38100" dir="2700000" algn="tl">
                    <a:srgbClr val="000000">
                      <a:alpha val="43137"/>
                    </a:srgbClr>
                  </a:outerShdw>
                </a:effectLst>
                <a:cs typeface="Arial" charset="0"/>
              </a:endParaRPr>
            </a:p>
          </p:txBody>
        </p:sp>
        <p:sp>
          <p:nvSpPr>
            <p:cNvPr id="9271" name="Line 47">
              <a:extLst>
                <a:ext uri="{FF2B5EF4-FFF2-40B4-BE49-F238E27FC236}">
                  <a16:creationId xmlns:a16="http://schemas.microsoft.com/office/drawing/2014/main" xmlns="" id="{742C371D-0C8E-46BB-83DF-2ADB3FA0C91E}"/>
                </a:ext>
              </a:extLst>
            </p:cNvPr>
            <p:cNvSpPr>
              <a:spLocks noChangeShapeType="1"/>
            </p:cNvSpPr>
            <p:nvPr/>
          </p:nvSpPr>
          <p:spPr bwMode="auto">
            <a:xfrm flipH="1">
              <a:off x="3216" y="2880"/>
              <a:ext cx="336" cy="192"/>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2" name="Rectangle 48">
              <a:extLst>
                <a:ext uri="{FF2B5EF4-FFF2-40B4-BE49-F238E27FC236}">
                  <a16:creationId xmlns:a16="http://schemas.microsoft.com/office/drawing/2014/main" xmlns="" id="{D06F0686-9641-47BB-8ABA-562E1D5E5668}"/>
                </a:ext>
              </a:extLst>
            </p:cNvPr>
            <p:cNvSpPr>
              <a:spLocks noChangeArrowheads="1"/>
            </p:cNvSpPr>
            <p:nvPr/>
          </p:nvSpPr>
          <p:spPr bwMode="auto">
            <a:xfrm>
              <a:off x="3184" y="3040"/>
              <a:ext cx="136" cy="48"/>
            </a:xfrm>
            <a:prstGeom prst="rect">
              <a:avLst/>
            </a:prstGeom>
            <a:solidFill>
              <a:srgbClr val="800000"/>
            </a:solidFill>
            <a:ln w="12700" cap="sq">
              <a:solidFill>
                <a:srgbClr val="8000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73" name="Line 49">
              <a:extLst>
                <a:ext uri="{FF2B5EF4-FFF2-40B4-BE49-F238E27FC236}">
                  <a16:creationId xmlns:a16="http://schemas.microsoft.com/office/drawing/2014/main" xmlns="" id="{F5EB7A37-5848-4AE0-8BDC-7118C239EB98}"/>
                </a:ext>
              </a:extLst>
            </p:cNvPr>
            <p:cNvSpPr>
              <a:spLocks noChangeShapeType="1"/>
            </p:cNvSpPr>
            <p:nvPr/>
          </p:nvSpPr>
          <p:spPr bwMode="auto">
            <a:xfrm flipH="1" flipV="1">
              <a:off x="3264" y="2496"/>
              <a:ext cx="288" cy="192"/>
            </a:xfrm>
            <a:prstGeom prst="line">
              <a:avLst/>
            </a:prstGeom>
            <a:noFill/>
            <a:ln w="19050" cap="sq">
              <a:solidFill>
                <a:srgbClr val="8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74" name="Arc 50">
              <a:extLst>
                <a:ext uri="{FF2B5EF4-FFF2-40B4-BE49-F238E27FC236}">
                  <a16:creationId xmlns:a16="http://schemas.microsoft.com/office/drawing/2014/main" xmlns="" id="{4094A669-4CAD-4162-A584-35B2BA21F799}"/>
                </a:ext>
              </a:extLst>
            </p:cNvPr>
            <p:cNvSpPr>
              <a:spLocks/>
            </p:cNvSpPr>
            <p:nvPr/>
          </p:nvSpPr>
          <p:spPr bwMode="auto">
            <a:xfrm>
              <a:off x="4055" y="2785"/>
              <a:ext cx="313" cy="48"/>
            </a:xfrm>
            <a:custGeom>
              <a:avLst/>
              <a:gdLst>
                <a:gd name="T0" fmla="*/ 0 w 28183"/>
                <a:gd name="T1" fmla="*/ 0 h 21600"/>
                <a:gd name="T2" fmla="*/ 0 w 28183"/>
                <a:gd name="T3" fmla="*/ 0 h 21600"/>
                <a:gd name="T4" fmla="*/ 0 w 28183"/>
                <a:gd name="T5" fmla="*/ 0 h 21600"/>
                <a:gd name="T6" fmla="*/ 0 60000 65536"/>
                <a:gd name="T7" fmla="*/ 0 60000 65536"/>
                <a:gd name="T8" fmla="*/ 0 60000 65536"/>
                <a:gd name="T9" fmla="*/ 0 w 28183"/>
                <a:gd name="T10" fmla="*/ 0 h 21600"/>
                <a:gd name="T11" fmla="*/ 28183 w 28183"/>
                <a:gd name="T12" fmla="*/ 21600 h 21600"/>
              </a:gdLst>
              <a:ahLst/>
              <a:cxnLst>
                <a:cxn ang="T6">
                  <a:pos x="T0" y="T1"/>
                </a:cxn>
                <a:cxn ang="T7">
                  <a:pos x="T2" y="T3"/>
                </a:cxn>
                <a:cxn ang="T8">
                  <a:pos x="T4" y="T5"/>
                </a:cxn>
              </a:cxnLst>
              <a:rect l="T9" t="T10" r="T11" b="T12"/>
              <a:pathLst>
                <a:path w="28183" h="21600" fill="none" extrusionOk="0">
                  <a:moveTo>
                    <a:pt x="-1" y="1027"/>
                  </a:moveTo>
                  <a:cubicBezTo>
                    <a:pt x="2127" y="346"/>
                    <a:pt x="4348" y="0"/>
                    <a:pt x="6583" y="0"/>
                  </a:cubicBezTo>
                  <a:cubicBezTo>
                    <a:pt x="18512" y="0"/>
                    <a:pt x="28183" y="9670"/>
                    <a:pt x="28183" y="21600"/>
                  </a:cubicBezTo>
                </a:path>
                <a:path w="28183" h="21600" stroke="0" extrusionOk="0">
                  <a:moveTo>
                    <a:pt x="-1" y="1027"/>
                  </a:moveTo>
                  <a:cubicBezTo>
                    <a:pt x="2127" y="346"/>
                    <a:pt x="4348" y="0"/>
                    <a:pt x="6583" y="0"/>
                  </a:cubicBezTo>
                  <a:cubicBezTo>
                    <a:pt x="18512" y="0"/>
                    <a:pt x="28183" y="9670"/>
                    <a:pt x="28183" y="21600"/>
                  </a:cubicBezTo>
                  <a:lnTo>
                    <a:pt x="6583" y="21600"/>
                  </a:lnTo>
                  <a:lnTo>
                    <a:pt x="-1" y="1027"/>
                  </a:lnTo>
                  <a:close/>
                </a:path>
              </a:pathLst>
            </a:custGeom>
            <a:noFill/>
            <a:ln w="12700" cap="sq">
              <a:solidFill>
                <a:srgbClr val="800000"/>
              </a:solidFill>
              <a:round/>
              <a:headEnd type="diamond"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226" name="Group 51">
            <a:extLst>
              <a:ext uri="{FF2B5EF4-FFF2-40B4-BE49-F238E27FC236}">
                <a16:creationId xmlns:a16="http://schemas.microsoft.com/office/drawing/2014/main" xmlns="" id="{EDF0855C-A6D6-4E60-A29F-12B7DC669F1B}"/>
              </a:ext>
            </a:extLst>
          </p:cNvPr>
          <p:cNvGrpSpPr>
            <a:grpSpLocks/>
          </p:cNvGrpSpPr>
          <p:nvPr/>
        </p:nvGrpSpPr>
        <p:grpSpPr bwMode="auto">
          <a:xfrm>
            <a:off x="3581400" y="3733800"/>
            <a:ext cx="1511300" cy="914400"/>
            <a:chOff x="2304" y="2688"/>
            <a:chExt cx="952" cy="576"/>
          </a:xfrm>
        </p:grpSpPr>
        <p:sp>
          <p:nvSpPr>
            <p:cNvPr id="9265" name="Line 52">
              <a:extLst>
                <a:ext uri="{FF2B5EF4-FFF2-40B4-BE49-F238E27FC236}">
                  <a16:creationId xmlns:a16="http://schemas.microsoft.com/office/drawing/2014/main" xmlns="" id="{A12944EB-C47E-4D85-ABA5-45C582F5C104}"/>
                </a:ext>
              </a:extLst>
            </p:cNvPr>
            <p:cNvSpPr>
              <a:spLocks noChangeShapeType="1"/>
            </p:cNvSpPr>
            <p:nvPr/>
          </p:nvSpPr>
          <p:spPr bwMode="auto">
            <a:xfrm flipH="1" flipV="1">
              <a:off x="2400" y="2736"/>
              <a:ext cx="96" cy="240"/>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6" name="Rectangle 53">
              <a:extLst>
                <a:ext uri="{FF2B5EF4-FFF2-40B4-BE49-F238E27FC236}">
                  <a16:creationId xmlns:a16="http://schemas.microsoft.com/office/drawing/2014/main" xmlns="" id="{F1ED2543-10CF-4A1B-956E-65F1DC3455F3}"/>
                </a:ext>
              </a:extLst>
            </p:cNvPr>
            <p:cNvSpPr>
              <a:spLocks noChangeArrowheads="1"/>
            </p:cNvSpPr>
            <p:nvPr/>
          </p:nvSpPr>
          <p:spPr bwMode="auto">
            <a:xfrm>
              <a:off x="2304" y="2688"/>
              <a:ext cx="136" cy="48"/>
            </a:xfrm>
            <a:prstGeom prst="rect">
              <a:avLst/>
            </a:prstGeom>
            <a:solidFill>
              <a:srgbClr val="800000"/>
            </a:solidFill>
            <a:ln w="12700" cap="sq">
              <a:solidFill>
                <a:srgbClr val="8000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45814" name="Text Box 54">
              <a:extLst>
                <a:ext uri="{FF2B5EF4-FFF2-40B4-BE49-F238E27FC236}">
                  <a16:creationId xmlns:a16="http://schemas.microsoft.com/office/drawing/2014/main" xmlns="" id="{92D68DFA-3647-4BD2-9CC7-03C7CA497927}"/>
                </a:ext>
              </a:extLst>
            </p:cNvPr>
            <p:cNvSpPr txBox="1">
              <a:spLocks noChangeArrowheads="1"/>
            </p:cNvSpPr>
            <p:nvPr/>
          </p:nvSpPr>
          <p:spPr bwMode="auto">
            <a:xfrm>
              <a:off x="2400" y="2976"/>
              <a:ext cx="400" cy="192"/>
            </a:xfrm>
            <a:prstGeom prst="rect">
              <a:avLst/>
            </a:prstGeom>
            <a:solidFill>
              <a:srgbClr val="800000"/>
            </a:solidFill>
            <a:ln w="12700" cap="sq">
              <a:solidFill>
                <a:srgbClr val="800000"/>
              </a:solid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MTX</a:t>
              </a:r>
              <a:endParaRPr lang="en-US" sz="1600" b="1" dirty="0">
                <a:solidFill>
                  <a:srgbClr val="FFFFFF"/>
                </a:solidFill>
                <a:effectLst>
                  <a:outerShdw blurRad="38100" dist="38100" dir="2700000" algn="tl">
                    <a:srgbClr val="000000">
                      <a:alpha val="43137"/>
                    </a:srgbClr>
                  </a:outerShdw>
                </a:effectLst>
                <a:cs typeface="Arial" charset="0"/>
              </a:endParaRPr>
            </a:p>
          </p:txBody>
        </p:sp>
        <p:sp>
          <p:nvSpPr>
            <p:cNvPr id="9268" name="Line 55">
              <a:extLst>
                <a:ext uri="{FF2B5EF4-FFF2-40B4-BE49-F238E27FC236}">
                  <a16:creationId xmlns:a16="http://schemas.microsoft.com/office/drawing/2014/main" xmlns="" id="{6709549F-636B-4B43-BAB3-018EE0FB0C5B}"/>
                </a:ext>
              </a:extLst>
            </p:cNvPr>
            <p:cNvSpPr>
              <a:spLocks noChangeShapeType="1"/>
            </p:cNvSpPr>
            <p:nvPr/>
          </p:nvSpPr>
          <p:spPr bwMode="auto">
            <a:xfrm flipH="1" flipV="1">
              <a:off x="2784" y="3168"/>
              <a:ext cx="336" cy="48"/>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9" name="Rectangle 56">
              <a:extLst>
                <a:ext uri="{FF2B5EF4-FFF2-40B4-BE49-F238E27FC236}">
                  <a16:creationId xmlns:a16="http://schemas.microsoft.com/office/drawing/2014/main" xmlns="" id="{919E2F81-C810-4BD3-8AC7-7D75B3656578}"/>
                </a:ext>
              </a:extLst>
            </p:cNvPr>
            <p:cNvSpPr>
              <a:spLocks noChangeArrowheads="1"/>
            </p:cNvSpPr>
            <p:nvPr/>
          </p:nvSpPr>
          <p:spPr bwMode="auto">
            <a:xfrm>
              <a:off x="3120" y="3216"/>
              <a:ext cx="136" cy="48"/>
            </a:xfrm>
            <a:prstGeom prst="rect">
              <a:avLst/>
            </a:prstGeom>
            <a:solidFill>
              <a:srgbClr val="800000"/>
            </a:solidFill>
            <a:ln w="12700" cap="sq">
              <a:solidFill>
                <a:srgbClr val="8000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grpSp>
        <p:nvGrpSpPr>
          <p:cNvPr id="9227" name="Group 57">
            <a:extLst>
              <a:ext uri="{FF2B5EF4-FFF2-40B4-BE49-F238E27FC236}">
                <a16:creationId xmlns:a16="http://schemas.microsoft.com/office/drawing/2014/main" xmlns="" id="{5F495584-0B93-49E2-A3EC-BBA691450B13}"/>
              </a:ext>
            </a:extLst>
          </p:cNvPr>
          <p:cNvGrpSpPr>
            <a:grpSpLocks/>
          </p:cNvGrpSpPr>
          <p:nvPr/>
        </p:nvGrpSpPr>
        <p:grpSpPr bwMode="auto">
          <a:xfrm>
            <a:off x="1828801" y="2895600"/>
            <a:ext cx="1255713" cy="698500"/>
            <a:chOff x="1200" y="2160"/>
            <a:chExt cx="791" cy="440"/>
          </a:xfrm>
        </p:grpSpPr>
        <p:sp>
          <p:nvSpPr>
            <p:cNvPr id="245818" name="Text Box 58">
              <a:extLst>
                <a:ext uri="{FF2B5EF4-FFF2-40B4-BE49-F238E27FC236}">
                  <a16:creationId xmlns:a16="http://schemas.microsoft.com/office/drawing/2014/main" xmlns="" id="{55E022B9-C71A-40F6-ACD9-D7AED58E41ED}"/>
                </a:ext>
              </a:extLst>
            </p:cNvPr>
            <p:cNvSpPr txBox="1">
              <a:spLocks noChangeArrowheads="1"/>
            </p:cNvSpPr>
            <p:nvPr/>
          </p:nvSpPr>
          <p:spPr bwMode="auto">
            <a:xfrm>
              <a:off x="1200" y="2160"/>
              <a:ext cx="480" cy="192"/>
            </a:xfrm>
            <a:prstGeom prst="rect">
              <a:avLst/>
            </a:prstGeom>
            <a:solidFill>
              <a:srgbClr val="800000"/>
            </a:solidFill>
            <a:ln w="12700" cap="sq">
              <a:solidFill>
                <a:srgbClr val="800000"/>
              </a:solid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5-FU</a:t>
              </a:r>
              <a:endParaRPr lang="en-US" sz="1600" b="1" dirty="0">
                <a:solidFill>
                  <a:srgbClr val="FFFFFF"/>
                </a:solidFill>
                <a:effectLst>
                  <a:outerShdw blurRad="38100" dist="38100" dir="2700000" algn="tl">
                    <a:srgbClr val="000000">
                      <a:alpha val="43137"/>
                    </a:srgbClr>
                  </a:outerShdw>
                </a:effectLst>
                <a:cs typeface="Arial" charset="0"/>
              </a:endParaRPr>
            </a:p>
          </p:txBody>
        </p:sp>
        <p:sp>
          <p:nvSpPr>
            <p:cNvPr id="9263" name="Rectangle 59">
              <a:extLst>
                <a:ext uri="{FF2B5EF4-FFF2-40B4-BE49-F238E27FC236}">
                  <a16:creationId xmlns:a16="http://schemas.microsoft.com/office/drawing/2014/main" xmlns="" id="{BEFF06A8-65A7-4AB9-A46E-BB1A140133D9}"/>
                </a:ext>
              </a:extLst>
            </p:cNvPr>
            <p:cNvSpPr>
              <a:spLocks noChangeArrowheads="1"/>
            </p:cNvSpPr>
            <p:nvPr/>
          </p:nvSpPr>
          <p:spPr bwMode="auto">
            <a:xfrm flipH="1">
              <a:off x="1944" y="2456"/>
              <a:ext cx="47" cy="144"/>
            </a:xfrm>
            <a:prstGeom prst="rect">
              <a:avLst/>
            </a:prstGeom>
            <a:solidFill>
              <a:srgbClr val="800000"/>
            </a:solidFill>
            <a:ln w="12700" cap="sq">
              <a:solidFill>
                <a:srgbClr val="8000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64" name="Line 60">
              <a:extLst>
                <a:ext uri="{FF2B5EF4-FFF2-40B4-BE49-F238E27FC236}">
                  <a16:creationId xmlns:a16="http://schemas.microsoft.com/office/drawing/2014/main" xmlns="" id="{02F5FDAC-6020-4351-9B56-BDBF8457CFA6}"/>
                </a:ext>
              </a:extLst>
            </p:cNvPr>
            <p:cNvSpPr>
              <a:spLocks noChangeShapeType="1"/>
            </p:cNvSpPr>
            <p:nvPr/>
          </p:nvSpPr>
          <p:spPr bwMode="auto">
            <a:xfrm>
              <a:off x="1632" y="2304"/>
              <a:ext cx="328" cy="176"/>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28" name="Group 62">
            <a:extLst>
              <a:ext uri="{FF2B5EF4-FFF2-40B4-BE49-F238E27FC236}">
                <a16:creationId xmlns:a16="http://schemas.microsoft.com/office/drawing/2014/main" xmlns="" id="{C0754E1F-5478-4521-9A65-591D3F877516}"/>
              </a:ext>
            </a:extLst>
          </p:cNvPr>
          <p:cNvGrpSpPr>
            <a:grpSpLocks/>
          </p:cNvGrpSpPr>
          <p:nvPr/>
        </p:nvGrpSpPr>
        <p:grpSpPr bwMode="auto">
          <a:xfrm>
            <a:off x="3352801" y="1676400"/>
            <a:ext cx="1712913" cy="698500"/>
            <a:chOff x="2160" y="1056"/>
            <a:chExt cx="1079" cy="440"/>
          </a:xfrm>
        </p:grpSpPr>
        <p:grpSp>
          <p:nvGrpSpPr>
            <p:cNvPr id="9255" name="Group 63">
              <a:extLst>
                <a:ext uri="{FF2B5EF4-FFF2-40B4-BE49-F238E27FC236}">
                  <a16:creationId xmlns:a16="http://schemas.microsoft.com/office/drawing/2014/main" xmlns="" id="{6D2E8F5C-3A11-4F4D-B018-DE37E9F2D868}"/>
                </a:ext>
              </a:extLst>
            </p:cNvPr>
            <p:cNvGrpSpPr>
              <a:grpSpLocks/>
            </p:cNvGrpSpPr>
            <p:nvPr/>
          </p:nvGrpSpPr>
          <p:grpSpPr bwMode="auto">
            <a:xfrm>
              <a:off x="2160" y="1056"/>
              <a:ext cx="1079" cy="440"/>
              <a:chOff x="2160" y="1392"/>
              <a:chExt cx="1079" cy="440"/>
            </a:xfrm>
          </p:grpSpPr>
          <p:sp>
            <p:nvSpPr>
              <p:cNvPr id="245824" name="Text Box 64">
                <a:extLst>
                  <a:ext uri="{FF2B5EF4-FFF2-40B4-BE49-F238E27FC236}">
                    <a16:creationId xmlns:a16="http://schemas.microsoft.com/office/drawing/2014/main" xmlns="" id="{7BB20E8F-7D5F-4CD0-B3B0-F57F3FFC439C}"/>
                  </a:ext>
                </a:extLst>
              </p:cNvPr>
              <p:cNvSpPr txBox="1">
                <a:spLocks noChangeArrowheads="1"/>
              </p:cNvSpPr>
              <p:nvPr/>
            </p:nvSpPr>
            <p:spPr bwMode="auto">
              <a:xfrm>
                <a:off x="2448" y="1392"/>
                <a:ext cx="480" cy="192"/>
              </a:xfrm>
              <a:prstGeom prst="rect">
                <a:avLst/>
              </a:prstGeom>
              <a:solidFill>
                <a:srgbClr val="800000"/>
              </a:solidFill>
              <a:ln w="12700" cap="sq">
                <a:no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Ara-C</a:t>
                </a:r>
                <a:endParaRPr lang="en-US" sz="1600" b="1" dirty="0">
                  <a:solidFill>
                    <a:srgbClr val="FFFFFF"/>
                  </a:solidFill>
                  <a:effectLst>
                    <a:outerShdw blurRad="38100" dist="38100" dir="2700000" algn="tl">
                      <a:srgbClr val="000000">
                        <a:alpha val="43137"/>
                      </a:srgbClr>
                    </a:outerShdw>
                  </a:effectLst>
                  <a:cs typeface="Arial" charset="0"/>
                </a:endParaRPr>
              </a:p>
            </p:txBody>
          </p:sp>
          <p:sp>
            <p:nvSpPr>
              <p:cNvPr id="9258" name="Rectangle 65">
                <a:extLst>
                  <a:ext uri="{FF2B5EF4-FFF2-40B4-BE49-F238E27FC236}">
                    <a16:creationId xmlns:a16="http://schemas.microsoft.com/office/drawing/2014/main" xmlns="" id="{E26AB0E9-E85B-41B4-8B69-25FBE6C599F5}"/>
                  </a:ext>
                </a:extLst>
              </p:cNvPr>
              <p:cNvSpPr>
                <a:spLocks noChangeArrowheads="1"/>
              </p:cNvSpPr>
              <p:nvPr/>
            </p:nvSpPr>
            <p:spPr bwMode="auto">
              <a:xfrm flipH="1">
                <a:off x="2160" y="1680"/>
                <a:ext cx="47" cy="144"/>
              </a:xfrm>
              <a:prstGeom prst="rect">
                <a:avLst/>
              </a:prstGeom>
              <a:solidFill>
                <a:srgbClr val="800000"/>
              </a:solidFill>
              <a:ln w="12700" cap="sq">
                <a:solidFill>
                  <a:srgbClr val="8000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59" name="Rectangle 66">
                <a:extLst>
                  <a:ext uri="{FF2B5EF4-FFF2-40B4-BE49-F238E27FC236}">
                    <a16:creationId xmlns:a16="http://schemas.microsoft.com/office/drawing/2014/main" xmlns="" id="{25F0960F-BF83-4599-939B-FD75E693B849}"/>
                  </a:ext>
                </a:extLst>
              </p:cNvPr>
              <p:cNvSpPr>
                <a:spLocks noChangeArrowheads="1"/>
              </p:cNvSpPr>
              <p:nvPr/>
            </p:nvSpPr>
            <p:spPr bwMode="auto">
              <a:xfrm flipH="1">
                <a:off x="3192" y="1688"/>
                <a:ext cx="47" cy="144"/>
              </a:xfrm>
              <a:prstGeom prst="rect">
                <a:avLst/>
              </a:prstGeom>
              <a:solidFill>
                <a:srgbClr val="800000"/>
              </a:solidFill>
              <a:ln w="12700" cap="sq">
                <a:solidFill>
                  <a:srgbClr val="8000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9260" name="Line 67">
                <a:extLst>
                  <a:ext uri="{FF2B5EF4-FFF2-40B4-BE49-F238E27FC236}">
                    <a16:creationId xmlns:a16="http://schemas.microsoft.com/office/drawing/2014/main" xmlns="" id="{5BC73151-C00E-41CD-A84A-EC97CD5A9B80}"/>
                  </a:ext>
                </a:extLst>
              </p:cNvPr>
              <p:cNvSpPr>
                <a:spLocks noChangeShapeType="1"/>
              </p:cNvSpPr>
              <p:nvPr/>
            </p:nvSpPr>
            <p:spPr bwMode="auto">
              <a:xfrm flipH="1">
                <a:off x="2208" y="1536"/>
                <a:ext cx="240" cy="144"/>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1" name="Line 68">
                <a:extLst>
                  <a:ext uri="{FF2B5EF4-FFF2-40B4-BE49-F238E27FC236}">
                    <a16:creationId xmlns:a16="http://schemas.microsoft.com/office/drawing/2014/main" xmlns="" id="{C8631517-3543-40A8-AB46-CC0531B1E9A4}"/>
                  </a:ext>
                </a:extLst>
              </p:cNvPr>
              <p:cNvSpPr>
                <a:spLocks noChangeShapeType="1"/>
              </p:cNvSpPr>
              <p:nvPr/>
            </p:nvSpPr>
            <p:spPr bwMode="auto">
              <a:xfrm>
                <a:off x="2880" y="1536"/>
                <a:ext cx="328" cy="176"/>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256" name="Arc 69">
              <a:extLst>
                <a:ext uri="{FF2B5EF4-FFF2-40B4-BE49-F238E27FC236}">
                  <a16:creationId xmlns:a16="http://schemas.microsoft.com/office/drawing/2014/main" xmlns="" id="{E0F9F2C5-BCB6-4A97-B017-64874DBFF21A}"/>
                </a:ext>
              </a:extLst>
            </p:cNvPr>
            <p:cNvSpPr>
              <a:spLocks/>
            </p:cNvSpPr>
            <p:nvPr/>
          </p:nvSpPr>
          <p:spPr bwMode="auto">
            <a:xfrm flipH="1" flipV="1">
              <a:off x="2784" y="1256"/>
              <a:ext cx="30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cap="sq">
              <a:solidFill>
                <a:srgbClr val="8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229" name="Group 70">
            <a:extLst>
              <a:ext uri="{FF2B5EF4-FFF2-40B4-BE49-F238E27FC236}">
                <a16:creationId xmlns:a16="http://schemas.microsoft.com/office/drawing/2014/main" xmlns="" id="{03A0A0DB-9E7D-447C-869C-61C546EB756E}"/>
              </a:ext>
            </a:extLst>
          </p:cNvPr>
          <p:cNvGrpSpPr>
            <a:grpSpLocks/>
          </p:cNvGrpSpPr>
          <p:nvPr/>
        </p:nvGrpSpPr>
        <p:grpSpPr bwMode="auto">
          <a:xfrm>
            <a:off x="5194300" y="609600"/>
            <a:ext cx="3721100" cy="2063750"/>
            <a:chOff x="3312" y="668"/>
            <a:chExt cx="2344" cy="1300"/>
          </a:xfrm>
        </p:grpSpPr>
        <p:sp>
          <p:nvSpPr>
            <p:cNvPr id="245831" name="Text Box 71">
              <a:extLst>
                <a:ext uri="{FF2B5EF4-FFF2-40B4-BE49-F238E27FC236}">
                  <a16:creationId xmlns:a16="http://schemas.microsoft.com/office/drawing/2014/main" xmlns="" id="{340F7F3C-09B4-49ED-95D7-84A13A959757}"/>
                </a:ext>
              </a:extLst>
            </p:cNvPr>
            <p:cNvSpPr txBox="1">
              <a:spLocks noChangeArrowheads="1"/>
            </p:cNvSpPr>
            <p:nvPr/>
          </p:nvSpPr>
          <p:spPr bwMode="auto">
            <a:xfrm>
              <a:off x="3312" y="691"/>
              <a:ext cx="736" cy="601"/>
            </a:xfrm>
            <a:prstGeom prst="rect">
              <a:avLst/>
            </a:prstGeom>
            <a:solidFill>
              <a:srgbClr val="800000"/>
            </a:solidFill>
            <a:ln w="12700" cap="sq">
              <a:no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Etoposide</a:t>
              </a:r>
            </a:p>
            <a:p>
              <a:pPr algn="ctr">
                <a:defRPr/>
              </a:pPr>
              <a:r>
                <a:rPr lang="en-US" sz="1400" b="1" dirty="0" err="1">
                  <a:solidFill>
                    <a:srgbClr val="FFFFFF"/>
                  </a:solidFill>
                  <a:effectLst>
                    <a:outerShdw blurRad="38100" dist="38100" dir="2700000" algn="tl">
                      <a:srgbClr val="000000">
                        <a:alpha val="43137"/>
                      </a:srgbClr>
                    </a:outerShdw>
                  </a:effectLst>
                  <a:cs typeface="Arial" charset="0"/>
                </a:rPr>
                <a:t>Teniposide</a:t>
              </a:r>
              <a:endParaRPr lang="en-US" sz="1400" b="1" dirty="0">
                <a:solidFill>
                  <a:srgbClr val="FFFFFF"/>
                </a:solidFill>
                <a:effectLst>
                  <a:outerShdw blurRad="38100" dist="38100" dir="2700000" algn="tl">
                    <a:srgbClr val="000000">
                      <a:alpha val="43137"/>
                    </a:srgbClr>
                  </a:outerShdw>
                </a:effectLst>
                <a:cs typeface="Arial" charset="0"/>
              </a:endParaRPr>
            </a:p>
            <a:p>
              <a:pPr algn="ctr">
                <a:defRPr/>
              </a:pPr>
              <a:r>
                <a:rPr lang="en-US" sz="1400" b="1" dirty="0" err="1">
                  <a:solidFill>
                    <a:srgbClr val="FFFFFF"/>
                  </a:solidFill>
                  <a:effectLst>
                    <a:outerShdw blurRad="38100" dist="38100" dir="2700000" algn="tl">
                      <a:srgbClr val="000000">
                        <a:alpha val="43137"/>
                      </a:srgbClr>
                    </a:outerShdw>
                  </a:effectLst>
                  <a:cs typeface="Arial" charset="0"/>
                </a:rPr>
                <a:t>Topotecan</a:t>
              </a:r>
              <a:endParaRPr lang="en-US" sz="1400" b="1" dirty="0">
                <a:solidFill>
                  <a:srgbClr val="FFFFFF"/>
                </a:solidFill>
                <a:effectLst>
                  <a:outerShdw blurRad="38100" dist="38100" dir="2700000" algn="tl">
                    <a:srgbClr val="000000">
                      <a:alpha val="43137"/>
                    </a:srgbClr>
                  </a:outerShdw>
                </a:effectLst>
                <a:cs typeface="Arial" charset="0"/>
              </a:endParaRPr>
            </a:p>
            <a:p>
              <a:pPr algn="ctr">
                <a:defRPr/>
              </a:pPr>
              <a:r>
                <a:rPr lang="en-US" sz="1400" b="1" dirty="0" err="1">
                  <a:solidFill>
                    <a:srgbClr val="FFFFFF"/>
                  </a:solidFill>
                  <a:effectLst>
                    <a:outerShdw blurRad="38100" dist="38100" dir="2700000" algn="tl">
                      <a:srgbClr val="000000">
                        <a:alpha val="43137"/>
                      </a:srgbClr>
                    </a:outerShdw>
                  </a:effectLst>
                  <a:cs typeface="Arial" charset="0"/>
                </a:rPr>
                <a:t>Irinotecan</a:t>
              </a:r>
              <a:endParaRPr lang="en-US" sz="1400" b="1" dirty="0">
                <a:solidFill>
                  <a:srgbClr val="FFFFFF"/>
                </a:solidFill>
                <a:effectLst>
                  <a:outerShdw blurRad="38100" dist="38100" dir="2700000" algn="tl">
                    <a:srgbClr val="000000">
                      <a:alpha val="43137"/>
                    </a:srgbClr>
                  </a:outerShdw>
                </a:effectLst>
                <a:cs typeface="Arial" charset="0"/>
              </a:endParaRPr>
            </a:p>
          </p:txBody>
        </p:sp>
        <p:sp>
          <p:nvSpPr>
            <p:cNvPr id="245832" name="Text Box 72">
              <a:extLst>
                <a:ext uri="{FF2B5EF4-FFF2-40B4-BE49-F238E27FC236}">
                  <a16:creationId xmlns:a16="http://schemas.microsoft.com/office/drawing/2014/main" xmlns="" id="{86601999-3F1F-4FE5-B281-15467D74C3AF}"/>
                </a:ext>
              </a:extLst>
            </p:cNvPr>
            <p:cNvSpPr txBox="1">
              <a:spLocks noChangeArrowheads="1"/>
            </p:cNvSpPr>
            <p:nvPr/>
          </p:nvSpPr>
          <p:spPr bwMode="auto">
            <a:xfrm>
              <a:off x="4752" y="668"/>
              <a:ext cx="904" cy="737"/>
            </a:xfrm>
            <a:prstGeom prst="rect">
              <a:avLst/>
            </a:prstGeom>
            <a:solidFill>
              <a:srgbClr val="800000"/>
            </a:solidFill>
            <a:ln w="12700" cap="sq">
              <a:no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err="1">
                  <a:solidFill>
                    <a:srgbClr val="FFFFFF"/>
                  </a:solidFill>
                  <a:effectLst>
                    <a:outerShdw blurRad="38100" dist="38100" dir="2700000" algn="tl">
                      <a:srgbClr val="000000">
                        <a:alpha val="43137"/>
                      </a:srgbClr>
                    </a:outerShdw>
                  </a:effectLst>
                  <a:cs typeface="Arial" charset="0"/>
                </a:rPr>
                <a:t>Actinomycin</a:t>
              </a:r>
              <a:r>
                <a:rPr lang="en-US" sz="1400" b="1" dirty="0">
                  <a:solidFill>
                    <a:srgbClr val="FFFFFF"/>
                  </a:solidFill>
                  <a:effectLst>
                    <a:outerShdw blurRad="38100" dist="38100" dir="2700000" algn="tl">
                      <a:srgbClr val="000000">
                        <a:alpha val="43137"/>
                      </a:srgbClr>
                    </a:outerShdw>
                  </a:effectLst>
                  <a:cs typeface="Arial" charset="0"/>
                </a:rPr>
                <a:t>-D</a:t>
              </a:r>
            </a:p>
            <a:p>
              <a:pPr algn="ctr">
                <a:defRPr/>
              </a:pPr>
              <a:r>
                <a:rPr lang="en-US" sz="1400" b="1" dirty="0">
                  <a:solidFill>
                    <a:srgbClr val="FFFFFF"/>
                  </a:solidFill>
                  <a:effectLst>
                    <a:outerShdw blurRad="38100" dist="38100" dir="2700000" algn="tl">
                      <a:srgbClr val="000000">
                        <a:alpha val="43137"/>
                      </a:srgbClr>
                    </a:outerShdw>
                  </a:effectLst>
                  <a:cs typeface="Arial" charset="0"/>
                </a:rPr>
                <a:t>Doxorubicin</a:t>
              </a:r>
            </a:p>
            <a:p>
              <a:pPr algn="ctr">
                <a:defRPr/>
              </a:pPr>
              <a:r>
                <a:rPr lang="en-US" sz="1400" b="1" dirty="0">
                  <a:solidFill>
                    <a:srgbClr val="FFFFFF"/>
                  </a:solidFill>
                  <a:effectLst>
                    <a:outerShdw blurRad="38100" dist="38100" dir="2700000" algn="tl">
                      <a:srgbClr val="000000">
                        <a:alpha val="43137"/>
                      </a:srgbClr>
                    </a:outerShdw>
                  </a:effectLst>
                  <a:cs typeface="Arial" charset="0"/>
                </a:rPr>
                <a:t>Daunomycin</a:t>
              </a:r>
            </a:p>
            <a:p>
              <a:pPr algn="ctr">
                <a:defRPr/>
              </a:pPr>
              <a:r>
                <a:rPr lang="en-US" sz="1400" b="1" dirty="0" err="1">
                  <a:solidFill>
                    <a:srgbClr val="FFFFFF"/>
                  </a:solidFill>
                  <a:effectLst>
                    <a:outerShdw blurRad="38100" dist="38100" dir="2700000" algn="tl">
                      <a:srgbClr val="000000">
                        <a:alpha val="43137"/>
                      </a:srgbClr>
                    </a:outerShdw>
                  </a:effectLst>
                  <a:cs typeface="Arial" charset="0"/>
                </a:rPr>
                <a:t>Idarubicin</a:t>
              </a:r>
              <a:endParaRPr lang="en-US" sz="1400" b="1" dirty="0">
                <a:solidFill>
                  <a:srgbClr val="FFFFFF"/>
                </a:solidFill>
                <a:effectLst>
                  <a:outerShdw blurRad="38100" dist="38100" dir="2700000" algn="tl">
                    <a:srgbClr val="000000">
                      <a:alpha val="43137"/>
                    </a:srgbClr>
                  </a:outerShdw>
                </a:effectLst>
                <a:cs typeface="Arial" charset="0"/>
              </a:endParaRPr>
            </a:p>
            <a:p>
              <a:pPr algn="ctr">
                <a:defRPr/>
              </a:pPr>
              <a:r>
                <a:rPr lang="en-US" sz="1400" b="1" dirty="0" err="1">
                  <a:solidFill>
                    <a:srgbClr val="FFFFFF"/>
                  </a:solidFill>
                  <a:effectLst>
                    <a:outerShdw blurRad="38100" dist="38100" dir="2700000" algn="tl">
                      <a:srgbClr val="000000">
                        <a:alpha val="43137"/>
                      </a:srgbClr>
                    </a:outerShdw>
                  </a:effectLst>
                  <a:cs typeface="Arial" charset="0"/>
                </a:rPr>
                <a:t>Mitoxantrone</a:t>
              </a:r>
              <a:endParaRPr lang="en-US" sz="1400" b="1" dirty="0">
                <a:solidFill>
                  <a:srgbClr val="FFFFFF"/>
                </a:solidFill>
                <a:effectLst>
                  <a:outerShdw blurRad="38100" dist="38100" dir="2700000" algn="tl">
                    <a:srgbClr val="000000">
                      <a:alpha val="43137"/>
                    </a:srgbClr>
                  </a:outerShdw>
                </a:effectLst>
                <a:cs typeface="Arial" charset="0"/>
              </a:endParaRPr>
            </a:p>
          </p:txBody>
        </p:sp>
        <p:sp>
          <p:nvSpPr>
            <p:cNvPr id="9251" name="Line 73">
              <a:extLst>
                <a:ext uri="{FF2B5EF4-FFF2-40B4-BE49-F238E27FC236}">
                  <a16:creationId xmlns:a16="http://schemas.microsoft.com/office/drawing/2014/main" xmlns="" id="{B96A7908-2647-4C8E-9CF1-1305E534E9E5}"/>
                </a:ext>
              </a:extLst>
            </p:cNvPr>
            <p:cNvSpPr>
              <a:spLocks noChangeShapeType="1"/>
            </p:cNvSpPr>
            <p:nvPr/>
          </p:nvSpPr>
          <p:spPr bwMode="auto">
            <a:xfrm flipH="1">
              <a:off x="3600" y="1248"/>
              <a:ext cx="48" cy="720"/>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52" name="Line 74">
              <a:extLst>
                <a:ext uri="{FF2B5EF4-FFF2-40B4-BE49-F238E27FC236}">
                  <a16:creationId xmlns:a16="http://schemas.microsoft.com/office/drawing/2014/main" xmlns="" id="{49F5907F-78BC-4BE4-A8F0-9EC5B5493044}"/>
                </a:ext>
              </a:extLst>
            </p:cNvPr>
            <p:cNvSpPr>
              <a:spLocks noChangeShapeType="1"/>
            </p:cNvSpPr>
            <p:nvPr/>
          </p:nvSpPr>
          <p:spPr bwMode="auto">
            <a:xfrm flipH="1">
              <a:off x="3600" y="1104"/>
              <a:ext cx="1152" cy="864"/>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952" name="Text Box 75">
              <a:extLst>
                <a:ext uri="{FF2B5EF4-FFF2-40B4-BE49-F238E27FC236}">
                  <a16:creationId xmlns:a16="http://schemas.microsoft.com/office/drawing/2014/main" xmlns="" id="{2FA503B4-4E22-45E0-A26E-463BAB2FDEE7}"/>
                </a:ext>
              </a:extLst>
            </p:cNvPr>
            <p:cNvSpPr txBox="1">
              <a:spLocks noChangeArrowheads="1"/>
            </p:cNvSpPr>
            <p:nvPr/>
          </p:nvSpPr>
          <p:spPr bwMode="auto">
            <a:xfrm>
              <a:off x="3360" y="1632"/>
              <a:ext cx="1432" cy="194"/>
            </a:xfrm>
            <a:prstGeom prst="rect">
              <a:avLst/>
            </a:prstGeom>
            <a:solidFill>
              <a:schemeClr val="bg1">
                <a:lumMod val="95000"/>
              </a:schemeClr>
            </a:solidFill>
            <a:ln w="12700" cap="sq">
              <a:noFill/>
              <a:miter lim="800000"/>
              <a:headEnd type="none" w="sm" len="sm"/>
              <a:tailEnd type="none" w="sm" len="sm"/>
            </a:ln>
          </p:spPr>
          <p:txBody>
            <a:bodyPr>
              <a:spAutoFit/>
            </a:bodyPr>
            <a:lstStyle/>
            <a:p>
              <a:pPr>
                <a:spcBef>
                  <a:spcPct val="50000"/>
                </a:spcBef>
                <a:defRPr/>
              </a:pPr>
              <a:r>
                <a:rPr lang="en-US" sz="1400" b="1" dirty="0">
                  <a:solidFill>
                    <a:schemeClr val="tx2">
                      <a:lumMod val="75000"/>
                    </a:schemeClr>
                  </a:solidFill>
                  <a:cs typeface="Arial" charset="0"/>
                </a:rPr>
                <a:t>Topo Inhibitors</a:t>
              </a:r>
            </a:p>
          </p:txBody>
        </p:sp>
        <p:sp>
          <p:nvSpPr>
            <p:cNvPr id="81953" name="Text Box 76">
              <a:extLst>
                <a:ext uri="{FF2B5EF4-FFF2-40B4-BE49-F238E27FC236}">
                  <a16:creationId xmlns:a16="http://schemas.microsoft.com/office/drawing/2014/main" xmlns="" id="{FA7AD7F7-1ECC-46F1-B6C6-01F493A3371C}"/>
                </a:ext>
              </a:extLst>
            </p:cNvPr>
            <p:cNvSpPr txBox="1">
              <a:spLocks noChangeArrowheads="1"/>
            </p:cNvSpPr>
            <p:nvPr/>
          </p:nvSpPr>
          <p:spPr bwMode="auto">
            <a:xfrm>
              <a:off x="3902" y="1296"/>
              <a:ext cx="802" cy="192"/>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solidFill>
                    <a:schemeClr val="tx2">
                      <a:lumMod val="75000"/>
                    </a:schemeClr>
                  </a:solidFill>
                  <a:cs typeface="Arial" charset="0"/>
                </a:rPr>
                <a:t>Intercalators</a:t>
              </a:r>
            </a:p>
          </p:txBody>
        </p:sp>
      </p:grpSp>
      <p:sp>
        <p:nvSpPr>
          <p:cNvPr id="245839" name="Text Box 79">
            <a:extLst>
              <a:ext uri="{FF2B5EF4-FFF2-40B4-BE49-F238E27FC236}">
                <a16:creationId xmlns:a16="http://schemas.microsoft.com/office/drawing/2014/main" xmlns="" id="{DD627099-8850-402D-A2A3-1E7F4E5475ED}"/>
              </a:ext>
            </a:extLst>
          </p:cNvPr>
          <p:cNvSpPr txBox="1">
            <a:spLocks noChangeArrowheads="1"/>
          </p:cNvSpPr>
          <p:nvPr/>
        </p:nvSpPr>
        <p:spPr bwMode="auto">
          <a:xfrm>
            <a:off x="8382000" y="1874839"/>
            <a:ext cx="1498600" cy="954087"/>
          </a:xfrm>
          <a:prstGeom prst="rect">
            <a:avLst/>
          </a:prstGeom>
          <a:solidFill>
            <a:srgbClr val="800000"/>
          </a:solidFill>
          <a:ln w="12700" cap="sq">
            <a:no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Doxorubicin</a:t>
            </a:r>
          </a:p>
          <a:p>
            <a:pPr algn="ctr">
              <a:defRPr/>
            </a:pPr>
            <a:r>
              <a:rPr lang="en-US" sz="1400" b="1" dirty="0">
                <a:solidFill>
                  <a:srgbClr val="FFFFFF"/>
                </a:solidFill>
                <a:effectLst>
                  <a:outerShdw blurRad="38100" dist="38100" dir="2700000" algn="tl">
                    <a:srgbClr val="000000">
                      <a:alpha val="43137"/>
                    </a:srgbClr>
                  </a:outerShdw>
                </a:effectLst>
                <a:cs typeface="Arial" charset="0"/>
              </a:rPr>
              <a:t>Daunomycin</a:t>
            </a:r>
          </a:p>
          <a:p>
            <a:pPr algn="ctr">
              <a:defRPr/>
            </a:pPr>
            <a:r>
              <a:rPr lang="en-US" sz="1400" b="1" dirty="0">
                <a:solidFill>
                  <a:srgbClr val="FFFFFF"/>
                </a:solidFill>
                <a:effectLst>
                  <a:outerShdw blurRad="38100" dist="38100" dir="2700000" algn="tl">
                    <a:srgbClr val="000000">
                      <a:alpha val="43137"/>
                    </a:srgbClr>
                  </a:outerShdw>
                </a:effectLst>
                <a:cs typeface="Arial" charset="0"/>
              </a:rPr>
              <a:t>Idarubicin</a:t>
            </a:r>
          </a:p>
          <a:p>
            <a:pPr algn="ctr">
              <a:defRPr/>
            </a:pPr>
            <a:r>
              <a:rPr lang="en-US" sz="1400" b="1" dirty="0">
                <a:solidFill>
                  <a:srgbClr val="FFFFFF"/>
                </a:solidFill>
                <a:effectLst>
                  <a:outerShdw blurRad="38100" dist="38100" dir="2700000" algn="tl">
                    <a:srgbClr val="000000">
                      <a:alpha val="43137"/>
                    </a:srgbClr>
                  </a:outerShdw>
                </a:effectLst>
                <a:cs typeface="Arial" charset="0"/>
              </a:rPr>
              <a:t>Bleomycin</a:t>
            </a:r>
            <a:endParaRPr lang="en-US" sz="1600" b="1" dirty="0">
              <a:solidFill>
                <a:srgbClr val="FFFFFF"/>
              </a:solidFill>
              <a:effectLst>
                <a:outerShdw blurRad="38100" dist="38100" dir="2700000" algn="tl">
                  <a:srgbClr val="000000">
                    <a:alpha val="43137"/>
                  </a:srgbClr>
                </a:outerShdw>
              </a:effectLst>
              <a:cs typeface="Arial" charset="0"/>
            </a:endParaRPr>
          </a:p>
        </p:txBody>
      </p:sp>
      <p:sp>
        <p:nvSpPr>
          <p:cNvPr id="9231" name="Line 80">
            <a:extLst>
              <a:ext uri="{FF2B5EF4-FFF2-40B4-BE49-F238E27FC236}">
                <a16:creationId xmlns:a16="http://schemas.microsoft.com/office/drawing/2014/main" xmlns="" id="{0602B8AE-F91A-4E4F-85E4-379B2A1D386C}"/>
              </a:ext>
            </a:extLst>
          </p:cNvPr>
          <p:cNvSpPr>
            <a:spLocks noChangeShapeType="1"/>
          </p:cNvSpPr>
          <p:nvPr/>
        </p:nvSpPr>
        <p:spPr bwMode="auto">
          <a:xfrm flipH="1">
            <a:off x="5867400" y="2408238"/>
            <a:ext cx="2514600" cy="347662"/>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935" name="Text Box 81">
            <a:extLst>
              <a:ext uri="{FF2B5EF4-FFF2-40B4-BE49-F238E27FC236}">
                <a16:creationId xmlns:a16="http://schemas.microsoft.com/office/drawing/2014/main" xmlns="" id="{149F4F45-447C-4BE8-8F08-06CB2C58A774}"/>
              </a:ext>
            </a:extLst>
          </p:cNvPr>
          <p:cNvSpPr txBox="1">
            <a:spLocks noChangeArrowheads="1"/>
          </p:cNvSpPr>
          <p:nvPr/>
        </p:nvSpPr>
        <p:spPr bwMode="auto">
          <a:xfrm>
            <a:off x="6781800" y="2314576"/>
            <a:ext cx="1219200" cy="523875"/>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solidFill>
                  <a:srgbClr val="17375E"/>
                </a:solidFill>
                <a:cs typeface="Arial" charset="0"/>
              </a:rPr>
              <a:t>Free Radical Damage</a:t>
            </a:r>
          </a:p>
        </p:txBody>
      </p:sp>
      <p:sp>
        <p:nvSpPr>
          <p:cNvPr id="245843" name="Text Box 83">
            <a:extLst>
              <a:ext uri="{FF2B5EF4-FFF2-40B4-BE49-F238E27FC236}">
                <a16:creationId xmlns:a16="http://schemas.microsoft.com/office/drawing/2014/main" xmlns="" id="{E48E0004-0804-4017-8F5F-CCD5F6241030}"/>
              </a:ext>
            </a:extLst>
          </p:cNvPr>
          <p:cNvSpPr txBox="1">
            <a:spLocks noChangeArrowheads="1"/>
          </p:cNvSpPr>
          <p:nvPr/>
        </p:nvSpPr>
        <p:spPr bwMode="auto">
          <a:xfrm>
            <a:off x="8204200" y="3170239"/>
            <a:ext cx="1854200" cy="2708275"/>
          </a:xfrm>
          <a:prstGeom prst="rect">
            <a:avLst/>
          </a:prstGeom>
          <a:solidFill>
            <a:srgbClr val="800000"/>
          </a:solidFill>
          <a:ln w="12700" cap="sq">
            <a:no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Mechlorethamine</a:t>
            </a:r>
          </a:p>
          <a:p>
            <a:pPr algn="ctr">
              <a:defRPr/>
            </a:pPr>
            <a:r>
              <a:rPr lang="en-US" sz="1400" b="1" dirty="0">
                <a:solidFill>
                  <a:srgbClr val="FFFFFF"/>
                </a:solidFill>
                <a:effectLst>
                  <a:outerShdw blurRad="38100" dist="38100" dir="2700000" algn="tl">
                    <a:srgbClr val="000000">
                      <a:alpha val="43137"/>
                    </a:srgbClr>
                  </a:outerShdw>
                </a:effectLst>
                <a:cs typeface="Arial" charset="0"/>
              </a:rPr>
              <a:t>Cyclophosphamide</a:t>
            </a:r>
          </a:p>
          <a:p>
            <a:pPr algn="ctr">
              <a:defRPr/>
            </a:pPr>
            <a:r>
              <a:rPr lang="en-US" sz="1400" b="1" dirty="0">
                <a:solidFill>
                  <a:srgbClr val="FFFFFF"/>
                </a:solidFill>
                <a:effectLst>
                  <a:outerShdw blurRad="38100" dist="38100" dir="2700000" algn="tl">
                    <a:srgbClr val="000000">
                      <a:alpha val="43137"/>
                    </a:srgbClr>
                  </a:outerShdw>
                </a:effectLst>
                <a:cs typeface="Arial" charset="0"/>
              </a:rPr>
              <a:t>Ifosfamide</a:t>
            </a:r>
          </a:p>
          <a:p>
            <a:pPr algn="ctr">
              <a:defRPr/>
            </a:pPr>
            <a:r>
              <a:rPr lang="en-US" sz="1400" b="1" dirty="0">
                <a:solidFill>
                  <a:srgbClr val="FFFFFF"/>
                </a:solidFill>
                <a:effectLst>
                  <a:outerShdw blurRad="38100" dist="38100" dir="2700000" algn="tl">
                    <a:srgbClr val="000000">
                      <a:alpha val="43137"/>
                    </a:srgbClr>
                  </a:outerShdw>
                </a:effectLst>
                <a:cs typeface="Arial" charset="0"/>
              </a:rPr>
              <a:t>Melphalan</a:t>
            </a:r>
          </a:p>
          <a:p>
            <a:pPr algn="ctr">
              <a:defRPr/>
            </a:pPr>
            <a:r>
              <a:rPr lang="en-US" sz="1400" b="1" dirty="0">
                <a:solidFill>
                  <a:srgbClr val="FFFFFF"/>
                </a:solidFill>
                <a:effectLst>
                  <a:outerShdw blurRad="38100" dist="38100" dir="2700000" algn="tl">
                    <a:srgbClr val="000000">
                      <a:alpha val="43137"/>
                    </a:srgbClr>
                  </a:outerShdw>
                </a:effectLst>
                <a:cs typeface="Arial" charset="0"/>
              </a:rPr>
              <a:t>Carboplatin</a:t>
            </a:r>
          </a:p>
          <a:p>
            <a:pPr algn="ctr">
              <a:defRPr/>
            </a:pPr>
            <a:r>
              <a:rPr lang="en-US" sz="1400" b="1" dirty="0" err="1">
                <a:solidFill>
                  <a:srgbClr val="FFFFFF"/>
                </a:solidFill>
                <a:effectLst>
                  <a:outerShdw blurRad="38100" dist="38100" dir="2700000" algn="tl">
                    <a:srgbClr val="000000">
                      <a:alpha val="43137"/>
                    </a:srgbClr>
                  </a:outerShdw>
                </a:effectLst>
                <a:cs typeface="Arial" charset="0"/>
              </a:rPr>
              <a:t>Cisplatin</a:t>
            </a:r>
            <a:endParaRPr lang="en-US" sz="1400" b="1" dirty="0">
              <a:solidFill>
                <a:srgbClr val="FFFFFF"/>
              </a:solidFill>
              <a:effectLst>
                <a:outerShdw blurRad="38100" dist="38100" dir="2700000" algn="tl">
                  <a:srgbClr val="000000">
                    <a:alpha val="43137"/>
                  </a:srgbClr>
                </a:outerShdw>
              </a:effectLst>
              <a:cs typeface="Arial" charset="0"/>
            </a:endParaRPr>
          </a:p>
          <a:p>
            <a:pPr algn="ctr">
              <a:defRPr/>
            </a:pPr>
            <a:r>
              <a:rPr lang="en-US" sz="1400" b="1" dirty="0" err="1">
                <a:solidFill>
                  <a:srgbClr val="FFFFFF"/>
                </a:solidFill>
                <a:effectLst>
                  <a:outerShdw blurRad="38100" dist="38100" dir="2700000" algn="tl">
                    <a:srgbClr val="000000">
                      <a:alpha val="43137"/>
                    </a:srgbClr>
                  </a:outerShdw>
                </a:effectLst>
                <a:cs typeface="Arial" charset="0"/>
              </a:rPr>
              <a:t>Oxaliplatin</a:t>
            </a:r>
            <a:endParaRPr lang="en-US" sz="1400" b="1" dirty="0">
              <a:solidFill>
                <a:srgbClr val="FFFFFF"/>
              </a:solidFill>
              <a:effectLst>
                <a:outerShdw blurRad="38100" dist="38100" dir="2700000" algn="tl">
                  <a:srgbClr val="000000">
                    <a:alpha val="43137"/>
                  </a:srgbClr>
                </a:outerShdw>
              </a:effectLst>
              <a:cs typeface="Arial" charset="0"/>
            </a:endParaRPr>
          </a:p>
          <a:p>
            <a:pPr algn="ctr">
              <a:defRPr/>
            </a:pPr>
            <a:r>
              <a:rPr lang="en-US" sz="1400" b="1" dirty="0">
                <a:solidFill>
                  <a:srgbClr val="FFFFFF"/>
                </a:solidFill>
                <a:effectLst>
                  <a:outerShdw blurRad="38100" dist="38100" dir="2700000" algn="tl">
                    <a:srgbClr val="000000">
                      <a:alpha val="43137"/>
                    </a:srgbClr>
                  </a:outerShdw>
                </a:effectLst>
                <a:cs typeface="Arial" charset="0"/>
              </a:rPr>
              <a:t>Nitrosureas</a:t>
            </a:r>
          </a:p>
          <a:p>
            <a:pPr algn="ctr">
              <a:defRPr/>
            </a:pPr>
            <a:r>
              <a:rPr lang="en-US" sz="1400" b="1" dirty="0">
                <a:solidFill>
                  <a:srgbClr val="FFFFFF"/>
                </a:solidFill>
                <a:effectLst>
                  <a:outerShdw blurRad="38100" dist="38100" dir="2700000" algn="tl">
                    <a:srgbClr val="000000">
                      <a:alpha val="43137"/>
                    </a:srgbClr>
                  </a:outerShdw>
                </a:effectLst>
                <a:cs typeface="Arial" charset="0"/>
              </a:rPr>
              <a:t>Busulfan</a:t>
            </a:r>
          </a:p>
          <a:p>
            <a:pPr algn="ctr">
              <a:defRPr/>
            </a:pPr>
            <a:r>
              <a:rPr lang="en-US" sz="1400" b="1" dirty="0">
                <a:solidFill>
                  <a:srgbClr val="FFFFFF"/>
                </a:solidFill>
                <a:effectLst>
                  <a:outerShdw blurRad="38100" dist="38100" dir="2700000" algn="tl">
                    <a:srgbClr val="000000">
                      <a:alpha val="43137"/>
                    </a:srgbClr>
                  </a:outerShdw>
                </a:effectLst>
                <a:cs typeface="Arial" charset="0"/>
              </a:rPr>
              <a:t>Dacarbazine</a:t>
            </a:r>
          </a:p>
          <a:p>
            <a:pPr algn="ctr">
              <a:defRPr/>
            </a:pPr>
            <a:r>
              <a:rPr lang="en-US" sz="1400" b="1" dirty="0" err="1">
                <a:solidFill>
                  <a:srgbClr val="FFFFFF"/>
                </a:solidFill>
                <a:effectLst>
                  <a:outerShdw blurRad="38100" dist="38100" dir="2700000" algn="tl">
                    <a:srgbClr val="000000">
                      <a:alpha val="43137"/>
                    </a:srgbClr>
                  </a:outerShdw>
                </a:effectLst>
                <a:cs typeface="Arial" charset="0"/>
              </a:rPr>
              <a:t>Procarbazine</a:t>
            </a:r>
            <a:endParaRPr lang="en-US" sz="1400" b="1" dirty="0">
              <a:solidFill>
                <a:srgbClr val="FFFFFF"/>
              </a:solidFill>
              <a:effectLst>
                <a:outerShdw blurRad="38100" dist="38100" dir="2700000" algn="tl">
                  <a:srgbClr val="000000">
                    <a:alpha val="43137"/>
                  </a:srgbClr>
                </a:outerShdw>
              </a:effectLst>
              <a:cs typeface="Arial" charset="0"/>
            </a:endParaRPr>
          </a:p>
          <a:p>
            <a:pPr algn="ctr">
              <a:defRPr/>
            </a:pPr>
            <a:r>
              <a:rPr lang="en-US" sz="1400" b="1" dirty="0" err="1">
                <a:solidFill>
                  <a:srgbClr val="FFFFFF"/>
                </a:solidFill>
                <a:effectLst>
                  <a:outerShdw blurRad="38100" dist="38100" dir="2700000" algn="tl">
                    <a:srgbClr val="000000">
                      <a:alpha val="43137"/>
                    </a:srgbClr>
                  </a:outerShdw>
                </a:effectLst>
                <a:cs typeface="Arial" charset="0"/>
              </a:rPr>
              <a:t>Temozolomide</a:t>
            </a:r>
            <a:endParaRPr lang="en-US" sz="1600" b="1" dirty="0">
              <a:solidFill>
                <a:srgbClr val="FFFFFF"/>
              </a:solidFill>
              <a:effectLst>
                <a:outerShdw blurRad="38100" dist="38100" dir="2700000" algn="tl">
                  <a:srgbClr val="000000">
                    <a:alpha val="43137"/>
                  </a:srgbClr>
                </a:outerShdw>
              </a:effectLst>
              <a:cs typeface="Arial" charset="0"/>
            </a:endParaRPr>
          </a:p>
        </p:txBody>
      </p:sp>
      <p:sp>
        <p:nvSpPr>
          <p:cNvPr id="9234" name="Line 84">
            <a:extLst>
              <a:ext uri="{FF2B5EF4-FFF2-40B4-BE49-F238E27FC236}">
                <a16:creationId xmlns:a16="http://schemas.microsoft.com/office/drawing/2014/main" xmlns="" id="{8B636B2B-899E-4FAC-8358-8AF399FE4B1A}"/>
              </a:ext>
            </a:extLst>
          </p:cNvPr>
          <p:cNvSpPr>
            <a:spLocks noChangeShapeType="1"/>
          </p:cNvSpPr>
          <p:nvPr/>
        </p:nvSpPr>
        <p:spPr bwMode="auto">
          <a:xfrm flipH="1" flipV="1">
            <a:off x="5867400" y="2755900"/>
            <a:ext cx="2362200" cy="1023938"/>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938" name="Text Box 85">
            <a:extLst>
              <a:ext uri="{FF2B5EF4-FFF2-40B4-BE49-F238E27FC236}">
                <a16:creationId xmlns:a16="http://schemas.microsoft.com/office/drawing/2014/main" xmlns="" id="{168855BE-168C-4BD0-988C-340D6BEFF222}"/>
              </a:ext>
            </a:extLst>
          </p:cNvPr>
          <p:cNvSpPr txBox="1">
            <a:spLocks noChangeArrowheads="1"/>
          </p:cNvSpPr>
          <p:nvPr/>
        </p:nvSpPr>
        <p:spPr bwMode="auto">
          <a:xfrm>
            <a:off x="6934200" y="3251200"/>
            <a:ext cx="1066800" cy="304800"/>
          </a:xfrm>
          <a:prstGeom prst="rect">
            <a:avLst/>
          </a:prstGeom>
          <a:solidFill>
            <a:schemeClr val="bg1">
              <a:lumMod val="95000"/>
            </a:schemeClr>
          </a:solidFill>
          <a:ln w="12700" cap="sq">
            <a:noFill/>
            <a:miter lim="800000"/>
            <a:headEnd type="none" w="sm" len="sm"/>
            <a:tailEnd type="none" w="sm" len="sm"/>
          </a:ln>
        </p:spPr>
        <p:txBody>
          <a:bodyPr>
            <a:spAutoFit/>
          </a:bodyPr>
          <a:lstStyle/>
          <a:p>
            <a:pPr algn="ctr">
              <a:spcBef>
                <a:spcPct val="50000"/>
              </a:spcBef>
              <a:defRPr/>
            </a:pPr>
            <a:r>
              <a:rPr lang="en-US" sz="1400" b="1" dirty="0">
                <a:solidFill>
                  <a:srgbClr val="17375E"/>
                </a:solidFill>
                <a:cs typeface="Arial" charset="0"/>
              </a:rPr>
              <a:t>Alkylator</a:t>
            </a:r>
          </a:p>
        </p:txBody>
      </p:sp>
      <p:grpSp>
        <p:nvGrpSpPr>
          <p:cNvPr id="9236" name="Group 88">
            <a:extLst>
              <a:ext uri="{FF2B5EF4-FFF2-40B4-BE49-F238E27FC236}">
                <a16:creationId xmlns:a16="http://schemas.microsoft.com/office/drawing/2014/main" xmlns="" id="{BF1366E4-5389-43D6-BF3B-2E56BF454B11}"/>
              </a:ext>
            </a:extLst>
          </p:cNvPr>
          <p:cNvGrpSpPr>
            <a:grpSpLocks/>
          </p:cNvGrpSpPr>
          <p:nvPr/>
        </p:nvGrpSpPr>
        <p:grpSpPr bwMode="auto">
          <a:xfrm>
            <a:off x="5549900" y="6045200"/>
            <a:ext cx="2070100" cy="738188"/>
            <a:chOff x="3504" y="3552"/>
            <a:chExt cx="1304" cy="465"/>
          </a:xfrm>
        </p:grpSpPr>
        <p:sp>
          <p:nvSpPr>
            <p:cNvPr id="245849" name="Text Box 89">
              <a:extLst>
                <a:ext uri="{FF2B5EF4-FFF2-40B4-BE49-F238E27FC236}">
                  <a16:creationId xmlns:a16="http://schemas.microsoft.com/office/drawing/2014/main" xmlns="" id="{829751F8-C104-4637-8E20-778B46A274F4}"/>
                </a:ext>
              </a:extLst>
            </p:cNvPr>
            <p:cNvSpPr txBox="1">
              <a:spLocks noChangeArrowheads="1"/>
            </p:cNvSpPr>
            <p:nvPr/>
          </p:nvSpPr>
          <p:spPr bwMode="auto">
            <a:xfrm>
              <a:off x="4040" y="3552"/>
              <a:ext cx="768" cy="465"/>
            </a:xfrm>
            <a:prstGeom prst="rect">
              <a:avLst/>
            </a:prstGeom>
            <a:solidFill>
              <a:srgbClr val="800000"/>
            </a:solidFill>
            <a:ln w="12700" cap="sq">
              <a:no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Vincristine</a:t>
              </a:r>
            </a:p>
            <a:p>
              <a:pPr algn="ctr">
                <a:defRPr/>
              </a:pPr>
              <a:r>
                <a:rPr lang="en-US" sz="1400" b="1" dirty="0">
                  <a:solidFill>
                    <a:srgbClr val="FFFFFF"/>
                  </a:solidFill>
                  <a:effectLst>
                    <a:outerShdw blurRad="38100" dist="38100" dir="2700000" algn="tl">
                      <a:srgbClr val="000000">
                        <a:alpha val="43137"/>
                      </a:srgbClr>
                    </a:outerShdw>
                  </a:effectLst>
                  <a:cs typeface="Arial" charset="0"/>
                </a:rPr>
                <a:t>Vinblastine</a:t>
              </a:r>
            </a:p>
            <a:p>
              <a:pPr algn="ctr">
                <a:defRPr/>
              </a:pPr>
              <a:r>
                <a:rPr lang="en-US" sz="1400" b="1" dirty="0">
                  <a:solidFill>
                    <a:srgbClr val="FFFFFF"/>
                  </a:solidFill>
                  <a:effectLst>
                    <a:outerShdw blurRad="38100" dist="38100" dir="2700000" algn="tl">
                      <a:srgbClr val="000000">
                        <a:alpha val="43137"/>
                      </a:srgbClr>
                    </a:outerShdw>
                  </a:effectLst>
                  <a:cs typeface="Arial" charset="0"/>
                </a:rPr>
                <a:t>Paclitaxel</a:t>
              </a:r>
              <a:endParaRPr lang="en-US" sz="1600" b="1" dirty="0">
                <a:solidFill>
                  <a:srgbClr val="FFFFFF"/>
                </a:solidFill>
                <a:effectLst>
                  <a:outerShdw blurRad="38100" dist="38100" dir="2700000" algn="tl">
                    <a:srgbClr val="000000">
                      <a:alpha val="43137"/>
                    </a:srgbClr>
                  </a:outerShdw>
                </a:effectLst>
                <a:cs typeface="Arial" charset="0"/>
              </a:endParaRPr>
            </a:p>
          </p:txBody>
        </p:sp>
        <p:sp>
          <p:nvSpPr>
            <p:cNvPr id="9248" name="Line 90">
              <a:extLst>
                <a:ext uri="{FF2B5EF4-FFF2-40B4-BE49-F238E27FC236}">
                  <a16:creationId xmlns:a16="http://schemas.microsoft.com/office/drawing/2014/main" xmlns="" id="{133DB4F0-FC1D-40BB-8577-CC7C2FC4A1C4}"/>
                </a:ext>
              </a:extLst>
            </p:cNvPr>
            <p:cNvSpPr>
              <a:spLocks noChangeShapeType="1"/>
            </p:cNvSpPr>
            <p:nvPr/>
          </p:nvSpPr>
          <p:spPr bwMode="auto">
            <a:xfrm flipH="1">
              <a:off x="3504" y="3632"/>
              <a:ext cx="536" cy="0"/>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1940" name="Text Box 91">
            <a:extLst>
              <a:ext uri="{FF2B5EF4-FFF2-40B4-BE49-F238E27FC236}">
                <a16:creationId xmlns:a16="http://schemas.microsoft.com/office/drawing/2014/main" xmlns="" id="{78DF859E-0DC8-435B-987F-B5DB2234949E}"/>
              </a:ext>
            </a:extLst>
          </p:cNvPr>
          <p:cNvSpPr txBox="1">
            <a:spLocks noChangeArrowheads="1"/>
          </p:cNvSpPr>
          <p:nvPr/>
        </p:nvSpPr>
        <p:spPr bwMode="auto">
          <a:xfrm>
            <a:off x="4775200" y="6007100"/>
            <a:ext cx="914400" cy="336550"/>
          </a:xfrm>
          <a:prstGeom prst="rect">
            <a:avLst/>
          </a:prstGeom>
          <a:noFill/>
          <a:ln w="12700" cap="sq">
            <a:noFill/>
            <a:miter lim="800000"/>
            <a:headEnd type="none" w="sm" len="sm"/>
            <a:tailEnd type="none" w="sm" len="sm"/>
          </a:ln>
        </p:spPr>
        <p:txBody>
          <a:bodyPr>
            <a:spAutoFit/>
          </a:bodyPr>
          <a:lstStyle/>
          <a:p>
            <a:pPr>
              <a:spcBef>
                <a:spcPct val="50000"/>
              </a:spcBef>
              <a:defRPr/>
            </a:pPr>
            <a:r>
              <a:rPr lang="en-US" sz="1600" b="1" dirty="0">
                <a:solidFill>
                  <a:schemeClr val="tx2">
                    <a:lumMod val="75000"/>
                  </a:schemeClr>
                </a:solidFill>
                <a:cs typeface="Arial" charset="0"/>
              </a:rPr>
              <a:t>Tubulin</a:t>
            </a:r>
            <a:endParaRPr lang="en-US" sz="1400" b="1" dirty="0">
              <a:solidFill>
                <a:schemeClr val="tx2">
                  <a:lumMod val="75000"/>
                </a:schemeClr>
              </a:solidFill>
              <a:cs typeface="Arial" charset="0"/>
            </a:endParaRPr>
          </a:p>
        </p:txBody>
      </p:sp>
      <p:sp>
        <p:nvSpPr>
          <p:cNvPr id="9238" name="Line 92">
            <a:extLst>
              <a:ext uri="{FF2B5EF4-FFF2-40B4-BE49-F238E27FC236}">
                <a16:creationId xmlns:a16="http://schemas.microsoft.com/office/drawing/2014/main" xmlns="" id="{81EB55F8-A2AD-4FD5-A9BB-334732175E85}"/>
              </a:ext>
            </a:extLst>
          </p:cNvPr>
          <p:cNvSpPr>
            <a:spLocks noChangeShapeType="1"/>
          </p:cNvSpPr>
          <p:nvPr/>
        </p:nvSpPr>
        <p:spPr bwMode="auto">
          <a:xfrm flipH="1">
            <a:off x="5689600" y="5867400"/>
            <a:ext cx="152400" cy="0"/>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9239" name="Group 93">
            <a:extLst>
              <a:ext uri="{FF2B5EF4-FFF2-40B4-BE49-F238E27FC236}">
                <a16:creationId xmlns:a16="http://schemas.microsoft.com/office/drawing/2014/main" xmlns="" id="{F2DB61D7-BA74-445B-8700-CC3898A50D54}"/>
              </a:ext>
            </a:extLst>
          </p:cNvPr>
          <p:cNvGrpSpPr>
            <a:grpSpLocks/>
          </p:cNvGrpSpPr>
          <p:nvPr/>
        </p:nvGrpSpPr>
        <p:grpSpPr bwMode="auto">
          <a:xfrm>
            <a:off x="6184900" y="5499100"/>
            <a:ext cx="1968500" cy="304800"/>
            <a:chOff x="4072" y="3040"/>
            <a:chExt cx="1112" cy="192"/>
          </a:xfrm>
        </p:grpSpPr>
        <p:sp>
          <p:nvSpPr>
            <p:cNvPr id="245854" name="Text Box 94">
              <a:extLst>
                <a:ext uri="{FF2B5EF4-FFF2-40B4-BE49-F238E27FC236}">
                  <a16:creationId xmlns:a16="http://schemas.microsoft.com/office/drawing/2014/main" xmlns="" id="{39415ECC-162A-4965-ACDF-D73E868DF0EA}"/>
                </a:ext>
              </a:extLst>
            </p:cNvPr>
            <p:cNvSpPr txBox="1">
              <a:spLocks noChangeArrowheads="1"/>
            </p:cNvSpPr>
            <p:nvPr/>
          </p:nvSpPr>
          <p:spPr bwMode="auto">
            <a:xfrm>
              <a:off x="4416" y="3040"/>
              <a:ext cx="768" cy="192"/>
            </a:xfrm>
            <a:prstGeom prst="rect">
              <a:avLst/>
            </a:prstGeom>
            <a:solidFill>
              <a:srgbClr val="800000"/>
            </a:solidFill>
            <a:ln w="12700" cap="sq">
              <a:noFill/>
              <a:miter lim="800000"/>
              <a:headEnd type="none" w="sm" len="sm"/>
              <a:tailEnd type="none" w="sm" len="sm"/>
            </a:ln>
            <a:effectLst>
              <a:outerShdw blurRad="63500" dist="38099" dir="2700000" algn="ctr" rotWithShape="0">
                <a:schemeClr val="bg2">
                  <a:alpha val="74998"/>
                </a:schemeClr>
              </a:outerShdw>
            </a:effectLst>
          </p:spPr>
          <p:txBody>
            <a:bodyPr>
              <a:spAutoFit/>
            </a:bodyPr>
            <a:lstStyle/>
            <a:p>
              <a:pPr algn="ctr">
                <a:defRPr/>
              </a:pPr>
              <a:r>
                <a:rPr lang="en-US" sz="1400" b="1" dirty="0">
                  <a:solidFill>
                    <a:srgbClr val="FFFFFF"/>
                  </a:solidFill>
                  <a:effectLst>
                    <a:outerShdw blurRad="38100" dist="38100" dir="2700000" algn="tl">
                      <a:srgbClr val="000000">
                        <a:alpha val="43137"/>
                      </a:srgbClr>
                    </a:outerShdw>
                  </a:effectLst>
                  <a:cs typeface="Arial" charset="0"/>
                </a:rPr>
                <a:t>Asparaginase</a:t>
              </a:r>
              <a:endParaRPr lang="en-US" sz="1600" b="1" dirty="0">
                <a:solidFill>
                  <a:srgbClr val="FFFFFF"/>
                </a:solidFill>
                <a:effectLst>
                  <a:outerShdw blurRad="38100" dist="38100" dir="2700000" algn="tl">
                    <a:srgbClr val="000000">
                      <a:alpha val="43137"/>
                    </a:srgbClr>
                  </a:outerShdw>
                </a:effectLst>
                <a:cs typeface="Arial" charset="0"/>
              </a:endParaRPr>
            </a:p>
          </p:txBody>
        </p:sp>
        <p:sp>
          <p:nvSpPr>
            <p:cNvPr id="9245" name="Line 95">
              <a:extLst>
                <a:ext uri="{FF2B5EF4-FFF2-40B4-BE49-F238E27FC236}">
                  <a16:creationId xmlns:a16="http://schemas.microsoft.com/office/drawing/2014/main" xmlns="" id="{C141B780-86BF-4231-82D6-8234BE97EB79}"/>
                </a:ext>
              </a:extLst>
            </p:cNvPr>
            <p:cNvSpPr>
              <a:spLocks noChangeShapeType="1"/>
            </p:cNvSpPr>
            <p:nvPr/>
          </p:nvSpPr>
          <p:spPr bwMode="auto">
            <a:xfrm flipH="1">
              <a:off x="4224" y="3120"/>
              <a:ext cx="192" cy="0"/>
            </a:xfrm>
            <a:prstGeom prst="line">
              <a:avLst/>
            </a:prstGeom>
            <a:noFill/>
            <a:ln w="1905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6" name="Rectangle 96">
              <a:extLst>
                <a:ext uri="{FF2B5EF4-FFF2-40B4-BE49-F238E27FC236}">
                  <a16:creationId xmlns:a16="http://schemas.microsoft.com/office/drawing/2014/main" xmlns="" id="{9899DD47-D2A7-4512-8998-F4EB6A5BC04F}"/>
                </a:ext>
              </a:extLst>
            </p:cNvPr>
            <p:cNvSpPr>
              <a:spLocks noChangeArrowheads="1"/>
            </p:cNvSpPr>
            <p:nvPr/>
          </p:nvSpPr>
          <p:spPr bwMode="auto">
            <a:xfrm>
              <a:off x="4072" y="3088"/>
              <a:ext cx="168" cy="48"/>
            </a:xfrm>
            <a:prstGeom prst="rect">
              <a:avLst/>
            </a:prstGeom>
            <a:solidFill>
              <a:srgbClr val="800000"/>
            </a:solidFill>
            <a:ln w="12700" cap="sq">
              <a:solidFill>
                <a:srgbClr val="8000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9240" name="Rectangle 91">
            <a:extLst>
              <a:ext uri="{FF2B5EF4-FFF2-40B4-BE49-F238E27FC236}">
                <a16:creationId xmlns:a16="http://schemas.microsoft.com/office/drawing/2014/main" xmlns="" id="{722E0914-20DF-4B34-9F1F-3FEBC4D6A224}"/>
              </a:ext>
            </a:extLst>
          </p:cNvPr>
          <p:cNvSpPr>
            <a:spLocks noChangeArrowheads="1"/>
          </p:cNvSpPr>
          <p:nvPr/>
        </p:nvSpPr>
        <p:spPr bwMode="auto">
          <a:xfrm>
            <a:off x="2314322" y="6500018"/>
            <a:ext cx="44674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i="1" dirty="0">
                <a:solidFill>
                  <a:srgbClr val="000000"/>
                </a:solidFill>
                <a:latin typeface="Arial" panose="020B0604020202020204" pitchFamily="34" charset="0"/>
              </a:rPr>
              <a:t>Courtesy of Peter Adamson, MD- modified</a:t>
            </a:r>
          </a:p>
        </p:txBody>
      </p:sp>
      <p:sp>
        <p:nvSpPr>
          <p:cNvPr id="20" name="Rectangle 19">
            <a:extLst>
              <a:ext uri="{FF2B5EF4-FFF2-40B4-BE49-F238E27FC236}">
                <a16:creationId xmlns:a16="http://schemas.microsoft.com/office/drawing/2014/main" xmlns="" id="{B5E98A95-6D4A-4FA1-A6CD-21B72B9A73B1}"/>
              </a:ext>
            </a:extLst>
          </p:cNvPr>
          <p:cNvSpPr/>
          <p:nvPr/>
        </p:nvSpPr>
        <p:spPr>
          <a:xfrm>
            <a:off x="5530850" y="3124200"/>
            <a:ext cx="1035050"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effectLst>
                  <a:outerShdw blurRad="38100" dist="38100" dir="2700000" algn="tl">
                    <a:srgbClr val="000000">
                      <a:alpha val="43137"/>
                    </a:srgbClr>
                  </a:outerShdw>
                </a:effectLst>
              </a:rPr>
              <a:t>Nelarabine</a:t>
            </a:r>
            <a:endParaRPr lang="en-US" sz="1400" b="1" dirty="0">
              <a:effectLst>
                <a:outerShdw blurRad="38100" dist="38100" dir="2700000" algn="tl">
                  <a:srgbClr val="000000">
                    <a:alpha val="43137"/>
                  </a:srgbClr>
                </a:outerShdw>
              </a:effectLst>
            </a:endParaRPr>
          </a:p>
          <a:p>
            <a:pPr algn="ctr">
              <a:defRPr/>
            </a:pPr>
            <a:r>
              <a:rPr lang="en-US" sz="1400" b="1" dirty="0" err="1">
                <a:effectLst>
                  <a:outerShdw blurRad="38100" dist="38100" dir="2700000" algn="tl">
                    <a:srgbClr val="000000">
                      <a:alpha val="43137"/>
                    </a:srgbClr>
                  </a:outerShdw>
                </a:effectLst>
              </a:rPr>
              <a:t>Cladrabine</a:t>
            </a:r>
            <a:endParaRPr lang="en-US" sz="1400" b="1" dirty="0">
              <a:effectLst>
                <a:outerShdw blurRad="38100" dist="38100" dir="2700000" algn="tl">
                  <a:srgbClr val="000000">
                    <a:alpha val="43137"/>
                  </a:srgbClr>
                </a:outerShdw>
              </a:effectLst>
            </a:endParaRPr>
          </a:p>
        </p:txBody>
      </p:sp>
      <p:sp>
        <p:nvSpPr>
          <p:cNvPr id="21" name="Arc 20">
            <a:extLst>
              <a:ext uri="{FF2B5EF4-FFF2-40B4-BE49-F238E27FC236}">
                <a16:creationId xmlns:a16="http://schemas.microsoft.com/office/drawing/2014/main" xmlns="" id="{D2162256-EE7F-45A7-883F-EC986F2BF493}"/>
              </a:ext>
            </a:extLst>
          </p:cNvPr>
          <p:cNvSpPr/>
          <p:nvPr/>
        </p:nvSpPr>
        <p:spPr>
          <a:xfrm>
            <a:off x="5334000" y="3276600"/>
            <a:ext cx="190500" cy="165100"/>
          </a:xfrm>
          <a:prstGeom prst="arc">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p>
        </p:txBody>
      </p:sp>
      <p:sp>
        <p:nvSpPr>
          <p:cNvPr id="9243" name="Slide Number Placeholder 1">
            <a:extLst>
              <a:ext uri="{FF2B5EF4-FFF2-40B4-BE49-F238E27FC236}">
                <a16:creationId xmlns:a16="http://schemas.microsoft.com/office/drawing/2014/main" xmlns="" id="{924DA42F-B415-461D-809E-DE0F1542CF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9CF29E-B998-4B42-86D3-43EE71054D62}" type="slidenum">
              <a:rPr lang="en-US" altLang="en-US" sz="1200">
                <a:solidFill>
                  <a:srgbClr val="898989"/>
                </a:solidFill>
              </a:rPr>
              <a:pPr>
                <a:spcBef>
                  <a:spcPct val="0"/>
                </a:spcBef>
                <a:buFontTx/>
                <a:buNone/>
              </a:pPr>
              <a:t>58</a:t>
            </a:fld>
            <a:endParaRPr lang="en-US" altLang="en-US" sz="1200">
              <a:solidFill>
                <a:srgbClr val="898989"/>
              </a:solidFill>
            </a:endParaRPr>
          </a:p>
        </p:txBody>
      </p:sp>
      <p:sp>
        <p:nvSpPr>
          <p:cNvPr id="96" name="Rectangle 95"/>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000422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1E088F8B-1A92-476B-BE9B-57E096BFB2BB}"/>
              </a:ext>
            </a:extLst>
          </p:cNvPr>
          <p:cNvSpPr>
            <a:spLocks noGrp="1"/>
          </p:cNvSpPr>
          <p:nvPr>
            <p:ph type="title"/>
          </p:nvPr>
        </p:nvSpPr>
        <p:spPr>
          <a:xfrm>
            <a:off x="1676400" y="533400"/>
            <a:ext cx="8534400" cy="808038"/>
          </a:xfrm>
        </p:spPr>
        <p:txBody>
          <a:bodyPr anchor="t"/>
          <a:lstStyle/>
          <a:p>
            <a:pPr eaLnBrk="1" hangingPunct="1"/>
            <a:r>
              <a:rPr lang="en-US" altLang="en-US" b="1"/>
              <a:t>Alkylating Agents</a:t>
            </a:r>
          </a:p>
        </p:txBody>
      </p:sp>
      <p:sp>
        <p:nvSpPr>
          <p:cNvPr id="11267" name="Content Placeholder 2">
            <a:extLst>
              <a:ext uri="{FF2B5EF4-FFF2-40B4-BE49-F238E27FC236}">
                <a16:creationId xmlns:a16="http://schemas.microsoft.com/office/drawing/2014/main" xmlns="" id="{268169D9-3565-438D-9B20-8842B674F742}"/>
              </a:ext>
            </a:extLst>
          </p:cNvPr>
          <p:cNvSpPr>
            <a:spLocks noGrp="1"/>
          </p:cNvSpPr>
          <p:nvPr>
            <p:ph idx="1"/>
          </p:nvPr>
        </p:nvSpPr>
        <p:spPr>
          <a:xfrm>
            <a:off x="1676400" y="1371601"/>
            <a:ext cx="8534400" cy="4602163"/>
          </a:xfrm>
        </p:spPr>
        <p:txBody>
          <a:bodyPr/>
          <a:lstStyle/>
          <a:p>
            <a:pPr eaLnBrk="1" hangingPunct="1"/>
            <a:r>
              <a:rPr lang="en-US" altLang="en-US" b="1">
                <a:solidFill>
                  <a:srgbClr val="000099"/>
                </a:solidFill>
              </a:rPr>
              <a:t>Nitrogen Mustards</a:t>
            </a:r>
          </a:p>
          <a:p>
            <a:pPr lvl="1" eaLnBrk="1" hangingPunct="1">
              <a:buFont typeface="Arial" panose="020B0604020202020204" pitchFamily="34" charset="0"/>
              <a:buChar char="•"/>
            </a:pPr>
            <a:r>
              <a:rPr lang="en-US" altLang="en-US" b="1">
                <a:solidFill>
                  <a:srgbClr val="0000CC"/>
                </a:solidFill>
              </a:rPr>
              <a:t>Alkylation, cross-linking</a:t>
            </a:r>
          </a:p>
          <a:p>
            <a:pPr lvl="2" eaLnBrk="1" hangingPunct="1"/>
            <a:r>
              <a:rPr lang="en-US" altLang="en-US" b="1"/>
              <a:t>Mechlorethamine, Cyclophosphamide, Ifosfamide, Melphalan</a:t>
            </a:r>
          </a:p>
          <a:p>
            <a:pPr eaLnBrk="1" hangingPunct="1"/>
            <a:r>
              <a:rPr lang="en-US" altLang="en-US" b="1">
                <a:solidFill>
                  <a:srgbClr val="000099"/>
                </a:solidFill>
              </a:rPr>
              <a:t>Nitrosoureas</a:t>
            </a:r>
          </a:p>
          <a:p>
            <a:pPr lvl="1" eaLnBrk="1" hangingPunct="1">
              <a:buFont typeface="Arial" panose="020B0604020202020204" pitchFamily="34" charset="0"/>
              <a:buChar char="•"/>
            </a:pPr>
            <a:r>
              <a:rPr lang="en-US" altLang="en-US" b="1">
                <a:solidFill>
                  <a:srgbClr val="0000CC"/>
                </a:solidFill>
              </a:rPr>
              <a:t>Alkylation, cross-linking, carbamoylation</a:t>
            </a:r>
          </a:p>
          <a:p>
            <a:pPr lvl="2" eaLnBrk="1" hangingPunct="1"/>
            <a:r>
              <a:rPr lang="en-US" altLang="en-US" b="1"/>
              <a:t>Lomustine, Carmustine</a:t>
            </a:r>
          </a:p>
          <a:p>
            <a:pPr eaLnBrk="1" hangingPunct="1"/>
            <a:r>
              <a:rPr lang="en-US" altLang="en-US" b="1">
                <a:solidFill>
                  <a:srgbClr val="000099"/>
                </a:solidFill>
              </a:rPr>
              <a:t>Platinum compounds</a:t>
            </a:r>
          </a:p>
          <a:p>
            <a:pPr lvl="1" eaLnBrk="1" hangingPunct="1">
              <a:buFont typeface="Arial" panose="020B0604020202020204" pitchFamily="34" charset="0"/>
              <a:buChar char="•"/>
            </a:pPr>
            <a:r>
              <a:rPr lang="en-US" altLang="en-US" b="1">
                <a:solidFill>
                  <a:srgbClr val="0000CC"/>
                </a:solidFill>
              </a:rPr>
              <a:t>Platination, cross-linking</a:t>
            </a:r>
          </a:p>
          <a:p>
            <a:pPr lvl="2" eaLnBrk="1" hangingPunct="1"/>
            <a:r>
              <a:rPr lang="en-US" altLang="en-US" b="1"/>
              <a:t>Cisplatin, Carboplatin, Oxaliplatin</a:t>
            </a:r>
          </a:p>
        </p:txBody>
      </p:sp>
      <p:sp>
        <p:nvSpPr>
          <p:cNvPr id="11268" name="Slide Number Placeholder 1">
            <a:extLst>
              <a:ext uri="{FF2B5EF4-FFF2-40B4-BE49-F238E27FC236}">
                <a16:creationId xmlns:a16="http://schemas.microsoft.com/office/drawing/2014/main" xmlns="" id="{05CA4D3A-0110-4609-8803-94AB502D0C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34466DC-1ADF-45CD-B748-ACDDD2631566}" type="slidenum">
              <a:rPr lang="en-US" altLang="en-US" sz="1200">
                <a:solidFill>
                  <a:srgbClr val="898989"/>
                </a:solidFill>
              </a:rPr>
              <a:pPr>
                <a:spcBef>
                  <a:spcPct val="0"/>
                </a:spcBef>
                <a:buFontTx/>
                <a:buNone/>
              </a:pPr>
              <a:t>59</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59813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50748EC9-87C1-4A78-AADD-D8AA13F1FC79}"/>
              </a:ext>
            </a:extLst>
          </p:cNvPr>
          <p:cNvSpPr>
            <a:spLocks noGrp="1"/>
          </p:cNvSpPr>
          <p:nvPr>
            <p:ph type="title"/>
          </p:nvPr>
        </p:nvSpPr>
        <p:spPr/>
        <p:txBody>
          <a:bodyPr anchor="t"/>
          <a:lstStyle/>
          <a:p>
            <a:pPr eaLnBrk="1" hangingPunct="1"/>
            <a:r>
              <a:rPr lang="en-US" altLang="en-US" b="1"/>
              <a:t>Principles of Chemotherapy</a:t>
            </a:r>
          </a:p>
        </p:txBody>
      </p:sp>
      <p:sp>
        <p:nvSpPr>
          <p:cNvPr id="8195" name="Content Placeholder 2">
            <a:extLst>
              <a:ext uri="{FF2B5EF4-FFF2-40B4-BE49-F238E27FC236}">
                <a16:creationId xmlns:a16="http://schemas.microsoft.com/office/drawing/2014/main" xmlns="" id="{76299F6C-290F-4C1F-B348-79B810280BEB}"/>
              </a:ext>
            </a:extLst>
          </p:cNvPr>
          <p:cNvSpPr>
            <a:spLocks noGrp="1"/>
          </p:cNvSpPr>
          <p:nvPr>
            <p:ph idx="1"/>
          </p:nvPr>
        </p:nvSpPr>
        <p:spPr>
          <a:xfrm>
            <a:off x="1981200" y="1265238"/>
            <a:ext cx="8229600" cy="4525962"/>
          </a:xfrm>
        </p:spPr>
        <p:txBody>
          <a:bodyPr/>
          <a:lstStyle/>
          <a:p>
            <a:pPr eaLnBrk="1" hangingPunct="1"/>
            <a:r>
              <a:rPr lang="en-US" altLang="en-US" b="1">
                <a:solidFill>
                  <a:srgbClr val="000099"/>
                </a:solidFill>
              </a:rPr>
              <a:t>Multi-drug therapy</a:t>
            </a:r>
          </a:p>
          <a:p>
            <a:pPr lvl="1" eaLnBrk="1" hangingPunct="1">
              <a:buFont typeface="Arial" panose="020B0604020202020204" pitchFamily="34" charset="0"/>
              <a:buChar char="•"/>
            </a:pPr>
            <a:r>
              <a:rPr lang="en-US" altLang="en-US" sz="3200" b="1" i="1"/>
              <a:t>Overcome drug resistance to individual agents</a:t>
            </a:r>
          </a:p>
          <a:p>
            <a:pPr eaLnBrk="1" hangingPunct="1"/>
            <a:r>
              <a:rPr lang="en-US" altLang="en-US" b="1">
                <a:solidFill>
                  <a:srgbClr val="000099"/>
                </a:solidFill>
              </a:rPr>
              <a:t>Neo-adjuvant vs. adjuvant chemotherapy</a:t>
            </a:r>
          </a:p>
          <a:p>
            <a:pPr lvl="1" eaLnBrk="1" hangingPunct="1">
              <a:buFont typeface="Arial" panose="020B0604020202020204" pitchFamily="34" charset="0"/>
              <a:buChar char="•"/>
            </a:pPr>
            <a:r>
              <a:rPr lang="en-US" altLang="en-US" sz="3200" b="1" i="1"/>
              <a:t>Goldie-Coldman hypothesis</a:t>
            </a:r>
          </a:p>
          <a:p>
            <a:pPr eaLnBrk="1" hangingPunct="1"/>
            <a:r>
              <a:rPr lang="en-US" altLang="en-US" b="1">
                <a:solidFill>
                  <a:srgbClr val="000099"/>
                </a:solidFill>
              </a:rPr>
              <a:t>Dose intensity</a:t>
            </a:r>
          </a:p>
          <a:p>
            <a:pPr lvl="1" eaLnBrk="1" hangingPunct="1">
              <a:buFont typeface="Arial" panose="020B0604020202020204" pitchFamily="34" charset="0"/>
              <a:buChar char="•"/>
            </a:pPr>
            <a:r>
              <a:rPr lang="en-US" altLang="en-US" sz="3200" b="1" i="1"/>
              <a:t>Maximum tolerated dose rate</a:t>
            </a:r>
          </a:p>
          <a:p>
            <a:pPr lvl="1" eaLnBrk="1" hangingPunct="1">
              <a:buFont typeface="Arial" panose="020B0604020202020204" pitchFamily="34" charset="0"/>
              <a:buChar char="•"/>
            </a:pPr>
            <a:r>
              <a:rPr lang="en-US" altLang="en-US" sz="3200" b="1" i="1"/>
              <a:t>Supportive care</a:t>
            </a:r>
          </a:p>
        </p:txBody>
      </p:sp>
      <p:sp>
        <p:nvSpPr>
          <p:cNvPr id="8196" name="Slide Number Placeholder 1">
            <a:extLst>
              <a:ext uri="{FF2B5EF4-FFF2-40B4-BE49-F238E27FC236}">
                <a16:creationId xmlns:a16="http://schemas.microsoft.com/office/drawing/2014/main" xmlns="" id="{548B00F5-2EEE-44E9-AB19-37DB2011C1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A9839F-D146-4C84-80C7-B88FD9E3EF5B}" type="slidenum">
              <a:rPr lang="en-US" altLang="en-US" sz="1200">
                <a:solidFill>
                  <a:srgbClr val="898989"/>
                </a:solidFill>
              </a:rPr>
              <a:pPr>
                <a:spcBef>
                  <a:spcPct val="0"/>
                </a:spcBef>
                <a:buFontTx/>
                <a:buNone/>
              </a:pPr>
              <a:t>6</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673965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A18B8C45-D50A-4231-8730-1CB5E0A989CF}"/>
              </a:ext>
            </a:extLst>
          </p:cNvPr>
          <p:cNvSpPr>
            <a:spLocks noGrp="1"/>
          </p:cNvSpPr>
          <p:nvPr>
            <p:ph type="title"/>
          </p:nvPr>
        </p:nvSpPr>
        <p:spPr/>
        <p:txBody>
          <a:bodyPr anchor="t"/>
          <a:lstStyle/>
          <a:p>
            <a:pPr eaLnBrk="1" hangingPunct="1"/>
            <a:r>
              <a:rPr lang="en-US" altLang="en-US" b="1"/>
              <a:t>Alkylating Agents (continued)</a:t>
            </a:r>
          </a:p>
        </p:txBody>
      </p:sp>
      <p:sp>
        <p:nvSpPr>
          <p:cNvPr id="12291" name="Content Placeholder 2">
            <a:extLst>
              <a:ext uri="{FF2B5EF4-FFF2-40B4-BE49-F238E27FC236}">
                <a16:creationId xmlns:a16="http://schemas.microsoft.com/office/drawing/2014/main" xmlns="" id="{2233D0BD-E093-4B25-99CF-77E1DE56BA95}"/>
              </a:ext>
            </a:extLst>
          </p:cNvPr>
          <p:cNvSpPr>
            <a:spLocks noGrp="1"/>
          </p:cNvSpPr>
          <p:nvPr>
            <p:ph idx="1"/>
          </p:nvPr>
        </p:nvSpPr>
        <p:spPr>
          <a:xfrm>
            <a:off x="1981200" y="1112838"/>
            <a:ext cx="8229600" cy="4525962"/>
          </a:xfrm>
        </p:spPr>
        <p:txBody>
          <a:bodyPr/>
          <a:lstStyle/>
          <a:p>
            <a:pPr eaLnBrk="1" hangingPunct="1"/>
            <a:r>
              <a:rPr lang="en-US" altLang="en-US" b="1" dirty="0" err="1">
                <a:solidFill>
                  <a:srgbClr val="000099"/>
                </a:solidFill>
              </a:rPr>
              <a:t>Busulfan</a:t>
            </a:r>
            <a:endParaRPr lang="en-US" altLang="en-US" b="1" dirty="0">
              <a:solidFill>
                <a:srgbClr val="000099"/>
              </a:solidFill>
            </a:endParaRPr>
          </a:p>
          <a:p>
            <a:pPr lvl="1" eaLnBrk="1" hangingPunct="1">
              <a:buFont typeface="Arial" panose="020B0604020202020204" pitchFamily="34" charset="0"/>
              <a:buChar char="•"/>
            </a:pPr>
            <a:r>
              <a:rPr lang="en-US" altLang="en-US" b="1" dirty="0"/>
              <a:t>Alkylating, cross-linking</a:t>
            </a:r>
          </a:p>
          <a:p>
            <a:pPr eaLnBrk="1" hangingPunct="1"/>
            <a:r>
              <a:rPr lang="en-US" altLang="en-US" b="1" dirty="0">
                <a:solidFill>
                  <a:srgbClr val="000099"/>
                </a:solidFill>
              </a:rPr>
              <a:t>Dacarbazine, Procarbazine, Temozolomide</a:t>
            </a:r>
          </a:p>
          <a:p>
            <a:pPr lvl="1" eaLnBrk="1" hangingPunct="1">
              <a:buFont typeface="Arial" panose="020B0604020202020204" pitchFamily="34" charset="0"/>
              <a:buChar char="•"/>
            </a:pPr>
            <a:r>
              <a:rPr lang="en-US" altLang="en-US" b="1" dirty="0"/>
              <a:t>Methylation, free radical formation</a:t>
            </a:r>
          </a:p>
          <a:p>
            <a:pPr eaLnBrk="1" hangingPunct="1"/>
            <a:r>
              <a:rPr lang="en-US" altLang="en-US" b="1" dirty="0">
                <a:solidFill>
                  <a:srgbClr val="000099"/>
                </a:solidFill>
              </a:rPr>
              <a:t>Toxicity- </a:t>
            </a:r>
          </a:p>
          <a:p>
            <a:pPr lvl="1" eaLnBrk="1" hangingPunct="1"/>
            <a:r>
              <a:rPr lang="en-US" altLang="en-US" b="1" dirty="0"/>
              <a:t>Nausea/vomiting, Myelosuppression, Hemorrhagic cystitis</a:t>
            </a:r>
          </a:p>
          <a:p>
            <a:pPr lvl="1" eaLnBrk="1" hangingPunct="1"/>
            <a:r>
              <a:rPr lang="en-US" altLang="en-US" b="1" dirty="0"/>
              <a:t>Infertility, secondary leukemia</a:t>
            </a:r>
          </a:p>
          <a:p>
            <a:pPr lvl="1" eaLnBrk="1" hangingPunct="1"/>
            <a:r>
              <a:rPr lang="en-US" altLang="en-US" b="1" dirty="0"/>
              <a:t>Fanconi Syndrome, </a:t>
            </a:r>
            <a:r>
              <a:rPr lang="en-US" altLang="en-US" b="1" dirty="0" err="1"/>
              <a:t>Neurotoxcity</a:t>
            </a:r>
            <a:r>
              <a:rPr lang="en-US" altLang="en-US" b="1" dirty="0"/>
              <a:t> (</a:t>
            </a:r>
            <a:r>
              <a:rPr lang="en-US" altLang="en-US" b="1" dirty="0" err="1"/>
              <a:t>Ifosfamide</a:t>
            </a:r>
            <a:r>
              <a:rPr lang="en-US" altLang="en-US" b="1" dirty="0"/>
              <a:t>)</a:t>
            </a:r>
          </a:p>
          <a:p>
            <a:pPr lvl="1" eaLnBrk="1" hangingPunct="1"/>
            <a:r>
              <a:rPr lang="en-US" altLang="en-US" b="1" dirty="0"/>
              <a:t>Pulmonary toxicity (</a:t>
            </a:r>
            <a:r>
              <a:rPr lang="en-US" altLang="en-US" b="1" dirty="0" err="1"/>
              <a:t>Busulfan</a:t>
            </a:r>
            <a:r>
              <a:rPr lang="en-US" altLang="en-US" b="1" dirty="0"/>
              <a:t>)</a:t>
            </a:r>
          </a:p>
          <a:p>
            <a:pPr eaLnBrk="1" hangingPunct="1">
              <a:buFont typeface="Wingdings" panose="05000000000000000000" pitchFamily="2" charset="2"/>
              <a:buNone/>
            </a:pPr>
            <a:endParaRPr lang="en-US" altLang="en-US" b="1" dirty="0"/>
          </a:p>
        </p:txBody>
      </p:sp>
      <p:sp>
        <p:nvSpPr>
          <p:cNvPr id="4" name="Flowchart: Process 3">
            <a:extLst>
              <a:ext uri="{FF2B5EF4-FFF2-40B4-BE49-F238E27FC236}">
                <a16:creationId xmlns:a16="http://schemas.microsoft.com/office/drawing/2014/main" xmlns="" id="{C4389B24-2EF4-4B7A-AC92-AA3B9347DFA0}"/>
              </a:ext>
            </a:extLst>
          </p:cNvPr>
          <p:cNvSpPr/>
          <p:nvPr/>
        </p:nvSpPr>
        <p:spPr>
          <a:xfrm>
            <a:off x="1676400" y="2916152"/>
            <a:ext cx="8534400" cy="46038"/>
          </a:xfrm>
          <a:prstGeom prst="flowChart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3" name="Slide Number Placeholder 1">
            <a:extLst>
              <a:ext uri="{FF2B5EF4-FFF2-40B4-BE49-F238E27FC236}">
                <a16:creationId xmlns:a16="http://schemas.microsoft.com/office/drawing/2014/main" xmlns="" id="{DE62191E-29D6-4CE5-ABD7-D0454949CD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B4289A-3BEF-464F-9CD6-E5E9477F7AAD}" type="slidenum">
              <a:rPr lang="en-US" altLang="en-US" sz="1200">
                <a:solidFill>
                  <a:srgbClr val="898989"/>
                </a:solidFill>
              </a:rPr>
              <a:pPr>
                <a:spcBef>
                  <a:spcPct val="0"/>
                </a:spcBef>
                <a:buFontTx/>
                <a:buNone/>
              </a:pPr>
              <a:t>60</a:t>
            </a:fld>
            <a:endParaRPr lang="en-US" altLang="en-US" sz="1200">
              <a:solidFill>
                <a:srgbClr val="898989"/>
              </a:solidFill>
            </a:endParaRP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804144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4553F9D6-14A3-4AD4-BF2F-6B1C387B5A34}"/>
              </a:ext>
            </a:extLst>
          </p:cNvPr>
          <p:cNvSpPr>
            <a:spLocks noGrp="1"/>
          </p:cNvSpPr>
          <p:nvPr>
            <p:ph type="title"/>
          </p:nvPr>
        </p:nvSpPr>
        <p:spPr/>
        <p:txBody>
          <a:bodyPr anchor="t"/>
          <a:lstStyle/>
          <a:p>
            <a:pPr eaLnBrk="1" hangingPunct="1"/>
            <a:r>
              <a:rPr lang="en-US" altLang="en-US" b="1"/>
              <a:t>Antimetabolites</a:t>
            </a:r>
          </a:p>
        </p:txBody>
      </p:sp>
      <p:sp>
        <p:nvSpPr>
          <p:cNvPr id="3" name="Content Placeholder 2">
            <a:extLst>
              <a:ext uri="{FF2B5EF4-FFF2-40B4-BE49-F238E27FC236}">
                <a16:creationId xmlns:a16="http://schemas.microsoft.com/office/drawing/2014/main" xmlns="" id="{555BDD8A-3951-4F19-B958-3A4EDF3ACBBE}"/>
              </a:ext>
            </a:extLst>
          </p:cNvPr>
          <p:cNvSpPr>
            <a:spLocks noGrp="1"/>
          </p:cNvSpPr>
          <p:nvPr>
            <p:ph idx="1"/>
          </p:nvPr>
        </p:nvSpPr>
        <p:spPr>
          <a:xfrm>
            <a:off x="1676400" y="1036638"/>
            <a:ext cx="8534400" cy="4602162"/>
          </a:xfrm>
        </p:spPr>
        <p:txBody>
          <a:bodyPr/>
          <a:lstStyle/>
          <a:p>
            <a:pPr marL="0" indent="0">
              <a:buNone/>
              <a:defRPr/>
            </a:pPr>
            <a:endParaRPr lang="en-US" b="1" dirty="0">
              <a:solidFill>
                <a:srgbClr val="000099"/>
              </a:solidFill>
            </a:endParaRPr>
          </a:p>
          <a:p>
            <a:pPr eaLnBrk="1" hangingPunct="1">
              <a:buFont typeface="Arial" charset="0"/>
              <a:buChar char="•"/>
              <a:defRPr/>
            </a:pPr>
            <a:r>
              <a:rPr lang="en-US" b="1" dirty="0">
                <a:solidFill>
                  <a:srgbClr val="000099"/>
                </a:solidFill>
              </a:rPr>
              <a:t>Folate Analogs</a:t>
            </a:r>
          </a:p>
          <a:p>
            <a:pPr lvl="1" eaLnBrk="1" hangingPunct="1">
              <a:buFont typeface="Arial" charset="0"/>
              <a:buChar char="–"/>
              <a:defRPr/>
            </a:pPr>
            <a:r>
              <a:rPr b="1" i="1" dirty="0">
                <a:solidFill>
                  <a:srgbClr val="000099"/>
                </a:solidFill>
              </a:rPr>
              <a:t>Interference with folate metabolism</a:t>
            </a:r>
          </a:p>
          <a:p>
            <a:pPr lvl="2" eaLnBrk="1" hangingPunct="1">
              <a:buFont typeface="Arial" charset="0"/>
              <a:buChar char="•"/>
              <a:defRPr/>
            </a:pPr>
            <a:r>
              <a:rPr lang="en-US" sz="2800" b="1" dirty="0"/>
              <a:t>Methotrexate, </a:t>
            </a:r>
            <a:r>
              <a:rPr lang="en-US" sz="2800" b="1" dirty="0" err="1"/>
              <a:t>trimetrexate</a:t>
            </a:r>
            <a:r>
              <a:rPr lang="en-US" sz="2800" b="1" dirty="0"/>
              <a:t>, </a:t>
            </a:r>
            <a:r>
              <a:rPr lang="en-US" sz="2800" b="1" dirty="0" err="1"/>
              <a:t>premetrexed</a:t>
            </a:r>
            <a:endParaRPr lang="en-US" sz="2800" b="1" dirty="0"/>
          </a:p>
          <a:p>
            <a:pPr eaLnBrk="1" hangingPunct="1">
              <a:buFont typeface="Arial" charset="0"/>
              <a:buChar char="•"/>
              <a:defRPr/>
            </a:pPr>
            <a:r>
              <a:rPr lang="en-US" b="1" dirty="0">
                <a:solidFill>
                  <a:srgbClr val="000099"/>
                </a:solidFill>
              </a:rPr>
              <a:t>Pyrimidine Analogs</a:t>
            </a:r>
          </a:p>
          <a:p>
            <a:pPr lvl="1" eaLnBrk="1" hangingPunct="1">
              <a:buFont typeface="Arial" charset="0"/>
              <a:buChar char="–"/>
              <a:defRPr/>
            </a:pPr>
            <a:r>
              <a:rPr b="1" i="1" dirty="0">
                <a:solidFill>
                  <a:srgbClr val="000099"/>
                </a:solidFill>
              </a:rPr>
              <a:t>Incorporated into DNA/RNA, inhibit DNA polymerase, inhibit </a:t>
            </a:r>
            <a:r>
              <a:rPr b="1" i="1" dirty="0" err="1">
                <a:solidFill>
                  <a:srgbClr val="000099"/>
                </a:solidFill>
              </a:rPr>
              <a:t>ribonucleotide</a:t>
            </a:r>
            <a:r>
              <a:rPr b="1" i="1" dirty="0">
                <a:solidFill>
                  <a:srgbClr val="000099"/>
                </a:solidFill>
              </a:rPr>
              <a:t> reductase</a:t>
            </a:r>
          </a:p>
          <a:p>
            <a:pPr lvl="2" eaLnBrk="1" hangingPunct="1">
              <a:buFont typeface="Arial" charset="0"/>
              <a:buChar char="•"/>
              <a:defRPr/>
            </a:pPr>
            <a:r>
              <a:rPr lang="en-US" sz="2800" b="1" dirty="0" err="1"/>
              <a:t>Cytarabine</a:t>
            </a:r>
            <a:r>
              <a:rPr lang="en-US" sz="2800" b="1" dirty="0"/>
              <a:t> (Ara-C), gemcitabine, fluorouracil, </a:t>
            </a:r>
            <a:r>
              <a:rPr lang="en-US" sz="2800" b="1" dirty="0" err="1"/>
              <a:t>hydroxyurea</a:t>
            </a:r>
            <a:endParaRPr lang="en-US" sz="2800" b="1" dirty="0"/>
          </a:p>
          <a:p>
            <a:pPr lvl="1" eaLnBrk="1" hangingPunct="1">
              <a:buFont typeface="Arial" charset="0"/>
              <a:buChar char="–"/>
              <a:defRPr/>
            </a:pPr>
            <a:endParaRPr b="1" dirty="0"/>
          </a:p>
          <a:p>
            <a:pPr lvl="1" eaLnBrk="1" hangingPunct="1">
              <a:buFont typeface="Arial" charset="0"/>
              <a:buChar char="–"/>
              <a:defRPr/>
            </a:pPr>
            <a:endParaRPr b="1" dirty="0"/>
          </a:p>
          <a:p>
            <a:pPr marL="338137" lvl="1" indent="0">
              <a:buNone/>
              <a:defRPr/>
            </a:pPr>
            <a:endParaRPr b="1" dirty="0"/>
          </a:p>
        </p:txBody>
      </p:sp>
      <p:sp>
        <p:nvSpPr>
          <p:cNvPr id="13316" name="Slide Number Placeholder 1">
            <a:extLst>
              <a:ext uri="{FF2B5EF4-FFF2-40B4-BE49-F238E27FC236}">
                <a16:creationId xmlns:a16="http://schemas.microsoft.com/office/drawing/2014/main" xmlns="" id="{5E050E1B-ADA8-4F72-B224-30D18FE22A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E72AAE-EC63-476C-AB7D-8B981C41F65E}" type="slidenum">
              <a:rPr lang="en-US" altLang="en-US" sz="1200">
                <a:solidFill>
                  <a:srgbClr val="898989"/>
                </a:solidFill>
              </a:rPr>
              <a:pPr>
                <a:spcBef>
                  <a:spcPct val="0"/>
                </a:spcBef>
                <a:buFontTx/>
                <a:buNone/>
              </a:pPr>
              <a:t>61</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937457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A021AD-225C-4421-B985-B4A11ED57656}"/>
              </a:ext>
            </a:extLst>
          </p:cNvPr>
          <p:cNvSpPr>
            <a:spLocks noGrp="1"/>
          </p:cNvSpPr>
          <p:nvPr>
            <p:ph type="title"/>
          </p:nvPr>
        </p:nvSpPr>
        <p:spPr/>
        <p:txBody>
          <a:bodyPr anchor="t"/>
          <a:lstStyle/>
          <a:p>
            <a:pPr eaLnBrk="1" hangingPunct="1"/>
            <a:r>
              <a:rPr lang="en-US" altLang="en-US" b="1"/>
              <a:t>Antimetabolites (continued)</a:t>
            </a:r>
          </a:p>
        </p:txBody>
      </p:sp>
      <p:sp>
        <p:nvSpPr>
          <p:cNvPr id="14339" name="Content Placeholder 2">
            <a:extLst>
              <a:ext uri="{FF2B5EF4-FFF2-40B4-BE49-F238E27FC236}">
                <a16:creationId xmlns:a16="http://schemas.microsoft.com/office/drawing/2014/main" xmlns="" id="{A76CF74F-252B-437A-88A6-96A8BFD6DAA0}"/>
              </a:ext>
            </a:extLst>
          </p:cNvPr>
          <p:cNvSpPr>
            <a:spLocks noGrp="1"/>
          </p:cNvSpPr>
          <p:nvPr>
            <p:ph idx="1"/>
          </p:nvPr>
        </p:nvSpPr>
        <p:spPr>
          <a:xfrm>
            <a:off x="1676400" y="1265238"/>
            <a:ext cx="8534400" cy="4602162"/>
          </a:xfrm>
        </p:spPr>
        <p:txBody>
          <a:bodyPr/>
          <a:lstStyle/>
          <a:p>
            <a:pPr eaLnBrk="1" hangingPunct="1"/>
            <a:r>
              <a:rPr lang="en-US" altLang="en-US" b="1">
                <a:solidFill>
                  <a:srgbClr val="000099"/>
                </a:solidFill>
              </a:rPr>
              <a:t>Purine Analogs</a:t>
            </a:r>
          </a:p>
          <a:p>
            <a:pPr lvl="1" eaLnBrk="1" hangingPunct="1">
              <a:buFont typeface="Arial" panose="020B0604020202020204" pitchFamily="34" charset="0"/>
              <a:buChar char="•"/>
            </a:pPr>
            <a:r>
              <a:rPr lang="en-US" altLang="en-US" b="1" i="1">
                <a:solidFill>
                  <a:srgbClr val="0000CC"/>
                </a:solidFill>
              </a:rPr>
              <a:t>Incorporated into DNA/RNA, blocks purine synthesis and interconversion, inhibit DNA polymerase, ribonucleotide reductase</a:t>
            </a:r>
          </a:p>
          <a:p>
            <a:pPr lvl="2" eaLnBrk="1" hangingPunct="1"/>
            <a:r>
              <a:rPr lang="en-US" altLang="en-US" b="1"/>
              <a:t>Mercaptopurine, thioguanine, fludarabine, clofarabine, cladrabine, nelarabine (Ara-G)</a:t>
            </a:r>
          </a:p>
          <a:p>
            <a:pPr eaLnBrk="1" hangingPunct="1"/>
            <a:endParaRPr lang="en-US" altLang="en-US" b="1">
              <a:solidFill>
                <a:srgbClr val="000099"/>
              </a:solidFill>
            </a:endParaRPr>
          </a:p>
          <a:p>
            <a:pPr eaLnBrk="1" hangingPunct="1"/>
            <a:r>
              <a:rPr lang="en-US" altLang="en-US" b="1">
                <a:solidFill>
                  <a:srgbClr val="000099"/>
                </a:solidFill>
              </a:rPr>
              <a:t>Toxicity</a:t>
            </a:r>
          </a:p>
          <a:p>
            <a:pPr lvl="1" eaLnBrk="1" hangingPunct="1"/>
            <a:r>
              <a:rPr lang="en-US" altLang="en-US" b="1"/>
              <a:t>Myelosuppression, hepatotoxicity (Thioguanine)</a:t>
            </a:r>
          </a:p>
          <a:p>
            <a:pPr lvl="1" eaLnBrk="1" hangingPunct="1"/>
            <a:r>
              <a:rPr lang="en-US" altLang="en-US" b="1"/>
              <a:t>Rash (clofarabine)</a:t>
            </a:r>
          </a:p>
          <a:p>
            <a:pPr lvl="1" eaLnBrk="1" hangingPunct="1"/>
            <a:r>
              <a:rPr lang="en-US" altLang="en-US" b="1"/>
              <a:t>Neurotoxicity (nelarabine)</a:t>
            </a:r>
          </a:p>
        </p:txBody>
      </p:sp>
      <p:sp>
        <p:nvSpPr>
          <p:cNvPr id="6" name="Rectangle 5">
            <a:extLst>
              <a:ext uri="{FF2B5EF4-FFF2-40B4-BE49-F238E27FC236}">
                <a16:creationId xmlns:a16="http://schemas.microsoft.com/office/drawing/2014/main" xmlns="" id="{07B47583-66AE-43FD-BEEF-2A0364348C91}"/>
              </a:ext>
            </a:extLst>
          </p:cNvPr>
          <p:cNvSpPr/>
          <p:nvPr/>
        </p:nvSpPr>
        <p:spPr>
          <a:xfrm>
            <a:off x="1600200" y="3773379"/>
            <a:ext cx="8610600"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1" name="Slide Number Placeholder 1">
            <a:extLst>
              <a:ext uri="{FF2B5EF4-FFF2-40B4-BE49-F238E27FC236}">
                <a16:creationId xmlns:a16="http://schemas.microsoft.com/office/drawing/2014/main" xmlns="" id="{44F3AD21-3489-4439-BC1E-085C2AF448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ADA556-BB09-482E-9698-B4651922064A}" type="slidenum">
              <a:rPr lang="en-US" altLang="en-US" sz="1200">
                <a:solidFill>
                  <a:srgbClr val="898989"/>
                </a:solidFill>
              </a:rPr>
              <a:pPr>
                <a:spcBef>
                  <a:spcPct val="0"/>
                </a:spcBef>
                <a:buFontTx/>
                <a:buNone/>
              </a:pPr>
              <a:t>62</a:t>
            </a:fld>
            <a:endParaRPr lang="en-US" altLang="en-US" sz="1200">
              <a:solidFill>
                <a:srgbClr val="898989"/>
              </a:solidFill>
            </a:endParaRPr>
          </a:p>
        </p:txBody>
      </p:sp>
      <p:sp>
        <p:nvSpPr>
          <p:cNvPr id="7" name="Rectangle 6"/>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05599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F67B853A-E0AE-4C5B-A758-4840947B2BDC}"/>
              </a:ext>
            </a:extLst>
          </p:cNvPr>
          <p:cNvSpPr>
            <a:spLocks noGrp="1"/>
          </p:cNvSpPr>
          <p:nvPr>
            <p:ph type="title"/>
          </p:nvPr>
        </p:nvSpPr>
        <p:spPr/>
        <p:txBody>
          <a:bodyPr anchor="t"/>
          <a:lstStyle/>
          <a:p>
            <a:pPr eaLnBrk="1" hangingPunct="1"/>
            <a:r>
              <a:rPr lang="en-US" altLang="en-US" b="1"/>
              <a:t>Antibiotics</a:t>
            </a:r>
          </a:p>
        </p:txBody>
      </p:sp>
      <p:sp>
        <p:nvSpPr>
          <p:cNvPr id="3" name="Content Placeholder 2">
            <a:extLst>
              <a:ext uri="{FF2B5EF4-FFF2-40B4-BE49-F238E27FC236}">
                <a16:creationId xmlns:a16="http://schemas.microsoft.com/office/drawing/2014/main" xmlns="" id="{39498722-1F0C-4D6C-A7E7-34A1FF6CD106}"/>
              </a:ext>
            </a:extLst>
          </p:cNvPr>
          <p:cNvSpPr>
            <a:spLocks noGrp="1"/>
          </p:cNvSpPr>
          <p:nvPr>
            <p:ph idx="1"/>
          </p:nvPr>
        </p:nvSpPr>
        <p:spPr/>
        <p:txBody>
          <a:bodyPr/>
          <a:lstStyle/>
          <a:p>
            <a:pPr eaLnBrk="1" hangingPunct="1">
              <a:buFont typeface="Arial" charset="0"/>
              <a:buChar char="•"/>
              <a:defRPr/>
            </a:pPr>
            <a:r>
              <a:rPr lang="en-US" b="1" dirty="0">
                <a:solidFill>
                  <a:srgbClr val="0000CC"/>
                </a:solidFill>
              </a:rPr>
              <a:t>Intercalation, DNA strand breaks (Topoisomerase II), free radical formation</a:t>
            </a:r>
          </a:p>
          <a:p>
            <a:pPr lvl="1" eaLnBrk="1" hangingPunct="1">
              <a:buFont typeface="Arial" charset="0"/>
              <a:buChar char="–"/>
              <a:defRPr/>
            </a:pPr>
            <a:r>
              <a:rPr b="1" dirty="0" err="1"/>
              <a:t>Dactinomycin</a:t>
            </a:r>
            <a:r>
              <a:rPr b="1" dirty="0"/>
              <a:t>, Doxorubicin, </a:t>
            </a:r>
            <a:r>
              <a:rPr b="1" dirty="0" err="1"/>
              <a:t>Daunorubicin</a:t>
            </a:r>
            <a:r>
              <a:rPr b="1" dirty="0"/>
              <a:t>, </a:t>
            </a:r>
            <a:r>
              <a:rPr b="1" dirty="0" err="1"/>
              <a:t>Idarubicin</a:t>
            </a:r>
            <a:r>
              <a:rPr b="1" dirty="0"/>
              <a:t>, </a:t>
            </a:r>
            <a:r>
              <a:rPr b="1" dirty="0" err="1"/>
              <a:t>Mitoxantrone</a:t>
            </a:r>
            <a:r>
              <a:rPr b="1" dirty="0"/>
              <a:t>, </a:t>
            </a:r>
            <a:r>
              <a:rPr b="1" dirty="0" err="1"/>
              <a:t>Bleomycin</a:t>
            </a:r>
            <a:endParaRPr b="1" dirty="0"/>
          </a:p>
          <a:p>
            <a:pPr marL="338137" lvl="1" indent="0">
              <a:buNone/>
              <a:defRPr/>
            </a:pPr>
            <a:endParaRPr b="1" dirty="0"/>
          </a:p>
          <a:p>
            <a:pPr eaLnBrk="1" hangingPunct="1">
              <a:buFont typeface="Arial" charset="0"/>
              <a:buChar char="•"/>
              <a:defRPr/>
            </a:pPr>
            <a:r>
              <a:rPr lang="en-US" b="1" dirty="0">
                <a:solidFill>
                  <a:srgbClr val="000099"/>
                </a:solidFill>
              </a:rPr>
              <a:t>Toxicity</a:t>
            </a:r>
          </a:p>
          <a:p>
            <a:pPr eaLnBrk="1" hangingPunct="1">
              <a:buFont typeface="Wingdings" pitchFamily="2" charset="2"/>
              <a:buNone/>
              <a:defRPr/>
            </a:pPr>
            <a:r>
              <a:rPr lang="en-US" b="1" dirty="0"/>
              <a:t>Nausea/vomiting, </a:t>
            </a:r>
            <a:r>
              <a:rPr lang="en-US" b="1" dirty="0" err="1"/>
              <a:t>mucositis</a:t>
            </a:r>
            <a:r>
              <a:rPr lang="en-US" b="1" dirty="0"/>
              <a:t>, cardiac, extravasation burn, secondary leukemia</a:t>
            </a:r>
          </a:p>
          <a:p>
            <a:pPr eaLnBrk="1" hangingPunct="1">
              <a:buFont typeface="Wingdings" pitchFamily="2" charset="2"/>
              <a:buNone/>
              <a:defRPr/>
            </a:pPr>
            <a:r>
              <a:rPr lang="en-US" b="1" dirty="0"/>
              <a:t>Pulmonary, anaphylaxis (</a:t>
            </a:r>
            <a:r>
              <a:rPr lang="en-US" b="1" dirty="0" err="1"/>
              <a:t>Bleomycin</a:t>
            </a:r>
            <a:r>
              <a:rPr lang="en-US" b="1" dirty="0"/>
              <a:t>)</a:t>
            </a:r>
            <a:endParaRPr b="1" dirty="0"/>
          </a:p>
        </p:txBody>
      </p:sp>
      <p:sp>
        <p:nvSpPr>
          <p:cNvPr id="4" name="Rectangle 3">
            <a:extLst>
              <a:ext uri="{FF2B5EF4-FFF2-40B4-BE49-F238E27FC236}">
                <a16:creationId xmlns:a16="http://schemas.microsoft.com/office/drawing/2014/main" xmlns="" id="{CF509A21-7BE6-45C9-A769-2BB288BCC094}"/>
              </a:ext>
            </a:extLst>
          </p:cNvPr>
          <p:cNvSpPr/>
          <p:nvPr/>
        </p:nvSpPr>
        <p:spPr>
          <a:xfrm>
            <a:off x="955497" y="3637052"/>
            <a:ext cx="10572107" cy="5137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5" name="Slide Number Placeholder 1">
            <a:extLst>
              <a:ext uri="{FF2B5EF4-FFF2-40B4-BE49-F238E27FC236}">
                <a16:creationId xmlns:a16="http://schemas.microsoft.com/office/drawing/2014/main" xmlns="" id="{2FDB9C79-14A8-429B-8934-F15A6A437E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8324E3-FA9B-48B7-A09A-FC6FFBCE902D}" type="slidenum">
              <a:rPr lang="en-US" altLang="en-US" sz="1200">
                <a:solidFill>
                  <a:srgbClr val="898989"/>
                </a:solidFill>
              </a:rPr>
              <a:pPr>
                <a:spcBef>
                  <a:spcPct val="0"/>
                </a:spcBef>
                <a:buFontTx/>
                <a:buNone/>
              </a:pPr>
              <a:t>63</a:t>
            </a:fld>
            <a:endParaRPr lang="en-US" altLang="en-US" sz="1200">
              <a:solidFill>
                <a:srgbClr val="898989"/>
              </a:solidFill>
            </a:endParaRP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44276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FDEB1D54-DC0F-4816-AEF6-F47494BB4813}"/>
              </a:ext>
            </a:extLst>
          </p:cNvPr>
          <p:cNvSpPr>
            <a:spLocks noGrp="1"/>
          </p:cNvSpPr>
          <p:nvPr>
            <p:ph type="title"/>
          </p:nvPr>
        </p:nvSpPr>
        <p:spPr/>
        <p:txBody>
          <a:bodyPr anchor="t"/>
          <a:lstStyle/>
          <a:p>
            <a:pPr eaLnBrk="1" hangingPunct="1"/>
            <a:r>
              <a:rPr lang="en-US" altLang="en-US" b="1"/>
              <a:t>Plant Products</a:t>
            </a:r>
          </a:p>
        </p:txBody>
      </p:sp>
      <p:sp>
        <p:nvSpPr>
          <p:cNvPr id="16387" name="Content Placeholder 2">
            <a:extLst>
              <a:ext uri="{FF2B5EF4-FFF2-40B4-BE49-F238E27FC236}">
                <a16:creationId xmlns:a16="http://schemas.microsoft.com/office/drawing/2014/main" xmlns="" id="{0C08B47E-F22E-4D57-A0DE-78E6E017CB32}"/>
              </a:ext>
            </a:extLst>
          </p:cNvPr>
          <p:cNvSpPr>
            <a:spLocks noGrp="1"/>
          </p:cNvSpPr>
          <p:nvPr>
            <p:ph idx="1"/>
          </p:nvPr>
        </p:nvSpPr>
        <p:spPr>
          <a:xfrm>
            <a:off x="1981200" y="1295401"/>
            <a:ext cx="8229600" cy="4525963"/>
          </a:xfrm>
        </p:spPr>
        <p:txBody>
          <a:bodyPr/>
          <a:lstStyle/>
          <a:p>
            <a:pPr eaLnBrk="1" hangingPunct="1"/>
            <a:r>
              <a:rPr lang="en-US" altLang="en-US" b="1">
                <a:solidFill>
                  <a:srgbClr val="000099"/>
                </a:solidFill>
              </a:rPr>
              <a:t>Vinca Alkaloids</a:t>
            </a:r>
          </a:p>
          <a:p>
            <a:pPr lvl="1" eaLnBrk="1" hangingPunct="1"/>
            <a:r>
              <a:rPr lang="en-US" altLang="en-US" b="1" i="1">
                <a:solidFill>
                  <a:srgbClr val="0000CC"/>
                </a:solidFill>
              </a:rPr>
              <a:t>Mitotic inhibitor, blocks microtubule polymerization</a:t>
            </a:r>
          </a:p>
          <a:p>
            <a:pPr lvl="2" eaLnBrk="1" hangingPunct="1"/>
            <a:r>
              <a:rPr lang="en-US" altLang="en-US" sz="2800" b="1"/>
              <a:t>Vincristine, vinblastine, vinorelbine</a:t>
            </a:r>
            <a:endParaRPr lang="en-US" altLang="en-US" b="1"/>
          </a:p>
          <a:p>
            <a:pPr eaLnBrk="1" hangingPunct="1"/>
            <a:r>
              <a:rPr lang="en-US" altLang="en-US" b="1">
                <a:solidFill>
                  <a:srgbClr val="000099"/>
                </a:solidFill>
              </a:rPr>
              <a:t>Toxicity</a:t>
            </a:r>
          </a:p>
          <a:p>
            <a:pPr eaLnBrk="1" hangingPunct="1">
              <a:buFont typeface="Wingdings" panose="05000000000000000000" pitchFamily="2" charset="2"/>
              <a:buNone/>
            </a:pPr>
            <a:r>
              <a:rPr lang="en-US" altLang="en-US" b="1"/>
              <a:t>Neurotoxicity, SIADH, thrombocytosis (vincristine)</a:t>
            </a:r>
          </a:p>
          <a:p>
            <a:pPr eaLnBrk="1" hangingPunct="1">
              <a:buFont typeface="Wingdings" panose="05000000000000000000" pitchFamily="2" charset="2"/>
              <a:buNone/>
            </a:pPr>
            <a:r>
              <a:rPr lang="en-US" altLang="en-US" b="1"/>
              <a:t>Extravasation burn</a:t>
            </a:r>
          </a:p>
          <a:p>
            <a:pPr eaLnBrk="1" hangingPunct="1">
              <a:buFont typeface="Wingdings" panose="05000000000000000000" pitchFamily="2" charset="2"/>
              <a:buNone/>
            </a:pPr>
            <a:r>
              <a:rPr lang="en-US" altLang="en-US" b="1"/>
              <a:t>Myelosuppression (Vinblastine, Vinorelbine)</a:t>
            </a:r>
          </a:p>
          <a:p>
            <a:pPr eaLnBrk="1" hangingPunct="1">
              <a:buFont typeface="Wingdings" panose="05000000000000000000" pitchFamily="2" charset="2"/>
              <a:buNone/>
            </a:pPr>
            <a:endParaRPr lang="en-US" altLang="en-US" b="1"/>
          </a:p>
        </p:txBody>
      </p:sp>
      <p:sp>
        <p:nvSpPr>
          <p:cNvPr id="4" name="Rectangle 3">
            <a:extLst>
              <a:ext uri="{FF2B5EF4-FFF2-40B4-BE49-F238E27FC236}">
                <a16:creationId xmlns:a16="http://schemas.microsoft.com/office/drawing/2014/main" xmlns="" id="{49999B74-8A6F-4DE1-BED4-4E507BB9857A}"/>
              </a:ext>
            </a:extLst>
          </p:cNvPr>
          <p:cNvSpPr/>
          <p:nvPr/>
        </p:nvSpPr>
        <p:spPr>
          <a:xfrm>
            <a:off x="1828800" y="2654162"/>
            <a:ext cx="8382000"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9" name="Slide Number Placeholder 1">
            <a:extLst>
              <a:ext uri="{FF2B5EF4-FFF2-40B4-BE49-F238E27FC236}">
                <a16:creationId xmlns:a16="http://schemas.microsoft.com/office/drawing/2014/main" xmlns="" id="{5372CBFE-4C63-4434-9E82-1EEDF65965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785278-2A4E-4606-993C-C9A6091991F1}" type="slidenum">
              <a:rPr lang="en-US" altLang="en-US" sz="1200">
                <a:solidFill>
                  <a:srgbClr val="898989"/>
                </a:solidFill>
              </a:rPr>
              <a:pPr>
                <a:spcBef>
                  <a:spcPct val="0"/>
                </a:spcBef>
                <a:buFontTx/>
                <a:buNone/>
              </a:pPr>
              <a:t>64</a:t>
            </a:fld>
            <a:endParaRPr lang="en-US" altLang="en-US" sz="1200">
              <a:solidFill>
                <a:srgbClr val="898989"/>
              </a:solidFill>
            </a:endParaRP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045716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6BF87DC3-0A60-4649-A461-59F6538DF586}"/>
              </a:ext>
            </a:extLst>
          </p:cNvPr>
          <p:cNvSpPr>
            <a:spLocks noGrp="1"/>
          </p:cNvSpPr>
          <p:nvPr>
            <p:ph type="title"/>
          </p:nvPr>
        </p:nvSpPr>
        <p:spPr/>
        <p:txBody>
          <a:bodyPr anchor="t"/>
          <a:lstStyle/>
          <a:p>
            <a:pPr eaLnBrk="1" hangingPunct="1"/>
            <a:r>
              <a:rPr lang="en-US" altLang="en-US" b="1"/>
              <a:t>Plant Products (continued)</a:t>
            </a:r>
          </a:p>
        </p:txBody>
      </p:sp>
      <p:sp>
        <p:nvSpPr>
          <p:cNvPr id="3" name="Content Placeholder 2">
            <a:extLst>
              <a:ext uri="{FF2B5EF4-FFF2-40B4-BE49-F238E27FC236}">
                <a16:creationId xmlns:a16="http://schemas.microsoft.com/office/drawing/2014/main" xmlns="" id="{68AC9D07-4053-4D8E-81BC-55161BF351BF}"/>
              </a:ext>
            </a:extLst>
          </p:cNvPr>
          <p:cNvSpPr>
            <a:spLocks noGrp="1"/>
          </p:cNvSpPr>
          <p:nvPr>
            <p:ph idx="1"/>
          </p:nvPr>
        </p:nvSpPr>
        <p:spPr/>
        <p:txBody>
          <a:bodyPr/>
          <a:lstStyle/>
          <a:p>
            <a:pPr eaLnBrk="1" hangingPunct="1">
              <a:buFont typeface="Arial" charset="0"/>
              <a:buChar char="•"/>
              <a:defRPr/>
            </a:pPr>
            <a:r>
              <a:rPr lang="en-US" b="1" dirty="0" err="1">
                <a:solidFill>
                  <a:srgbClr val="000099"/>
                </a:solidFill>
              </a:rPr>
              <a:t>Taxanes</a:t>
            </a:r>
            <a:endParaRPr lang="en-US" b="1" dirty="0">
              <a:solidFill>
                <a:srgbClr val="000099"/>
              </a:solidFill>
            </a:endParaRPr>
          </a:p>
          <a:p>
            <a:pPr lvl="1" eaLnBrk="1" hangingPunct="1">
              <a:buFont typeface="Arial" charset="0"/>
              <a:buChar char="–"/>
              <a:defRPr/>
            </a:pPr>
            <a:r>
              <a:rPr b="1" i="1" dirty="0">
                <a:solidFill>
                  <a:srgbClr val="0000CC"/>
                </a:solidFill>
              </a:rPr>
              <a:t>Microtubule inhibitor, blocks microtubule </a:t>
            </a:r>
            <a:r>
              <a:rPr b="1" i="1" dirty="0" err="1">
                <a:solidFill>
                  <a:srgbClr val="0000CC"/>
                </a:solidFill>
              </a:rPr>
              <a:t>depolymerization</a:t>
            </a:r>
            <a:endParaRPr b="1" i="1" dirty="0">
              <a:solidFill>
                <a:srgbClr val="0000CC"/>
              </a:solidFill>
            </a:endParaRPr>
          </a:p>
          <a:p>
            <a:pPr lvl="2" eaLnBrk="1" hangingPunct="1">
              <a:buFont typeface="Arial" charset="0"/>
              <a:buChar char="•"/>
              <a:defRPr/>
            </a:pPr>
            <a:r>
              <a:rPr lang="en-US" sz="2800" b="1" dirty="0"/>
              <a:t>Paclitaxel, </a:t>
            </a:r>
            <a:r>
              <a:rPr lang="en-US" sz="2800" b="1" dirty="0" err="1"/>
              <a:t>docetaxel</a:t>
            </a:r>
            <a:endParaRPr lang="en-US" sz="2800" b="1" dirty="0"/>
          </a:p>
          <a:p>
            <a:pPr marL="688975" lvl="2" indent="0">
              <a:buNone/>
              <a:defRPr/>
            </a:pPr>
            <a:endParaRPr lang="en-US" b="1" dirty="0"/>
          </a:p>
          <a:p>
            <a:pPr eaLnBrk="1" hangingPunct="1">
              <a:buFont typeface="Arial" charset="0"/>
              <a:buChar char="•"/>
              <a:defRPr/>
            </a:pPr>
            <a:r>
              <a:rPr lang="en-US" b="1" dirty="0">
                <a:solidFill>
                  <a:srgbClr val="000099"/>
                </a:solidFill>
              </a:rPr>
              <a:t>Toxicity</a:t>
            </a:r>
          </a:p>
          <a:p>
            <a:pPr lvl="1" eaLnBrk="1" hangingPunct="1">
              <a:buFont typeface="Arial" charset="0"/>
              <a:buChar char="–"/>
              <a:defRPr/>
            </a:pPr>
            <a:r>
              <a:rPr lang="en-US" b="1" dirty="0"/>
              <a:t>Infusion reactions, skin toxicity</a:t>
            </a:r>
            <a:endParaRPr b="1" dirty="0"/>
          </a:p>
        </p:txBody>
      </p:sp>
      <p:sp>
        <p:nvSpPr>
          <p:cNvPr id="4" name="Rectangle 3">
            <a:extLst>
              <a:ext uri="{FF2B5EF4-FFF2-40B4-BE49-F238E27FC236}">
                <a16:creationId xmlns:a16="http://schemas.microsoft.com/office/drawing/2014/main" xmlns="" id="{11EE3895-0A14-4DDC-BFBA-645E7ED94A29}"/>
              </a:ext>
            </a:extLst>
          </p:cNvPr>
          <p:cNvSpPr/>
          <p:nvPr/>
        </p:nvSpPr>
        <p:spPr>
          <a:xfrm>
            <a:off x="986316" y="3370124"/>
            <a:ext cx="8382000"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3" name="Slide Number Placeholder 1">
            <a:extLst>
              <a:ext uri="{FF2B5EF4-FFF2-40B4-BE49-F238E27FC236}">
                <a16:creationId xmlns:a16="http://schemas.microsoft.com/office/drawing/2014/main" xmlns="" id="{7B0907D3-3357-4912-9690-CA45577E31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295C24-A13F-4C80-A264-9BAC4EA4353A}" type="slidenum">
              <a:rPr lang="en-US" altLang="en-US" sz="1200">
                <a:solidFill>
                  <a:srgbClr val="898989"/>
                </a:solidFill>
              </a:rPr>
              <a:pPr>
                <a:spcBef>
                  <a:spcPct val="0"/>
                </a:spcBef>
                <a:buFontTx/>
                <a:buNone/>
              </a:pPr>
              <a:t>65</a:t>
            </a:fld>
            <a:endParaRPr lang="en-US" altLang="en-US" sz="1200">
              <a:solidFill>
                <a:srgbClr val="898989"/>
              </a:solidFill>
            </a:endParaRP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451120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E19425C2-F4D8-43D3-B8B9-875037A3BD24}"/>
              </a:ext>
            </a:extLst>
          </p:cNvPr>
          <p:cNvSpPr>
            <a:spLocks noGrp="1"/>
          </p:cNvSpPr>
          <p:nvPr>
            <p:ph type="title"/>
          </p:nvPr>
        </p:nvSpPr>
        <p:spPr/>
        <p:txBody>
          <a:bodyPr/>
          <a:lstStyle/>
          <a:p>
            <a:r>
              <a:rPr lang="en-US" altLang="en-US" b="1"/>
              <a:t>Topoisomerase inhibitors</a:t>
            </a:r>
          </a:p>
        </p:txBody>
      </p:sp>
      <p:sp>
        <p:nvSpPr>
          <p:cNvPr id="18435" name="Content Placeholder 2">
            <a:extLst>
              <a:ext uri="{FF2B5EF4-FFF2-40B4-BE49-F238E27FC236}">
                <a16:creationId xmlns:a16="http://schemas.microsoft.com/office/drawing/2014/main" xmlns="" id="{BC2FA770-0CF8-4518-B33C-13A8428AC3BF}"/>
              </a:ext>
            </a:extLst>
          </p:cNvPr>
          <p:cNvSpPr>
            <a:spLocks noGrp="1"/>
          </p:cNvSpPr>
          <p:nvPr>
            <p:ph idx="1"/>
          </p:nvPr>
        </p:nvSpPr>
        <p:spPr>
          <a:xfrm>
            <a:off x="1981200" y="1601059"/>
            <a:ext cx="8229600" cy="4525963"/>
          </a:xfrm>
        </p:spPr>
        <p:txBody>
          <a:bodyPr/>
          <a:lstStyle/>
          <a:p>
            <a:r>
              <a:rPr lang="en-US" altLang="en-US" b="1" dirty="0">
                <a:solidFill>
                  <a:srgbClr val="000099"/>
                </a:solidFill>
              </a:rPr>
              <a:t>Epipodophyllotoxins</a:t>
            </a:r>
          </a:p>
          <a:p>
            <a:pPr lvl="1"/>
            <a:r>
              <a:rPr lang="en-US" altLang="en-US" b="1" dirty="0">
                <a:solidFill>
                  <a:srgbClr val="0000CC"/>
                </a:solidFill>
              </a:rPr>
              <a:t>Topoisomerase II inhibitors</a:t>
            </a:r>
          </a:p>
          <a:p>
            <a:pPr lvl="2"/>
            <a:r>
              <a:rPr lang="en-US" altLang="en-US" b="1" dirty="0"/>
              <a:t>Etoposide (VP16), </a:t>
            </a:r>
            <a:r>
              <a:rPr lang="en-US" altLang="en-US" b="1" dirty="0" err="1"/>
              <a:t>Teniposide</a:t>
            </a:r>
            <a:r>
              <a:rPr lang="en-US" altLang="en-US" b="1" dirty="0"/>
              <a:t> (VM-26)</a:t>
            </a:r>
          </a:p>
          <a:p>
            <a:r>
              <a:rPr lang="en-US" altLang="en-US" b="1" dirty="0" err="1">
                <a:solidFill>
                  <a:srgbClr val="000099"/>
                </a:solidFill>
              </a:rPr>
              <a:t>Camptothecins</a:t>
            </a:r>
            <a:endParaRPr lang="en-US" altLang="en-US" b="1" dirty="0">
              <a:solidFill>
                <a:srgbClr val="000099"/>
              </a:solidFill>
            </a:endParaRPr>
          </a:p>
          <a:p>
            <a:pPr lvl="1"/>
            <a:r>
              <a:rPr lang="en-US" altLang="en-US" b="1" dirty="0">
                <a:solidFill>
                  <a:srgbClr val="0000CC"/>
                </a:solidFill>
              </a:rPr>
              <a:t>Topoisomerase I </a:t>
            </a:r>
            <a:r>
              <a:rPr lang="en-US" altLang="en-US" b="1" dirty="0" err="1">
                <a:solidFill>
                  <a:srgbClr val="0000CC"/>
                </a:solidFill>
              </a:rPr>
              <a:t>inhbitors</a:t>
            </a:r>
            <a:endParaRPr lang="en-US" altLang="en-US" b="1" dirty="0">
              <a:solidFill>
                <a:srgbClr val="0000CC"/>
              </a:solidFill>
            </a:endParaRPr>
          </a:p>
          <a:p>
            <a:pPr lvl="2"/>
            <a:r>
              <a:rPr lang="en-US" altLang="en-US" b="1" dirty="0"/>
              <a:t>Topotecan, Irinotecan</a:t>
            </a:r>
          </a:p>
          <a:p>
            <a:pPr eaLnBrk="1" hangingPunct="1"/>
            <a:r>
              <a:rPr lang="en-US" altLang="en-US" b="1" dirty="0">
                <a:solidFill>
                  <a:srgbClr val="000099"/>
                </a:solidFill>
              </a:rPr>
              <a:t>Toxicity</a:t>
            </a:r>
          </a:p>
          <a:p>
            <a:pPr lvl="1" eaLnBrk="1" hangingPunct="1"/>
            <a:r>
              <a:rPr lang="en-US" altLang="en-US" b="1" dirty="0"/>
              <a:t>Myelosuppression, Hypersensitivity reaction, 11q23 leukemia (etoposide, </a:t>
            </a:r>
            <a:r>
              <a:rPr lang="en-US" altLang="en-US" b="1" dirty="0" err="1"/>
              <a:t>teniposide</a:t>
            </a:r>
            <a:r>
              <a:rPr lang="en-US" altLang="en-US" b="1" dirty="0"/>
              <a:t>)</a:t>
            </a:r>
          </a:p>
          <a:p>
            <a:pPr lvl="1" eaLnBrk="1" hangingPunct="1"/>
            <a:r>
              <a:rPr lang="en-US" altLang="en-US" b="1" dirty="0"/>
              <a:t>Myelosuppression, gastrointestinal toxicity (irinotecan)</a:t>
            </a:r>
          </a:p>
        </p:txBody>
      </p:sp>
      <p:sp>
        <p:nvSpPr>
          <p:cNvPr id="4" name="Rectangle 3">
            <a:extLst>
              <a:ext uri="{FF2B5EF4-FFF2-40B4-BE49-F238E27FC236}">
                <a16:creationId xmlns:a16="http://schemas.microsoft.com/office/drawing/2014/main" xmlns="" id="{F976B60C-4E82-4DE8-BD8B-5D31ADF40979}"/>
              </a:ext>
            </a:extLst>
          </p:cNvPr>
          <p:cNvSpPr/>
          <p:nvPr/>
        </p:nvSpPr>
        <p:spPr>
          <a:xfrm>
            <a:off x="1828800" y="4083320"/>
            <a:ext cx="8382000"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900282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6D7123FE-957D-4E5E-BC5F-27DC75EB34C1}"/>
              </a:ext>
            </a:extLst>
          </p:cNvPr>
          <p:cNvSpPr>
            <a:spLocks noGrp="1"/>
          </p:cNvSpPr>
          <p:nvPr>
            <p:ph type="title"/>
          </p:nvPr>
        </p:nvSpPr>
        <p:spPr/>
        <p:txBody>
          <a:bodyPr/>
          <a:lstStyle/>
          <a:p>
            <a:r>
              <a:rPr lang="en-US" altLang="en-US" b="1"/>
              <a:t>Miscellaneous (1)</a:t>
            </a:r>
          </a:p>
        </p:txBody>
      </p:sp>
      <p:sp>
        <p:nvSpPr>
          <p:cNvPr id="3" name="Content Placeholder 2">
            <a:extLst>
              <a:ext uri="{FF2B5EF4-FFF2-40B4-BE49-F238E27FC236}">
                <a16:creationId xmlns:a16="http://schemas.microsoft.com/office/drawing/2014/main" xmlns="" id="{498535A8-041F-4570-B418-D8A488CB230D}"/>
              </a:ext>
            </a:extLst>
          </p:cNvPr>
          <p:cNvSpPr>
            <a:spLocks noGrp="1"/>
          </p:cNvSpPr>
          <p:nvPr>
            <p:ph idx="1"/>
          </p:nvPr>
        </p:nvSpPr>
        <p:spPr>
          <a:xfrm>
            <a:off x="1981200" y="1143001"/>
            <a:ext cx="8229600" cy="4525963"/>
          </a:xfrm>
        </p:spPr>
        <p:txBody>
          <a:bodyPr/>
          <a:lstStyle/>
          <a:p>
            <a:pPr>
              <a:buFont typeface="Arial" charset="0"/>
              <a:buChar char="•"/>
              <a:defRPr/>
            </a:pPr>
            <a:r>
              <a:rPr lang="en-US" b="1" dirty="0" err="1">
                <a:solidFill>
                  <a:srgbClr val="000099"/>
                </a:solidFill>
              </a:rPr>
              <a:t>Asparaginase</a:t>
            </a:r>
            <a:r>
              <a:rPr lang="en-US" b="1" dirty="0">
                <a:solidFill>
                  <a:srgbClr val="000099"/>
                </a:solidFill>
              </a:rPr>
              <a:t>/PEG </a:t>
            </a:r>
            <a:r>
              <a:rPr lang="en-US" b="1" dirty="0" err="1">
                <a:solidFill>
                  <a:srgbClr val="000099"/>
                </a:solidFill>
              </a:rPr>
              <a:t>Asparaginase</a:t>
            </a:r>
            <a:r>
              <a:rPr lang="en-US" b="1" dirty="0">
                <a:solidFill>
                  <a:srgbClr val="000099"/>
                </a:solidFill>
              </a:rPr>
              <a:t>/</a:t>
            </a:r>
            <a:r>
              <a:rPr lang="en-US" b="1" dirty="0" err="1">
                <a:solidFill>
                  <a:srgbClr val="000099"/>
                </a:solidFill>
              </a:rPr>
              <a:t>Erwinase</a:t>
            </a:r>
            <a:endParaRPr lang="en-US" b="1" dirty="0">
              <a:solidFill>
                <a:srgbClr val="000099"/>
              </a:solidFill>
            </a:endParaRPr>
          </a:p>
          <a:p>
            <a:pPr lvl="1">
              <a:buFont typeface="Arial" charset="0"/>
              <a:buChar char="–"/>
              <a:defRPr/>
            </a:pPr>
            <a:r>
              <a:rPr lang="en-US" b="1" dirty="0"/>
              <a:t>Depletes circulating pool of asparagine</a:t>
            </a:r>
          </a:p>
          <a:p>
            <a:pPr lvl="1">
              <a:buFont typeface="Arial" charset="0"/>
              <a:buChar char="–"/>
              <a:defRPr/>
            </a:pPr>
            <a:r>
              <a:rPr lang="en-US" b="1" dirty="0"/>
              <a:t>Sensitive tumor cells cannot </a:t>
            </a:r>
            <a:r>
              <a:rPr lang="en-US" b="1" dirty="0" err="1"/>
              <a:t>upregulate</a:t>
            </a:r>
            <a:r>
              <a:rPr lang="en-US" b="1" dirty="0"/>
              <a:t> asparagine synthase</a:t>
            </a:r>
          </a:p>
          <a:p>
            <a:pPr lvl="1">
              <a:buFont typeface="Arial" charset="0"/>
              <a:buChar char="–"/>
              <a:defRPr/>
            </a:pPr>
            <a:r>
              <a:rPr lang="en-US" b="1" dirty="0" err="1"/>
              <a:t>PEGylation</a:t>
            </a:r>
            <a:r>
              <a:rPr lang="en-US" b="1" dirty="0"/>
              <a:t> decreases immunogenicity and increases half life</a:t>
            </a:r>
          </a:p>
          <a:p>
            <a:pPr lvl="1">
              <a:buFont typeface="Arial" charset="0"/>
              <a:buChar char="–"/>
              <a:defRPr/>
            </a:pPr>
            <a:r>
              <a:rPr lang="en-US" b="1" dirty="0"/>
              <a:t>Decreases clearance of dexamethasone</a:t>
            </a:r>
          </a:p>
          <a:p>
            <a:pPr>
              <a:buFont typeface="Arial" charset="0"/>
              <a:buChar char="•"/>
              <a:defRPr/>
            </a:pPr>
            <a:r>
              <a:rPr lang="en-US" b="1" dirty="0">
                <a:solidFill>
                  <a:srgbClr val="000099"/>
                </a:solidFill>
              </a:rPr>
              <a:t>Toxicity</a:t>
            </a:r>
          </a:p>
          <a:p>
            <a:pPr lvl="1">
              <a:buFont typeface="Arial" charset="0"/>
              <a:buChar char="–"/>
              <a:defRPr/>
            </a:pPr>
            <a:r>
              <a:rPr lang="en-US" altLang="en-US" b="1" dirty="0"/>
              <a:t>Allergy, coagulopathy, hyperglycemia, pancreatitis, hepatotoxicity, encephalopathy</a:t>
            </a:r>
          </a:p>
          <a:p>
            <a:pPr marL="457200" lvl="1" indent="0">
              <a:buNone/>
              <a:defRPr/>
            </a:pPr>
            <a:endParaRPr lang="en-US" b="1" dirty="0"/>
          </a:p>
        </p:txBody>
      </p:sp>
      <p:sp>
        <p:nvSpPr>
          <p:cNvPr id="4" name="Rectangle 3">
            <a:extLst>
              <a:ext uri="{FF2B5EF4-FFF2-40B4-BE49-F238E27FC236}">
                <a16:creationId xmlns:a16="http://schemas.microsoft.com/office/drawing/2014/main" xmlns="" id="{2AB039C5-B247-4741-86DA-EE319503E465}"/>
              </a:ext>
            </a:extLst>
          </p:cNvPr>
          <p:cNvSpPr/>
          <p:nvPr/>
        </p:nvSpPr>
        <p:spPr>
          <a:xfrm>
            <a:off x="1828800" y="3852151"/>
            <a:ext cx="8382000"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1" name="Slide Number Placeholder 4">
            <a:extLst>
              <a:ext uri="{FF2B5EF4-FFF2-40B4-BE49-F238E27FC236}">
                <a16:creationId xmlns:a16="http://schemas.microsoft.com/office/drawing/2014/main" xmlns="" id="{7F338883-FB31-491A-A530-98063D7E2D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0E0A0E-3AEC-493F-84C8-0804883EB7E0}" type="slidenum">
              <a:rPr lang="en-US" altLang="en-US" sz="1200">
                <a:solidFill>
                  <a:srgbClr val="898989"/>
                </a:solidFill>
              </a:rPr>
              <a:pPr>
                <a:spcBef>
                  <a:spcPct val="0"/>
                </a:spcBef>
                <a:buFontTx/>
                <a:buNone/>
              </a:pPr>
              <a:t>67</a:t>
            </a:fld>
            <a:endParaRPr lang="en-US" altLang="en-US" sz="1200">
              <a:solidFill>
                <a:srgbClr val="898989"/>
              </a:solidFill>
            </a:endParaRP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729305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99A61BE9-581C-4705-BBA2-130AA8347CBD}"/>
              </a:ext>
            </a:extLst>
          </p:cNvPr>
          <p:cNvSpPr>
            <a:spLocks noGrp="1"/>
          </p:cNvSpPr>
          <p:nvPr>
            <p:ph type="title"/>
          </p:nvPr>
        </p:nvSpPr>
        <p:spPr/>
        <p:txBody>
          <a:bodyPr anchor="t"/>
          <a:lstStyle/>
          <a:p>
            <a:pPr eaLnBrk="1" hangingPunct="1"/>
            <a:r>
              <a:rPr lang="en-US" altLang="en-US" b="1"/>
              <a:t>Miscellaneous (2)</a:t>
            </a:r>
          </a:p>
        </p:txBody>
      </p:sp>
      <p:sp>
        <p:nvSpPr>
          <p:cNvPr id="20483" name="Content Placeholder 2">
            <a:extLst>
              <a:ext uri="{FF2B5EF4-FFF2-40B4-BE49-F238E27FC236}">
                <a16:creationId xmlns:a16="http://schemas.microsoft.com/office/drawing/2014/main" xmlns="" id="{73C26B44-67A9-4804-81D8-7BAA498B065B}"/>
              </a:ext>
            </a:extLst>
          </p:cNvPr>
          <p:cNvSpPr>
            <a:spLocks noGrp="1"/>
          </p:cNvSpPr>
          <p:nvPr>
            <p:ph idx="1"/>
          </p:nvPr>
        </p:nvSpPr>
        <p:spPr>
          <a:xfrm>
            <a:off x="1676400" y="1219201"/>
            <a:ext cx="8534400" cy="4602163"/>
          </a:xfrm>
        </p:spPr>
        <p:txBody>
          <a:bodyPr/>
          <a:lstStyle/>
          <a:p>
            <a:pPr eaLnBrk="1" hangingPunct="1"/>
            <a:r>
              <a:rPr lang="en-US" altLang="en-US" b="1">
                <a:solidFill>
                  <a:srgbClr val="000099"/>
                </a:solidFill>
              </a:rPr>
              <a:t>Corticosteroids</a:t>
            </a:r>
          </a:p>
          <a:p>
            <a:pPr lvl="1" eaLnBrk="1" hangingPunct="1"/>
            <a:r>
              <a:rPr lang="en-US" altLang="en-US" b="1"/>
              <a:t>Receptor- mediated lympholysis</a:t>
            </a:r>
          </a:p>
          <a:p>
            <a:pPr lvl="1" eaLnBrk="1" hangingPunct="1"/>
            <a:r>
              <a:rPr lang="en-US" altLang="en-US" b="1"/>
              <a:t>Apoptosis by binding to intracellular glucocorticoid receptors</a:t>
            </a:r>
          </a:p>
          <a:p>
            <a:pPr lvl="1" eaLnBrk="1" hangingPunct="1"/>
            <a:r>
              <a:rPr lang="en-US" altLang="en-US" b="1"/>
              <a:t>Drug concentration in CSF is the same as plasma</a:t>
            </a:r>
          </a:p>
          <a:p>
            <a:pPr eaLnBrk="1" hangingPunct="1"/>
            <a:r>
              <a:rPr lang="en-US" altLang="en-US" b="1">
                <a:solidFill>
                  <a:srgbClr val="000099"/>
                </a:solidFill>
              </a:rPr>
              <a:t>Toxicity</a:t>
            </a:r>
          </a:p>
          <a:p>
            <a:pPr lvl="1" eaLnBrk="1" hangingPunct="1"/>
            <a:r>
              <a:rPr lang="en-US" altLang="en-US" b="1"/>
              <a:t>Increased appetite, centripedal obesity, immunosuppression, myopathy, osteoporosis, avascular necrosis, gastritis, pancreatitis, hypertension, hyperglycemia, growth failure, impaired wound healing, cataracts</a:t>
            </a:r>
          </a:p>
          <a:p>
            <a:pPr lvl="2" eaLnBrk="1" hangingPunct="1"/>
            <a:endParaRPr lang="en-US" altLang="en-US" b="1"/>
          </a:p>
        </p:txBody>
      </p:sp>
      <p:sp>
        <p:nvSpPr>
          <p:cNvPr id="4" name="Rectangle 3">
            <a:extLst>
              <a:ext uri="{FF2B5EF4-FFF2-40B4-BE49-F238E27FC236}">
                <a16:creationId xmlns:a16="http://schemas.microsoft.com/office/drawing/2014/main" xmlns="" id="{3B249832-541A-4876-990B-0C6695F75505}"/>
              </a:ext>
            </a:extLst>
          </p:cNvPr>
          <p:cNvSpPr/>
          <p:nvPr/>
        </p:nvSpPr>
        <p:spPr>
          <a:xfrm>
            <a:off x="1828800" y="3250264"/>
            <a:ext cx="8382000" cy="460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5" name="Slide Number Placeholder 1">
            <a:extLst>
              <a:ext uri="{FF2B5EF4-FFF2-40B4-BE49-F238E27FC236}">
                <a16:creationId xmlns:a16="http://schemas.microsoft.com/office/drawing/2014/main" xmlns="" id="{61427F97-B39E-420B-8C8E-04A8B7DF78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40A0D9-0715-484B-8A6C-8DFB66EE5829}" type="slidenum">
              <a:rPr lang="en-US" altLang="en-US" sz="1200">
                <a:solidFill>
                  <a:srgbClr val="898989"/>
                </a:solidFill>
              </a:rPr>
              <a:pPr>
                <a:spcBef>
                  <a:spcPct val="0"/>
                </a:spcBef>
                <a:buFontTx/>
                <a:buNone/>
              </a:pPr>
              <a:t>68</a:t>
            </a:fld>
            <a:endParaRPr lang="en-US" altLang="en-US" sz="1200">
              <a:solidFill>
                <a:srgbClr val="898989"/>
              </a:solidFill>
            </a:endParaRP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370748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30880DF6-2411-4F81-B712-0EBAF89965F3}"/>
              </a:ext>
            </a:extLst>
          </p:cNvPr>
          <p:cNvSpPr>
            <a:spLocks noGrp="1"/>
          </p:cNvSpPr>
          <p:nvPr>
            <p:ph type="title"/>
          </p:nvPr>
        </p:nvSpPr>
        <p:spPr>
          <a:xfrm>
            <a:off x="3200400" y="228600"/>
            <a:ext cx="5486400" cy="808038"/>
          </a:xfrm>
        </p:spPr>
        <p:txBody>
          <a:bodyPr anchor="t"/>
          <a:lstStyle/>
          <a:p>
            <a:pPr eaLnBrk="1" hangingPunct="1"/>
            <a:r>
              <a:rPr lang="en-US" altLang="en-US" b="1"/>
              <a:t>Toxicity</a:t>
            </a:r>
          </a:p>
        </p:txBody>
      </p:sp>
      <p:graphicFrame>
        <p:nvGraphicFramePr>
          <p:cNvPr id="4" name="Content Placeholder 3">
            <a:extLst>
              <a:ext uri="{FF2B5EF4-FFF2-40B4-BE49-F238E27FC236}">
                <a16:creationId xmlns:a16="http://schemas.microsoft.com/office/drawing/2014/main" xmlns="" id="{5AB0750B-9B27-42ED-999C-0F84F7D2808F}"/>
              </a:ext>
            </a:extLst>
          </p:cNvPr>
          <p:cNvGraphicFramePr>
            <a:graphicFrameLocks noGrp="1"/>
          </p:cNvGraphicFramePr>
          <p:nvPr>
            <p:ph idx="1"/>
          </p:nvPr>
        </p:nvGraphicFramePr>
        <p:xfrm>
          <a:off x="1905000" y="1143000"/>
          <a:ext cx="8534400" cy="5257800"/>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xmlns="" val="20000"/>
                    </a:ext>
                  </a:extLst>
                </a:gridCol>
                <a:gridCol w="4267200">
                  <a:extLst>
                    <a:ext uri="{9D8B030D-6E8A-4147-A177-3AD203B41FA5}">
                      <a16:colId xmlns:a16="http://schemas.microsoft.com/office/drawing/2014/main" xmlns="" val="20001"/>
                    </a:ext>
                  </a:extLst>
                </a:gridCol>
              </a:tblGrid>
              <a:tr h="370840">
                <a:tc>
                  <a:txBody>
                    <a:bodyPr/>
                    <a:lstStyle/>
                    <a:p>
                      <a:pPr algn="ctr"/>
                      <a:r>
                        <a:rPr lang="en-US" b="1" dirty="0"/>
                        <a:t>Acute Toxicity</a:t>
                      </a:r>
                    </a:p>
                  </a:txBody>
                  <a:tcPr/>
                </a:tc>
                <a:tc>
                  <a:txBody>
                    <a:bodyPr/>
                    <a:lstStyle/>
                    <a:p>
                      <a:pPr algn="ctr"/>
                      <a:r>
                        <a:rPr lang="en-US" b="1" dirty="0"/>
                        <a:t>Agent</a:t>
                      </a:r>
                    </a:p>
                  </a:txBody>
                  <a:tcPr/>
                </a:tc>
                <a:extLst>
                  <a:ext uri="{0D108BD9-81ED-4DB2-BD59-A6C34878D82A}">
                    <a16:rowId xmlns:a16="http://schemas.microsoft.com/office/drawing/2014/main" xmlns="" val="10000"/>
                  </a:ext>
                </a:extLst>
              </a:tr>
              <a:tr h="370840">
                <a:tc>
                  <a:txBody>
                    <a:bodyPr/>
                    <a:lstStyle/>
                    <a:p>
                      <a:r>
                        <a:rPr lang="en-US" b="1" dirty="0"/>
                        <a:t>Allergy</a:t>
                      </a:r>
                    </a:p>
                  </a:txBody>
                  <a:tcPr/>
                </a:tc>
                <a:tc>
                  <a:txBody>
                    <a:bodyPr/>
                    <a:lstStyle/>
                    <a:p>
                      <a:r>
                        <a:rPr lang="en-US" b="1" dirty="0"/>
                        <a:t>Corticosteroids,</a:t>
                      </a:r>
                      <a:r>
                        <a:rPr lang="en-US" b="1" baseline="0" dirty="0"/>
                        <a:t> </a:t>
                      </a:r>
                      <a:r>
                        <a:rPr lang="en-US" b="1" baseline="0" dirty="0" err="1"/>
                        <a:t>diphenhyramine</a:t>
                      </a:r>
                      <a:r>
                        <a:rPr lang="en-US" b="1" baseline="0" dirty="0"/>
                        <a:t>, epinephrine, anti-histamines</a:t>
                      </a:r>
                      <a:endParaRPr lang="en-US" b="1" dirty="0"/>
                    </a:p>
                  </a:txBody>
                  <a:tcPr/>
                </a:tc>
                <a:extLst>
                  <a:ext uri="{0D108BD9-81ED-4DB2-BD59-A6C34878D82A}">
                    <a16:rowId xmlns:a16="http://schemas.microsoft.com/office/drawing/2014/main" xmlns="" val="10001"/>
                  </a:ext>
                </a:extLst>
              </a:tr>
              <a:tr h="370840">
                <a:tc>
                  <a:txBody>
                    <a:bodyPr/>
                    <a:lstStyle/>
                    <a:p>
                      <a:r>
                        <a:rPr lang="en-US" b="1" dirty="0"/>
                        <a:t>Nausea and Vomiting</a:t>
                      </a:r>
                    </a:p>
                  </a:txBody>
                  <a:tcPr/>
                </a:tc>
                <a:tc>
                  <a:txBody>
                    <a:bodyPr/>
                    <a:lstStyle/>
                    <a:p>
                      <a:r>
                        <a:rPr lang="en-US" b="1" dirty="0"/>
                        <a:t>Anti-emetics</a:t>
                      </a:r>
                    </a:p>
                  </a:txBody>
                  <a:tcPr/>
                </a:tc>
                <a:extLst>
                  <a:ext uri="{0D108BD9-81ED-4DB2-BD59-A6C34878D82A}">
                    <a16:rowId xmlns:a16="http://schemas.microsoft.com/office/drawing/2014/main" xmlns="" val="10002"/>
                  </a:ext>
                </a:extLst>
              </a:tr>
              <a:tr h="370840">
                <a:tc>
                  <a:txBody>
                    <a:bodyPr/>
                    <a:lstStyle/>
                    <a:p>
                      <a:r>
                        <a:rPr lang="en-US" b="1" dirty="0" err="1"/>
                        <a:t>Myelosuppression</a:t>
                      </a:r>
                      <a:endParaRPr lang="en-US" b="1" dirty="0"/>
                    </a:p>
                  </a:txBody>
                  <a:tcPr/>
                </a:tc>
                <a:tc>
                  <a:txBody>
                    <a:bodyPr/>
                    <a:lstStyle/>
                    <a:p>
                      <a:r>
                        <a:rPr lang="en-US" b="1" dirty="0"/>
                        <a:t>Growth factors, hematopoietic</a:t>
                      </a:r>
                      <a:r>
                        <a:rPr lang="en-US" b="1" baseline="0" dirty="0"/>
                        <a:t> progenitor cells</a:t>
                      </a:r>
                      <a:endParaRPr lang="en-US" b="1" dirty="0"/>
                    </a:p>
                  </a:txBody>
                  <a:tcPr/>
                </a:tc>
                <a:extLst>
                  <a:ext uri="{0D108BD9-81ED-4DB2-BD59-A6C34878D82A}">
                    <a16:rowId xmlns:a16="http://schemas.microsoft.com/office/drawing/2014/main" xmlns="" val="10003"/>
                  </a:ext>
                </a:extLst>
              </a:tr>
              <a:tr h="370840">
                <a:tc>
                  <a:txBody>
                    <a:bodyPr/>
                    <a:lstStyle/>
                    <a:p>
                      <a:r>
                        <a:rPr lang="en-US" b="1" dirty="0"/>
                        <a:t>Infection</a:t>
                      </a:r>
                    </a:p>
                  </a:txBody>
                  <a:tcPr/>
                </a:tc>
                <a:tc>
                  <a:txBody>
                    <a:bodyPr/>
                    <a:lstStyle/>
                    <a:p>
                      <a:r>
                        <a:rPr lang="en-US" b="1" dirty="0"/>
                        <a:t>Antibiotics, antifungals,</a:t>
                      </a:r>
                      <a:r>
                        <a:rPr lang="en-US" b="1" baseline="0" dirty="0"/>
                        <a:t> antivirals</a:t>
                      </a:r>
                      <a:endParaRPr lang="en-US" b="1" dirty="0"/>
                    </a:p>
                  </a:txBody>
                  <a:tcPr/>
                </a:tc>
                <a:extLst>
                  <a:ext uri="{0D108BD9-81ED-4DB2-BD59-A6C34878D82A}">
                    <a16:rowId xmlns:a16="http://schemas.microsoft.com/office/drawing/2014/main" xmlns="" val="10004"/>
                  </a:ext>
                </a:extLst>
              </a:tr>
              <a:tr h="370840">
                <a:tc>
                  <a:txBody>
                    <a:bodyPr/>
                    <a:lstStyle/>
                    <a:p>
                      <a:r>
                        <a:rPr lang="en-US" b="1" dirty="0" err="1"/>
                        <a:t>Tumorlysis</a:t>
                      </a:r>
                      <a:endParaRPr lang="en-US" b="1" dirty="0"/>
                    </a:p>
                  </a:txBody>
                  <a:tcPr/>
                </a:tc>
                <a:tc>
                  <a:txBody>
                    <a:bodyPr/>
                    <a:lstStyle/>
                    <a:p>
                      <a:r>
                        <a:rPr lang="en-US" b="1" dirty="0"/>
                        <a:t>Allopurinol, </a:t>
                      </a:r>
                      <a:r>
                        <a:rPr lang="en-US" b="1" dirty="0" err="1"/>
                        <a:t>rasburicase</a:t>
                      </a:r>
                      <a:endParaRPr lang="en-US" b="1" dirty="0"/>
                    </a:p>
                  </a:txBody>
                  <a:tcPr/>
                </a:tc>
                <a:extLst>
                  <a:ext uri="{0D108BD9-81ED-4DB2-BD59-A6C34878D82A}">
                    <a16:rowId xmlns:a16="http://schemas.microsoft.com/office/drawing/2014/main" xmlns="" val="10005"/>
                  </a:ext>
                </a:extLst>
              </a:tr>
              <a:tr h="370840">
                <a:tc>
                  <a:txBody>
                    <a:bodyPr/>
                    <a:lstStyle/>
                    <a:p>
                      <a:r>
                        <a:rPr lang="en-US" b="1" dirty="0"/>
                        <a:t>Hemorrhagic cystitis (</a:t>
                      </a:r>
                      <a:r>
                        <a:rPr lang="en-US" b="1" dirty="0" err="1"/>
                        <a:t>oxazaphosphorines</a:t>
                      </a:r>
                      <a:r>
                        <a:rPr lang="en-US" b="1" dirty="0"/>
                        <a:t>)</a:t>
                      </a:r>
                    </a:p>
                  </a:txBody>
                  <a:tcPr/>
                </a:tc>
                <a:tc>
                  <a:txBody>
                    <a:bodyPr/>
                    <a:lstStyle/>
                    <a:p>
                      <a:r>
                        <a:rPr lang="en-US" b="1" dirty="0" err="1"/>
                        <a:t>Mesna</a:t>
                      </a:r>
                      <a:endParaRPr lang="en-US" b="1" dirty="0"/>
                    </a:p>
                  </a:txBody>
                  <a:tcPr/>
                </a:tc>
                <a:extLst>
                  <a:ext uri="{0D108BD9-81ED-4DB2-BD59-A6C34878D82A}">
                    <a16:rowId xmlns:a16="http://schemas.microsoft.com/office/drawing/2014/main" xmlns="" val="10006"/>
                  </a:ext>
                </a:extLst>
              </a:tr>
              <a:tr h="370840">
                <a:tc>
                  <a:txBody>
                    <a:bodyPr/>
                    <a:lstStyle/>
                    <a:p>
                      <a:r>
                        <a:rPr lang="en-US" b="1" dirty="0"/>
                        <a:t>Cardiac</a:t>
                      </a:r>
                      <a:r>
                        <a:rPr lang="en-US" b="1" baseline="0" dirty="0"/>
                        <a:t> toxicity</a:t>
                      </a:r>
                      <a:endParaRPr lang="en-US" b="1" dirty="0"/>
                    </a:p>
                  </a:txBody>
                  <a:tcPr/>
                </a:tc>
                <a:tc>
                  <a:txBody>
                    <a:bodyPr/>
                    <a:lstStyle/>
                    <a:p>
                      <a:r>
                        <a:rPr lang="en-US" b="1" dirty="0" err="1"/>
                        <a:t>Dexrazoxane</a:t>
                      </a:r>
                      <a:endParaRPr lang="en-US" b="1" dirty="0"/>
                    </a:p>
                  </a:txBody>
                  <a:tcPr/>
                </a:tc>
                <a:extLst>
                  <a:ext uri="{0D108BD9-81ED-4DB2-BD59-A6C34878D82A}">
                    <a16:rowId xmlns:a16="http://schemas.microsoft.com/office/drawing/2014/main" xmlns="" val="10007"/>
                  </a:ext>
                </a:extLst>
              </a:tr>
              <a:tr h="370840">
                <a:tc>
                  <a:txBody>
                    <a:bodyPr/>
                    <a:lstStyle/>
                    <a:p>
                      <a:r>
                        <a:rPr lang="en-US" b="1" dirty="0"/>
                        <a:t>Nephrotoxicity</a:t>
                      </a:r>
                      <a:r>
                        <a:rPr lang="en-US" b="1" baseline="0" dirty="0"/>
                        <a:t> (</a:t>
                      </a:r>
                      <a:r>
                        <a:rPr lang="en-US" b="1" baseline="0" dirty="0" err="1"/>
                        <a:t>cisplatin</a:t>
                      </a:r>
                      <a:r>
                        <a:rPr lang="en-US" b="1" baseline="0" dirty="0"/>
                        <a:t>)</a:t>
                      </a:r>
                      <a:endParaRPr lang="en-US" b="1" dirty="0"/>
                    </a:p>
                  </a:txBody>
                  <a:tcPr/>
                </a:tc>
                <a:tc>
                  <a:txBody>
                    <a:bodyPr/>
                    <a:lstStyle/>
                    <a:p>
                      <a:r>
                        <a:rPr lang="en-US" b="1" dirty="0" err="1"/>
                        <a:t>Mannitol</a:t>
                      </a:r>
                      <a:r>
                        <a:rPr lang="en-US" b="1" dirty="0"/>
                        <a:t> diuresis</a:t>
                      </a:r>
                    </a:p>
                  </a:txBody>
                  <a:tcPr/>
                </a:tc>
                <a:extLst>
                  <a:ext uri="{0D108BD9-81ED-4DB2-BD59-A6C34878D82A}">
                    <a16:rowId xmlns:a16="http://schemas.microsoft.com/office/drawing/2014/main" xmlns="" val="10008"/>
                  </a:ext>
                </a:extLst>
              </a:tr>
              <a:tr h="370840">
                <a:tc>
                  <a:txBody>
                    <a:bodyPr/>
                    <a:lstStyle/>
                    <a:p>
                      <a:r>
                        <a:rPr lang="en-US" b="1" dirty="0"/>
                        <a:t>Methotrexate</a:t>
                      </a:r>
                      <a:r>
                        <a:rPr lang="en-US" b="1" baseline="0" dirty="0"/>
                        <a:t> toxicity</a:t>
                      </a:r>
                      <a:endParaRPr lang="en-US" b="1" dirty="0"/>
                    </a:p>
                  </a:txBody>
                  <a:tcPr/>
                </a:tc>
                <a:tc>
                  <a:txBody>
                    <a:bodyPr/>
                    <a:lstStyle/>
                    <a:p>
                      <a:r>
                        <a:rPr lang="en-US" b="1" dirty="0" err="1"/>
                        <a:t>Leucovorin</a:t>
                      </a:r>
                      <a:r>
                        <a:rPr lang="en-US" b="1" dirty="0"/>
                        <a:t>,</a:t>
                      </a:r>
                      <a:r>
                        <a:rPr lang="en-US" b="1" baseline="0" dirty="0"/>
                        <a:t> </a:t>
                      </a:r>
                      <a:r>
                        <a:rPr lang="en-US" b="1" baseline="0" dirty="0" err="1"/>
                        <a:t>glucarpidase</a:t>
                      </a:r>
                      <a:r>
                        <a:rPr lang="en-US" b="1" baseline="0" dirty="0"/>
                        <a:t>, dextromethorphan</a:t>
                      </a:r>
                      <a:endParaRPr lang="en-US" b="1" dirty="0"/>
                    </a:p>
                  </a:txBody>
                  <a:tcPr/>
                </a:tc>
                <a:extLst>
                  <a:ext uri="{0D108BD9-81ED-4DB2-BD59-A6C34878D82A}">
                    <a16:rowId xmlns:a16="http://schemas.microsoft.com/office/drawing/2014/main" xmlns="" val="10009"/>
                  </a:ext>
                </a:extLst>
              </a:tr>
              <a:tr h="370840">
                <a:tc>
                  <a:txBody>
                    <a:bodyPr/>
                    <a:lstStyle/>
                    <a:p>
                      <a:r>
                        <a:rPr lang="en-US" b="1" dirty="0"/>
                        <a:t>Neurotoxicity (</a:t>
                      </a:r>
                      <a:r>
                        <a:rPr lang="en-US" b="1" dirty="0" err="1"/>
                        <a:t>ifosfamide</a:t>
                      </a:r>
                      <a:r>
                        <a:rPr lang="en-US" b="1" dirty="0"/>
                        <a:t>)</a:t>
                      </a:r>
                    </a:p>
                  </a:txBody>
                  <a:tcPr/>
                </a:tc>
                <a:tc>
                  <a:txBody>
                    <a:bodyPr/>
                    <a:lstStyle/>
                    <a:p>
                      <a:r>
                        <a:rPr lang="en-US" b="1" dirty="0"/>
                        <a:t>Methylene blue</a:t>
                      </a:r>
                    </a:p>
                  </a:txBody>
                  <a:tcPr/>
                </a:tc>
                <a:extLst>
                  <a:ext uri="{0D108BD9-81ED-4DB2-BD59-A6C34878D82A}">
                    <a16:rowId xmlns:a16="http://schemas.microsoft.com/office/drawing/2014/main" xmlns="" val="10010"/>
                  </a:ext>
                </a:extLst>
              </a:tr>
              <a:tr h="370840">
                <a:tc>
                  <a:txBody>
                    <a:bodyPr/>
                    <a:lstStyle/>
                    <a:p>
                      <a:r>
                        <a:rPr lang="en-US" b="1" dirty="0"/>
                        <a:t>Retinoic acid syndrome (ATRA)</a:t>
                      </a:r>
                    </a:p>
                  </a:txBody>
                  <a:tcPr/>
                </a:tc>
                <a:tc>
                  <a:txBody>
                    <a:bodyPr/>
                    <a:lstStyle/>
                    <a:p>
                      <a:r>
                        <a:rPr lang="en-US" b="1" dirty="0"/>
                        <a:t>Dexamethasone</a:t>
                      </a:r>
                    </a:p>
                  </a:txBody>
                  <a:tcPr/>
                </a:tc>
                <a:extLst>
                  <a:ext uri="{0D108BD9-81ED-4DB2-BD59-A6C34878D82A}">
                    <a16:rowId xmlns:a16="http://schemas.microsoft.com/office/drawing/2014/main" xmlns="" val="10011"/>
                  </a:ext>
                </a:extLst>
              </a:tr>
            </a:tbl>
          </a:graphicData>
        </a:graphic>
      </p:graphicFrame>
      <p:sp>
        <p:nvSpPr>
          <p:cNvPr id="21548" name="Slide Number Placeholder 1">
            <a:extLst>
              <a:ext uri="{FF2B5EF4-FFF2-40B4-BE49-F238E27FC236}">
                <a16:creationId xmlns:a16="http://schemas.microsoft.com/office/drawing/2014/main" xmlns="" id="{8C89A727-0289-40D1-B728-F53780421C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0F29B9-6EDD-46DB-9067-485F3ED01F6C}" type="slidenum">
              <a:rPr lang="en-US" altLang="en-US" sz="1200">
                <a:solidFill>
                  <a:srgbClr val="898989"/>
                </a:solidFill>
              </a:rPr>
              <a:pPr>
                <a:spcBef>
                  <a:spcPct val="0"/>
                </a:spcBef>
                <a:buFontTx/>
                <a:buNone/>
              </a:pPr>
              <a:t>69</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09058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6A29DD65-9FB4-41F5-9F79-02E4F6E1A000}"/>
              </a:ext>
            </a:extLst>
          </p:cNvPr>
          <p:cNvSpPr>
            <a:spLocks noGrp="1"/>
          </p:cNvSpPr>
          <p:nvPr>
            <p:ph type="title"/>
          </p:nvPr>
        </p:nvSpPr>
        <p:spPr/>
        <p:txBody>
          <a:bodyPr anchor="t"/>
          <a:lstStyle/>
          <a:p>
            <a:pPr eaLnBrk="1" hangingPunct="1"/>
            <a:r>
              <a:rPr lang="en-US" altLang="en-US" b="1" dirty="0"/>
              <a:t>Definitions</a:t>
            </a:r>
          </a:p>
        </p:txBody>
      </p:sp>
      <p:sp>
        <p:nvSpPr>
          <p:cNvPr id="10243" name="Content Placeholder 2">
            <a:extLst>
              <a:ext uri="{FF2B5EF4-FFF2-40B4-BE49-F238E27FC236}">
                <a16:creationId xmlns:a16="http://schemas.microsoft.com/office/drawing/2014/main" xmlns="" id="{CE97A1FF-899D-4D46-ADE2-24DE52AA860E}"/>
              </a:ext>
            </a:extLst>
          </p:cNvPr>
          <p:cNvSpPr>
            <a:spLocks noGrp="1"/>
          </p:cNvSpPr>
          <p:nvPr>
            <p:ph idx="1"/>
          </p:nvPr>
        </p:nvSpPr>
        <p:spPr>
          <a:xfrm>
            <a:off x="1676400" y="1219201"/>
            <a:ext cx="8534400" cy="4602163"/>
          </a:xfrm>
        </p:spPr>
        <p:txBody>
          <a:bodyPr/>
          <a:lstStyle/>
          <a:p>
            <a:pPr eaLnBrk="1" hangingPunct="1"/>
            <a:r>
              <a:rPr lang="en-US" altLang="en-US" b="1" dirty="0">
                <a:solidFill>
                  <a:srgbClr val="000099"/>
                </a:solidFill>
              </a:rPr>
              <a:t>Pharmacokinetics</a:t>
            </a:r>
          </a:p>
          <a:p>
            <a:pPr lvl="1" eaLnBrk="1" hangingPunct="1">
              <a:buFont typeface="Arial" panose="020B0604020202020204" pitchFamily="34" charset="0"/>
              <a:buChar char="•"/>
            </a:pPr>
            <a:r>
              <a:rPr lang="en-US" altLang="en-US" b="1" dirty="0">
                <a:solidFill>
                  <a:srgbClr val="0000CC"/>
                </a:solidFill>
              </a:rPr>
              <a:t>Drug disposition in the body- ADME</a:t>
            </a:r>
          </a:p>
          <a:p>
            <a:pPr lvl="2" eaLnBrk="1" hangingPunct="1"/>
            <a:r>
              <a:rPr lang="en-US" altLang="en-US" sz="2800" b="1" i="1" dirty="0"/>
              <a:t>Clearance, half life, AUC, volume of distribution, bioavailability and biotransformation</a:t>
            </a:r>
          </a:p>
          <a:p>
            <a:pPr lvl="2" eaLnBrk="1" hangingPunct="1"/>
            <a:r>
              <a:rPr lang="en-US" altLang="en-US" sz="2800" b="1" i="1" dirty="0"/>
              <a:t>Age, organ function, drug interactions</a:t>
            </a:r>
          </a:p>
          <a:p>
            <a:pPr eaLnBrk="1" hangingPunct="1"/>
            <a:r>
              <a:rPr lang="en-US" altLang="en-US" b="1" dirty="0">
                <a:solidFill>
                  <a:srgbClr val="000099"/>
                </a:solidFill>
              </a:rPr>
              <a:t>Pharmacodynamics</a:t>
            </a:r>
          </a:p>
          <a:p>
            <a:pPr lvl="1" eaLnBrk="1" hangingPunct="1">
              <a:buFont typeface="Arial" panose="020B0604020202020204" pitchFamily="34" charset="0"/>
              <a:buChar char="•"/>
            </a:pPr>
            <a:r>
              <a:rPr lang="en-US" altLang="en-US" b="1" i="1" dirty="0"/>
              <a:t>Effects of drug on the body, relationship between drug concentration and effect</a:t>
            </a:r>
          </a:p>
          <a:p>
            <a:pPr eaLnBrk="1" hangingPunct="1"/>
            <a:r>
              <a:rPr lang="en-US" altLang="en-US" b="1" dirty="0">
                <a:solidFill>
                  <a:srgbClr val="000099"/>
                </a:solidFill>
              </a:rPr>
              <a:t>Pharmacogenomics</a:t>
            </a:r>
          </a:p>
          <a:p>
            <a:pPr lvl="1" eaLnBrk="1" hangingPunct="1">
              <a:buFont typeface="Arial" panose="020B0604020202020204" pitchFamily="34" charset="0"/>
              <a:buChar char="•"/>
            </a:pPr>
            <a:r>
              <a:rPr lang="en-US" altLang="en-US" b="1" i="1" dirty="0"/>
              <a:t>Genetic variations on spectrum of drug action</a:t>
            </a:r>
          </a:p>
        </p:txBody>
      </p:sp>
      <p:sp>
        <p:nvSpPr>
          <p:cNvPr id="10244" name="Slide Number Placeholder 1">
            <a:extLst>
              <a:ext uri="{FF2B5EF4-FFF2-40B4-BE49-F238E27FC236}">
                <a16:creationId xmlns:a16="http://schemas.microsoft.com/office/drawing/2014/main" xmlns="" id="{46CBDE8B-50DB-45EB-9702-6D1027F5F7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575570-48E2-4715-A379-14548441D53F}" type="slidenum">
              <a:rPr lang="en-US" altLang="en-US" sz="1200">
                <a:solidFill>
                  <a:srgbClr val="898989"/>
                </a:solidFill>
              </a:rPr>
              <a:pPr>
                <a:spcBef>
                  <a:spcPct val="0"/>
                </a:spcBef>
                <a:buFontTx/>
                <a:buNone/>
              </a:pPr>
              <a:t>7</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4128862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D8C92F06-F578-4BE1-A142-EBE6AB66C0FE}"/>
              </a:ext>
            </a:extLst>
          </p:cNvPr>
          <p:cNvSpPr>
            <a:spLocks noGrp="1"/>
          </p:cNvSpPr>
          <p:nvPr>
            <p:ph type="title"/>
          </p:nvPr>
        </p:nvSpPr>
        <p:spPr/>
        <p:txBody>
          <a:bodyPr anchor="t"/>
          <a:lstStyle/>
          <a:p>
            <a:pPr eaLnBrk="1" hangingPunct="1"/>
            <a:r>
              <a:rPr lang="en-US" altLang="en-US" b="1"/>
              <a:t>Toxicity (continued)</a:t>
            </a:r>
          </a:p>
        </p:txBody>
      </p:sp>
      <p:graphicFrame>
        <p:nvGraphicFramePr>
          <p:cNvPr id="4" name="Content Placeholder 3">
            <a:extLst>
              <a:ext uri="{FF2B5EF4-FFF2-40B4-BE49-F238E27FC236}">
                <a16:creationId xmlns:a16="http://schemas.microsoft.com/office/drawing/2014/main" xmlns="" id="{4D4D2B3A-F1B1-48C2-95FA-C53BC93A86D1}"/>
              </a:ext>
            </a:extLst>
          </p:cNvPr>
          <p:cNvGraphicFramePr>
            <a:graphicFrameLocks noGrp="1"/>
          </p:cNvGraphicFramePr>
          <p:nvPr>
            <p:ph idx="1"/>
          </p:nvPr>
        </p:nvGraphicFramePr>
        <p:xfrm>
          <a:off x="1828800" y="1143001"/>
          <a:ext cx="8534400" cy="5211864"/>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xmlns="" val="20000"/>
                    </a:ext>
                  </a:extLst>
                </a:gridCol>
                <a:gridCol w="4267200">
                  <a:extLst>
                    <a:ext uri="{9D8B030D-6E8A-4147-A177-3AD203B41FA5}">
                      <a16:colId xmlns:a16="http://schemas.microsoft.com/office/drawing/2014/main" xmlns="" val="20001"/>
                    </a:ext>
                  </a:extLst>
                </a:gridCol>
              </a:tblGrid>
              <a:tr h="457168">
                <a:tc>
                  <a:txBody>
                    <a:bodyPr/>
                    <a:lstStyle/>
                    <a:p>
                      <a:pPr algn="ctr"/>
                      <a:r>
                        <a:rPr lang="en-US" sz="2400" b="1" dirty="0"/>
                        <a:t>Chronic Toxicity</a:t>
                      </a:r>
                    </a:p>
                  </a:txBody>
                  <a:tcPr marT="45708" marB="45708"/>
                </a:tc>
                <a:tc>
                  <a:txBody>
                    <a:bodyPr/>
                    <a:lstStyle/>
                    <a:p>
                      <a:pPr algn="ctr"/>
                      <a:r>
                        <a:rPr lang="en-US" sz="2400" b="1" dirty="0"/>
                        <a:t>Drug</a:t>
                      </a:r>
                    </a:p>
                  </a:txBody>
                  <a:tcPr marT="45708" marB="45708"/>
                </a:tc>
                <a:extLst>
                  <a:ext uri="{0D108BD9-81ED-4DB2-BD59-A6C34878D82A}">
                    <a16:rowId xmlns:a16="http://schemas.microsoft.com/office/drawing/2014/main" xmlns="" val="10000"/>
                  </a:ext>
                </a:extLst>
              </a:tr>
              <a:tr h="457168">
                <a:tc>
                  <a:txBody>
                    <a:bodyPr/>
                    <a:lstStyle/>
                    <a:p>
                      <a:r>
                        <a:rPr lang="en-US" sz="2400" b="1" dirty="0"/>
                        <a:t>Cardiac</a:t>
                      </a:r>
                    </a:p>
                  </a:txBody>
                  <a:tcPr marT="45708" marB="45708"/>
                </a:tc>
                <a:tc>
                  <a:txBody>
                    <a:bodyPr/>
                    <a:lstStyle/>
                    <a:p>
                      <a:r>
                        <a:rPr lang="en-US" sz="2400" b="1" dirty="0" err="1"/>
                        <a:t>Anthracyclines</a:t>
                      </a:r>
                      <a:endParaRPr lang="en-US" sz="2400" b="1" dirty="0"/>
                    </a:p>
                  </a:txBody>
                  <a:tcPr marT="45708" marB="45708"/>
                </a:tc>
                <a:extLst>
                  <a:ext uri="{0D108BD9-81ED-4DB2-BD59-A6C34878D82A}">
                    <a16:rowId xmlns:a16="http://schemas.microsoft.com/office/drawing/2014/main" xmlns="" val="10001"/>
                  </a:ext>
                </a:extLst>
              </a:tr>
              <a:tr h="822919">
                <a:tc>
                  <a:txBody>
                    <a:bodyPr/>
                    <a:lstStyle/>
                    <a:p>
                      <a:r>
                        <a:rPr lang="en-US" sz="2400" b="1" dirty="0"/>
                        <a:t>Pulmonary</a:t>
                      </a:r>
                    </a:p>
                  </a:txBody>
                  <a:tcPr marT="45708" marB="45708"/>
                </a:tc>
                <a:tc>
                  <a:txBody>
                    <a:bodyPr/>
                    <a:lstStyle/>
                    <a:p>
                      <a:r>
                        <a:rPr lang="en-US" sz="2400" b="1" dirty="0" err="1"/>
                        <a:t>Bleomycin</a:t>
                      </a:r>
                      <a:r>
                        <a:rPr lang="en-US" sz="2400" b="1" dirty="0"/>
                        <a:t>, </a:t>
                      </a:r>
                      <a:r>
                        <a:rPr lang="en-US" sz="2400" b="1" dirty="0" err="1"/>
                        <a:t>Busulfan</a:t>
                      </a:r>
                      <a:r>
                        <a:rPr lang="en-US" sz="2400" b="1" dirty="0"/>
                        <a:t>, </a:t>
                      </a:r>
                      <a:r>
                        <a:rPr lang="en-US" sz="2400" b="1" dirty="0" err="1"/>
                        <a:t>Carmustine</a:t>
                      </a:r>
                      <a:endParaRPr lang="en-US" sz="2400" b="1" dirty="0"/>
                    </a:p>
                  </a:txBody>
                  <a:tcPr marT="45708" marB="45708"/>
                </a:tc>
                <a:extLst>
                  <a:ext uri="{0D108BD9-81ED-4DB2-BD59-A6C34878D82A}">
                    <a16:rowId xmlns:a16="http://schemas.microsoft.com/office/drawing/2014/main" xmlns="" val="10002"/>
                  </a:ext>
                </a:extLst>
              </a:tr>
              <a:tr h="457168">
                <a:tc>
                  <a:txBody>
                    <a:bodyPr/>
                    <a:lstStyle/>
                    <a:p>
                      <a:r>
                        <a:rPr lang="en-US" sz="2400" b="1" dirty="0"/>
                        <a:t>Infertility</a:t>
                      </a:r>
                    </a:p>
                  </a:txBody>
                  <a:tcPr marT="45708" marB="45708"/>
                </a:tc>
                <a:tc>
                  <a:txBody>
                    <a:bodyPr/>
                    <a:lstStyle/>
                    <a:p>
                      <a:r>
                        <a:rPr lang="en-US" sz="2400" b="1" dirty="0"/>
                        <a:t>Alkylating agents</a:t>
                      </a:r>
                    </a:p>
                  </a:txBody>
                  <a:tcPr marT="45708" marB="45708"/>
                </a:tc>
                <a:extLst>
                  <a:ext uri="{0D108BD9-81ED-4DB2-BD59-A6C34878D82A}">
                    <a16:rowId xmlns:a16="http://schemas.microsoft.com/office/drawing/2014/main" xmlns="" val="10003"/>
                  </a:ext>
                </a:extLst>
              </a:tr>
              <a:tr h="457168">
                <a:tc>
                  <a:txBody>
                    <a:bodyPr/>
                    <a:lstStyle/>
                    <a:p>
                      <a:r>
                        <a:rPr lang="en-US" sz="2400" b="1" dirty="0"/>
                        <a:t>Osteonecrosis</a:t>
                      </a:r>
                    </a:p>
                  </a:txBody>
                  <a:tcPr marT="45708" marB="45708"/>
                </a:tc>
                <a:tc>
                  <a:txBody>
                    <a:bodyPr/>
                    <a:lstStyle/>
                    <a:p>
                      <a:r>
                        <a:rPr lang="en-US" sz="2400" b="1" dirty="0"/>
                        <a:t>Corticosteroids</a:t>
                      </a:r>
                    </a:p>
                  </a:txBody>
                  <a:tcPr marT="45708" marB="45708"/>
                </a:tc>
                <a:extLst>
                  <a:ext uri="{0D108BD9-81ED-4DB2-BD59-A6C34878D82A}">
                    <a16:rowId xmlns:a16="http://schemas.microsoft.com/office/drawing/2014/main" xmlns="" val="10004"/>
                  </a:ext>
                </a:extLst>
              </a:tr>
              <a:tr h="1188671">
                <a:tc>
                  <a:txBody>
                    <a:bodyPr/>
                    <a:lstStyle/>
                    <a:p>
                      <a:r>
                        <a:rPr lang="en-US" sz="2400" b="1" dirty="0"/>
                        <a:t>Secondary Leukemia/MDS</a:t>
                      </a:r>
                    </a:p>
                    <a:p>
                      <a:pPr marL="285750" indent="-285750">
                        <a:buFontTx/>
                        <a:buChar char="-"/>
                      </a:pPr>
                      <a:r>
                        <a:rPr lang="en-US" sz="2400" b="1" dirty="0"/>
                        <a:t>11q23</a:t>
                      </a:r>
                    </a:p>
                    <a:p>
                      <a:pPr marL="285750" indent="-285750">
                        <a:buFontTx/>
                        <a:buChar char="-"/>
                      </a:pPr>
                      <a:r>
                        <a:rPr lang="en-US" sz="2400" b="1" dirty="0" err="1"/>
                        <a:t>Monosomy</a:t>
                      </a:r>
                      <a:r>
                        <a:rPr lang="en-US" sz="2400" b="1" baseline="0" dirty="0"/>
                        <a:t> 7, del 5q</a:t>
                      </a:r>
                      <a:endParaRPr lang="en-US" sz="2400" b="1" dirty="0"/>
                    </a:p>
                  </a:txBody>
                  <a:tcPr marT="45708" marB="45708"/>
                </a:tc>
                <a:tc>
                  <a:txBody>
                    <a:bodyPr/>
                    <a:lstStyle/>
                    <a:p>
                      <a:endParaRPr lang="en-US" sz="2400" b="1" dirty="0"/>
                    </a:p>
                    <a:p>
                      <a:r>
                        <a:rPr lang="en-US" sz="2400" b="1" dirty="0"/>
                        <a:t>Topoisomerase II inhibitors</a:t>
                      </a:r>
                    </a:p>
                    <a:p>
                      <a:r>
                        <a:rPr lang="en-US" sz="2400" b="1" dirty="0"/>
                        <a:t>Alkylating agents</a:t>
                      </a:r>
                    </a:p>
                  </a:txBody>
                  <a:tcPr marT="45708" marB="45708"/>
                </a:tc>
                <a:extLst>
                  <a:ext uri="{0D108BD9-81ED-4DB2-BD59-A6C34878D82A}">
                    <a16:rowId xmlns:a16="http://schemas.microsoft.com/office/drawing/2014/main" xmlns="" val="10005"/>
                  </a:ext>
                </a:extLst>
              </a:tr>
              <a:tr h="457168">
                <a:tc>
                  <a:txBody>
                    <a:bodyPr/>
                    <a:lstStyle/>
                    <a:p>
                      <a:r>
                        <a:rPr lang="en-US" sz="2400" b="1" dirty="0"/>
                        <a:t>Hearing loss</a:t>
                      </a:r>
                    </a:p>
                  </a:txBody>
                  <a:tcPr marT="45708" marB="45708"/>
                </a:tc>
                <a:tc>
                  <a:txBody>
                    <a:bodyPr/>
                    <a:lstStyle/>
                    <a:p>
                      <a:r>
                        <a:rPr lang="en-US" sz="2400" b="1" dirty="0" err="1"/>
                        <a:t>Cisplatin</a:t>
                      </a:r>
                      <a:endParaRPr lang="en-US" sz="2400" b="1" dirty="0"/>
                    </a:p>
                  </a:txBody>
                  <a:tcPr marT="45708" marB="45708"/>
                </a:tc>
                <a:extLst>
                  <a:ext uri="{0D108BD9-81ED-4DB2-BD59-A6C34878D82A}">
                    <a16:rowId xmlns:a16="http://schemas.microsoft.com/office/drawing/2014/main" xmlns="" val="10006"/>
                  </a:ext>
                </a:extLst>
              </a:tr>
              <a:tr h="457168">
                <a:tc>
                  <a:txBody>
                    <a:bodyPr/>
                    <a:lstStyle/>
                    <a:p>
                      <a:r>
                        <a:rPr lang="en-US" sz="2400" b="1"/>
                        <a:t>Nephrotoxicity</a:t>
                      </a:r>
                      <a:endParaRPr lang="en-US" sz="2400" b="1" dirty="0"/>
                    </a:p>
                  </a:txBody>
                  <a:tcPr marT="45708" marB="45708"/>
                </a:tc>
                <a:tc>
                  <a:txBody>
                    <a:bodyPr/>
                    <a:lstStyle/>
                    <a:p>
                      <a:r>
                        <a:rPr lang="en-US" sz="2400" b="1" dirty="0" err="1"/>
                        <a:t>Cisplatin</a:t>
                      </a:r>
                      <a:r>
                        <a:rPr lang="en-US" sz="2400" b="1" dirty="0"/>
                        <a:t>, </a:t>
                      </a:r>
                      <a:r>
                        <a:rPr lang="en-US" sz="2400" b="1" dirty="0" err="1"/>
                        <a:t>Ifosfamide</a:t>
                      </a:r>
                      <a:endParaRPr lang="en-US" sz="2400" b="1" dirty="0"/>
                    </a:p>
                  </a:txBody>
                  <a:tcPr marT="45708" marB="45708"/>
                </a:tc>
                <a:extLst>
                  <a:ext uri="{0D108BD9-81ED-4DB2-BD59-A6C34878D82A}">
                    <a16:rowId xmlns:a16="http://schemas.microsoft.com/office/drawing/2014/main" xmlns="" val="10007"/>
                  </a:ext>
                </a:extLst>
              </a:tr>
              <a:tr h="457168">
                <a:tc>
                  <a:txBody>
                    <a:bodyPr/>
                    <a:lstStyle/>
                    <a:p>
                      <a:r>
                        <a:rPr lang="en-US" sz="2400" b="1" dirty="0"/>
                        <a:t>Radiation recall injury</a:t>
                      </a:r>
                    </a:p>
                  </a:txBody>
                  <a:tcPr marT="45708" marB="45708"/>
                </a:tc>
                <a:tc>
                  <a:txBody>
                    <a:bodyPr/>
                    <a:lstStyle/>
                    <a:p>
                      <a:r>
                        <a:rPr lang="en-US" sz="2400" b="1" dirty="0" err="1"/>
                        <a:t>Anthracyclines</a:t>
                      </a:r>
                      <a:r>
                        <a:rPr lang="en-US" sz="2400" b="1" dirty="0"/>
                        <a:t>,</a:t>
                      </a:r>
                      <a:r>
                        <a:rPr lang="en-US" sz="2400" b="1" baseline="0" dirty="0"/>
                        <a:t> </a:t>
                      </a:r>
                      <a:r>
                        <a:rPr lang="en-US" sz="2400" b="1" baseline="0" dirty="0" err="1"/>
                        <a:t>dactinomycin</a:t>
                      </a:r>
                      <a:endParaRPr lang="en-US" sz="2400" b="1" dirty="0"/>
                    </a:p>
                  </a:txBody>
                  <a:tcPr marT="45708" marB="45708"/>
                </a:tc>
                <a:extLst>
                  <a:ext uri="{0D108BD9-81ED-4DB2-BD59-A6C34878D82A}">
                    <a16:rowId xmlns:a16="http://schemas.microsoft.com/office/drawing/2014/main" xmlns="" val="10008"/>
                  </a:ext>
                </a:extLst>
              </a:tr>
            </a:tbl>
          </a:graphicData>
        </a:graphic>
      </p:graphicFrame>
      <p:sp>
        <p:nvSpPr>
          <p:cNvPr id="22563" name="Slide Number Placeholder 1">
            <a:extLst>
              <a:ext uri="{FF2B5EF4-FFF2-40B4-BE49-F238E27FC236}">
                <a16:creationId xmlns:a16="http://schemas.microsoft.com/office/drawing/2014/main" xmlns="" id="{F5DE1396-CF63-4DF5-8F1B-C480539F8B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C1DF11-2FEA-4B7F-8524-F31842FE687F}" type="slidenum">
              <a:rPr lang="en-US" altLang="en-US" sz="1200">
                <a:solidFill>
                  <a:srgbClr val="898989"/>
                </a:solidFill>
              </a:rPr>
              <a:pPr>
                <a:spcBef>
                  <a:spcPct val="0"/>
                </a:spcBef>
                <a:buFontTx/>
                <a:buNone/>
              </a:pPr>
              <a:t>70</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380301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D8C92F06-F578-4BE1-A142-EBE6AB66C0FE}"/>
              </a:ext>
            </a:extLst>
          </p:cNvPr>
          <p:cNvSpPr>
            <a:spLocks noGrp="1"/>
          </p:cNvSpPr>
          <p:nvPr>
            <p:ph type="title"/>
          </p:nvPr>
        </p:nvSpPr>
        <p:spPr/>
        <p:txBody>
          <a:bodyPr anchor="t"/>
          <a:lstStyle/>
          <a:p>
            <a:pPr eaLnBrk="1" hangingPunct="1"/>
            <a:r>
              <a:rPr lang="en-US" altLang="en-US" b="1"/>
              <a:t>Toxicity (continued)</a:t>
            </a:r>
          </a:p>
        </p:txBody>
      </p:sp>
      <p:graphicFrame>
        <p:nvGraphicFramePr>
          <p:cNvPr id="4" name="Content Placeholder 3">
            <a:extLst>
              <a:ext uri="{FF2B5EF4-FFF2-40B4-BE49-F238E27FC236}">
                <a16:creationId xmlns:a16="http://schemas.microsoft.com/office/drawing/2014/main" xmlns="" id="{4D4D2B3A-F1B1-48C2-95FA-C53BC93A86D1}"/>
              </a:ext>
            </a:extLst>
          </p:cNvPr>
          <p:cNvGraphicFramePr>
            <a:graphicFrameLocks noGrp="1"/>
          </p:cNvGraphicFramePr>
          <p:nvPr>
            <p:ph idx="1"/>
          </p:nvPr>
        </p:nvGraphicFramePr>
        <p:xfrm>
          <a:off x="1828800" y="1143001"/>
          <a:ext cx="8534400" cy="5211864"/>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xmlns="" val="20000"/>
                    </a:ext>
                  </a:extLst>
                </a:gridCol>
                <a:gridCol w="4267200">
                  <a:extLst>
                    <a:ext uri="{9D8B030D-6E8A-4147-A177-3AD203B41FA5}">
                      <a16:colId xmlns:a16="http://schemas.microsoft.com/office/drawing/2014/main" xmlns="" val="20001"/>
                    </a:ext>
                  </a:extLst>
                </a:gridCol>
              </a:tblGrid>
              <a:tr h="457168">
                <a:tc>
                  <a:txBody>
                    <a:bodyPr/>
                    <a:lstStyle/>
                    <a:p>
                      <a:pPr algn="ctr"/>
                      <a:r>
                        <a:rPr lang="en-US" sz="2400" b="1" dirty="0"/>
                        <a:t>Chronic Toxicity</a:t>
                      </a:r>
                    </a:p>
                  </a:txBody>
                  <a:tcPr marT="45708" marB="45708"/>
                </a:tc>
                <a:tc>
                  <a:txBody>
                    <a:bodyPr/>
                    <a:lstStyle/>
                    <a:p>
                      <a:pPr algn="ctr"/>
                      <a:r>
                        <a:rPr lang="en-US" sz="2400" b="1" dirty="0"/>
                        <a:t>Drug</a:t>
                      </a:r>
                    </a:p>
                  </a:txBody>
                  <a:tcPr marT="45708" marB="45708"/>
                </a:tc>
                <a:extLst>
                  <a:ext uri="{0D108BD9-81ED-4DB2-BD59-A6C34878D82A}">
                    <a16:rowId xmlns:a16="http://schemas.microsoft.com/office/drawing/2014/main" xmlns="" val="10000"/>
                  </a:ext>
                </a:extLst>
              </a:tr>
              <a:tr h="457168">
                <a:tc>
                  <a:txBody>
                    <a:bodyPr/>
                    <a:lstStyle/>
                    <a:p>
                      <a:r>
                        <a:rPr lang="en-US" sz="2400" b="1" dirty="0"/>
                        <a:t>Cardiac</a:t>
                      </a:r>
                    </a:p>
                  </a:txBody>
                  <a:tcPr marT="45708" marB="45708"/>
                </a:tc>
                <a:tc>
                  <a:txBody>
                    <a:bodyPr/>
                    <a:lstStyle/>
                    <a:p>
                      <a:r>
                        <a:rPr lang="en-US" sz="2400" b="1" dirty="0" err="1"/>
                        <a:t>Anthracyclines</a:t>
                      </a:r>
                      <a:endParaRPr lang="en-US" sz="2400" b="1" dirty="0"/>
                    </a:p>
                  </a:txBody>
                  <a:tcPr marT="45708" marB="45708"/>
                </a:tc>
                <a:extLst>
                  <a:ext uri="{0D108BD9-81ED-4DB2-BD59-A6C34878D82A}">
                    <a16:rowId xmlns:a16="http://schemas.microsoft.com/office/drawing/2014/main" xmlns="" val="10001"/>
                  </a:ext>
                </a:extLst>
              </a:tr>
              <a:tr h="822919">
                <a:tc>
                  <a:txBody>
                    <a:bodyPr/>
                    <a:lstStyle/>
                    <a:p>
                      <a:r>
                        <a:rPr lang="en-US" sz="2400" b="1" dirty="0"/>
                        <a:t>Pulmonary</a:t>
                      </a:r>
                    </a:p>
                  </a:txBody>
                  <a:tcPr marT="45708" marB="45708"/>
                </a:tc>
                <a:tc>
                  <a:txBody>
                    <a:bodyPr/>
                    <a:lstStyle/>
                    <a:p>
                      <a:r>
                        <a:rPr lang="en-US" sz="2400" b="1" dirty="0" err="1"/>
                        <a:t>Bleomycin</a:t>
                      </a:r>
                      <a:r>
                        <a:rPr lang="en-US" sz="2400" b="1" dirty="0"/>
                        <a:t>, </a:t>
                      </a:r>
                      <a:r>
                        <a:rPr lang="en-US" sz="2400" b="1" dirty="0" err="1"/>
                        <a:t>Busulfan</a:t>
                      </a:r>
                      <a:r>
                        <a:rPr lang="en-US" sz="2400" b="1" dirty="0"/>
                        <a:t>, </a:t>
                      </a:r>
                      <a:r>
                        <a:rPr lang="en-US" sz="2400" b="1" dirty="0" err="1"/>
                        <a:t>Carmustine</a:t>
                      </a:r>
                      <a:endParaRPr lang="en-US" sz="2400" b="1" dirty="0"/>
                    </a:p>
                  </a:txBody>
                  <a:tcPr marT="45708" marB="45708"/>
                </a:tc>
                <a:extLst>
                  <a:ext uri="{0D108BD9-81ED-4DB2-BD59-A6C34878D82A}">
                    <a16:rowId xmlns:a16="http://schemas.microsoft.com/office/drawing/2014/main" xmlns="" val="10002"/>
                  </a:ext>
                </a:extLst>
              </a:tr>
              <a:tr h="457168">
                <a:tc>
                  <a:txBody>
                    <a:bodyPr/>
                    <a:lstStyle/>
                    <a:p>
                      <a:r>
                        <a:rPr lang="en-US" sz="2400" b="1" dirty="0"/>
                        <a:t>Infertility</a:t>
                      </a:r>
                    </a:p>
                  </a:txBody>
                  <a:tcPr marT="45708" marB="45708"/>
                </a:tc>
                <a:tc>
                  <a:txBody>
                    <a:bodyPr/>
                    <a:lstStyle/>
                    <a:p>
                      <a:r>
                        <a:rPr lang="en-US" sz="2400" b="1" dirty="0"/>
                        <a:t>Alkylating agents</a:t>
                      </a:r>
                    </a:p>
                  </a:txBody>
                  <a:tcPr marT="45708" marB="45708"/>
                </a:tc>
                <a:extLst>
                  <a:ext uri="{0D108BD9-81ED-4DB2-BD59-A6C34878D82A}">
                    <a16:rowId xmlns:a16="http://schemas.microsoft.com/office/drawing/2014/main" xmlns="" val="10003"/>
                  </a:ext>
                </a:extLst>
              </a:tr>
              <a:tr h="457168">
                <a:tc>
                  <a:txBody>
                    <a:bodyPr/>
                    <a:lstStyle/>
                    <a:p>
                      <a:r>
                        <a:rPr lang="en-US" sz="2400" b="1" dirty="0"/>
                        <a:t>Osteonecrosis</a:t>
                      </a:r>
                    </a:p>
                  </a:txBody>
                  <a:tcPr marT="45708" marB="45708"/>
                </a:tc>
                <a:tc>
                  <a:txBody>
                    <a:bodyPr/>
                    <a:lstStyle/>
                    <a:p>
                      <a:r>
                        <a:rPr lang="en-US" sz="2400" b="1" dirty="0"/>
                        <a:t>Corticosteroids</a:t>
                      </a:r>
                    </a:p>
                  </a:txBody>
                  <a:tcPr marT="45708" marB="45708"/>
                </a:tc>
                <a:extLst>
                  <a:ext uri="{0D108BD9-81ED-4DB2-BD59-A6C34878D82A}">
                    <a16:rowId xmlns:a16="http://schemas.microsoft.com/office/drawing/2014/main" xmlns="" val="10004"/>
                  </a:ext>
                </a:extLst>
              </a:tr>
              <a:tr h="1188671">
                <a:tc>
                  <a:txBody>
                    <a:bodyPr/>
                    <a:lstStyle/>
                    <a:p>
                      <a:r>
                        <a:rPr lang="en-US" sz="2400" b="1" dirty="0"/>
                        <a:t>Secondary Leukemia/MDS</a:t>
                      </a:r>
                    </a:p>
                    <a:p>
                      <a:pPr marL="285750" indent="-285750">
                        <a:buFontTx/>
                        <a:buChar char="-"/>
                      </a:pPr>
                      <a:r>
                        <a:rPr lang="en-US" sz="2400" b="1" dirty="0"/>
                        <a:t>11q23</a:t>
                      </a:r>
                    </a:p>
                    <a:p>
                      <a:pPr marL="285750" indent="-285750">
                        <a:buFontTx/>
                        <a:buChar char="-"/>
                      </a:pPr>
                      <a:r>
                        <a:rPr lang="en-US" sz="2400" b="1" dirty="0" err="1"/>
                        <a:t>Monosomy</a:t>
                      </a:r>
                      <a:r>
                        <a:rPr lang="en-US" sz="2400" b="1" baseline="0" dirty="0"/>
                        <a:t> 7, del 5q</a:t>
                      </a:r>
                      <a:endParaRPr lang="en-US" sz="2400" b="1" dirty="0"/>
                    </a:p>
                  </a:txBody>
                  <a:tcPr marT="45708" marB="45708"/>
                </a:tc>
                <a:tc>
                  <a:txBody>
                    <a:bodyPr/>
                    <a:lstStyle/>
                    <a:p>
                      <a:endParaRPr lang="en-US" sz="2400" b="1" dirty="0"/>
                    </a:p>
                    <a:p>
                      <a:r>
                        <a:rPr lang="en-US" sz="2400" b="1" dirty="0"/>
                        <a:t>Topoisomerase II inhibitors</a:t>
                      </a:r>
                    </a:p>
                    <a:p>
                      <a:r>
                        <a:rPr lang="en-US" sz="2400" b="1" dirty="0"/>
                        <a:t>Alkylating agents</a:t>
                      </a:r>
                    </a:p>
                  </a:txBody>
                  <a:tcPr marT="45708" marB="45708"/>
                </a:tc>
                <a:extLst>
                  <a:ext uri="{0D108BD9-81ED-4DB2-BD59-A6C34878D82A}">
                    <a16:rowId xmlns:a16="http://schemas.microsoft.com/office/drawing/2014/main" xmlns="" val="10005"/>
                  </a:ext>
                </a:extLst>
              </a:tr>
              <a:tr h="457168">
                <a:tc>
                  <a:txBody>
                    <a:bodyPr/>
                    <a:lstStyle/>
                    <a:p>
                      <a:r>
                        <a:rPr lang="en-US" sz="2400" b="1" dirty="0"/>
                        <a:t>Hearing loss</a:t>
                      </a:r>
                    </a:p>
                  </a:txBody>
                  <a:tcPr marT="45708" marB="45708"/>
                </a:tc>
                <a:tc>
                  <a:txBody>
                    <a:bodyPr/>
                    <a:lstStyle/>
                    <a:p>
                      <a:r>
                        <a:rPr lang="en-US" sz="2400" b="1" dirty="0" err="1"/>
                        <a:t>Cisplatin</a:t>
                      </a:r>
                      <a:endParaRPr lang="en-US" sz="2400" b="1" dirty="0"/>
                    </a:p>
                  </a:txBody>
                  <a:tcPr marT="45708" marB="45708"/>
                </a:tc>
                <a:extLst>
                  <a:ext uri="{0D108BD9-81ED-4DB2-BD59-A6C34878D82A}">
                    <a16:rowId xmlns:a16="http://schemas.microsoft.com/office/drawing/2014/main" xmlns="" val="10006"/>
                  </a:ext>
                </a:extLst>
              </a:tr>
              <a:tr h="457168">
                <a:tc>
                  <a:txBody>
                    <a:bodyPr/>
                    <a:lstStyle/>
                    <a:p>
                      <a:r>
                        <a:rPr lang="en-US" sz="2400" b="1"/>
                        <a:t>Nephrotoxicity</a:t>
                      </a:r>
                      <a:endParaRPr lang="en-US" sz="2400" b="1" dirty="0"/>
                    </a:p>
                  </a:txBody>
                  <a:tcPr marT="45708" marB="45708"/>
                </a:tc>
                <a:tc>
                  <a:txBody>
                    <a:bodyPr/>
                    <a:lstStyle/>
                    <a:p>
                      <a:r>
                        <a:rPr lang="en-US" sz="2400" b="1" dirty="0" err="1"/>
                        <a:t>Cisplatin</a:t>
                      </a:r>
                      <a:r>
                        <a:rPr lang="en-US" sz="2400" b="1" dirty="0"/>
                        <a:t>, </a:t>
                      </a:r>
                      <a:r>
                        <a:rPr lang="en-US" sz="2400" b="1" dirty="0" err="1"/>
                        <a:t>Ifosfamide</a:t>
                      </a:r>
                      <a:endParaRPr lang="en-US" sz="2400" b="1" dirty="0"/>
                    </a:p>
                  </a:txBody>
                  <a:tcPr marT="45708" marB="45708"/>
                </a:tc>
                <a:extLst>
                  <a:ext uri="{0D108BD9-81ED-4DB2-BD59-A6C34878D82A}">
                    <a16:rowId xmlns:a16="http://schemas.microsoft.com/office/drawing/2014/main" xmlns="" val="10007"/>
                  </a:ext>
                </a:extLst>
              </a:tr>
              <a:tr h="457168">
                <a:tc>
                  <a:txBody>
                    <a:bodyPr/>
                    <a:lstStyle/>
                    <a:p>
                      <a:r>
                        <a:rPr lang="en-US" sz="2400" b="1" dirty="0"/>
                        <a:t>Radiation recall injury</a:t>
                      </a:r>
                    </a:p>
                  </a:txBody>
                  <a:tcPr marT="45708" marB="45708"/>
                </a:tc>
                <a:tc>
                  <a:txBody>
                    <a:bodyPr/>
                    <a:lstStyle/>
                    <a:p>
                      <a:r>
                        <a:rPr lang="en-US" sz="2400" b="1" dirty="0" err="1"/>
                        <a:t>Anthracyclines</a:t>
                      </a:r>
                      <a:r>
                        <a:rPr lang="en-US" sz="2400" b="1" dirty="0"/>
                        <a:t>,</a:t>
                      </a:r>
                      <a:r>
                        <a:rPr lang="en-US" sz="2400" b="1" baseline="0" dirty="0"/>
                        <a:t> </a:t>
                      </a:r>
                      <a:r>
                        <a:rPr lang="en-US" sz="2400" b="1" baseline="0" dirty="0" err="1"/>
                        <a:t>dactinomycin</a:t>
                      </a:r>
                      <a:endParaRPr lang="en-US" sz="2400" b="1" dirty="0"/>
                    </a:p>
                  </a:txBody>
                  <a:tcPr marT="45708" marB="45708"/>
                </a:tc>
                <a:extLst>
                  <a:ext uri="{0D108BD9-81ED-4DB2-BD59-A6C34878D82A}">
                    <a16:rowId xmlns:a16="http://schemas.microsoft.com/office/drawing/2014/main" xmlns="" val="10008"/>
                  </a:ext>
                </a:extLst>
              </a:tr>
            </a:tbl>
          </a:graphicData>
        </a:graphic>
      </p:graphicFrame>
      <p:sp>
        <p:nvSpPr>
          <p:cNvPr id="22563" name="Slide Number Placeholder 1">
            <a:extLst>
              <a:ext uri="{FF2B5EF4-FFF2-40B4-BE49-F238E27FC236}">
                <a16:creationId xmlns:a16="http://schemas.microsoft.com/office/drawing/2014/main" xmlns="" id="{F5DE1396-CF63-4DF5-8F1B-C480539F8B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C1DF11-2FEA-4B7F-8524-F31842FE687F}" type="slidenum">
              <a:rPr lang="en-US" altLang="en-US" sz="1200">
                <a:solidFill>
                  <a:srgbClr val="898989"/>
                </a:solidFill>
              </a:rPr>
              <a:pPr>
                <a:spcBef>
                  <a:spcPct val="0"/>
                </a:spcBef>
                <a:buFontTx/>
                <a:buNone/>
              </a:pPr>
              <a:t>71</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329748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F342F167-3A93-4981-996A-4A4BBA9106DB}"/>
              </a:ext>
            </a:extLst>
          </p:cNvPr>
          <p:cNvSpPr>
            <a:spLocks noGrp="1"/>
          </p:cNvSpPr>
          <p:nvPr>
            <p:ph type="title"/>
          </p:nvPr>
        </p:nvSpPr>
        <p:spPr/>
        <p:txBody>
          <a:bodyPr anchor="t"/>
          <a:lstStyle/>
          <a:p>
            <a:pPr eaLnBrk="1" hangingPunct="1"/>
            <a:r>
              <a:rPr lang="en-US" altLang="en-US" b="1"/>
              <a:t>Oxazaphosphorines</a:t>
            </a:r>
          </a:p>
        </p:txBody>
      </p:sp>
      <p:sp>
        <p:nvSpPr>
          <p:cNvPr id="23555" name="Content Placeholder 2">
            <a:extLst>
              <a:ext uri="{FF2B5EF4-FFF2-40B4-BE49-F238E27FC236}">
                <a16:creationId xmlns:a16="http://schemas.microsoft.com/office/drawing/2014/main" xmlns="" id="{DAFEF746-E2D9-4AC0-B0B5-4874D054055E}"/>
              </a:ext>
            </a:extLst>
          </p:cNvPr>
          <p:cNvSpPr>
            <a:spLocks noGrp="1"/>
          </p:cNvSpPr>
          <p:nvPr>
            <p:ph idx="1"/>
          </p:nvPr>
        </p:nvSpPr>
        <p:spPr/>
        <p:txBody>
          <a:bodyPr/>
          <a:lstStyle/>
          <a:p>
            <a:pPr eaLnBrk="1" hangingPunct="1"/>
            <a:r>
              <a:rPr lang="en-US" altLang="en-US" b="1"/>
              <a:t>Cyclophosphamide (C) and Ifosfamide (I)</a:t>
            </a:r>
          </a:p>
          <a:p>
            <a:pPr eaLnBrk="1" hangingPunct="1"/>
            <a:r>
              <a:rPr lang="en-US" altLang="en-US" b="1"/>
              <a:t>Prodrugs</a:t>
            </a:r>
          </a:p>
          <a:p>
            <a:pPr eaLnBrk="1" hangingPunct="1"/>
            <a:r>
              <a:rPr lang="en-US" altLang="en-US" b="1"/>
              <a:t>Metabolized to phospho/iphosphoramide mustard and acrolein (hemorrhagic cystitis)</a:t>
            </a:r>
          </a:p>
          <a:p>
            <a:pPr eaLnBrk="1" hangingPunct="1"/>
            <a:r>
              <a:rPr lang="en-US" altLang="en-US" b="1"/>
              <a:t>Dechlorethylation I&gt;C (neurotoxicity)</a:t>
            </a:r>
          </a:p>
          <a:p>
            <a:pPr eaLnBrk="1" hangingPunct="1"/>
            <a:r>
              <a:rPr lang="en-US" altLang="en-US" b="1"/>
              <a:t>Busulfan blocks activation of cyclophosphamide</a:t>
            </a:r>
          </a:p>
        </p:txBody>
      </p:sp>
      <p:sp>
        <p:nvSpPr>
          <p:cNvPr id="23556" name="Slide Number Placeholder 1">
            <a:extLst>
              <a:ext uri="{FF2B5EF4-FFF2-40B4-BE49-F238E27FC236}">
                <a16:creationId xmlns:a16="http://schemas.microsoft.com/office/drawing/2014/main" xmlns="" id="{98D1649D-5D7B-421F-A321-F3A1D78B93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4AEFF7-80C9-4386-AA54-35B342779AF2}" type="slidenum">
              <a:rPr lang="en-US" altLang="en-US" sz="1200">
                <a:solidFill>
                  <a:srgbClr val="898989"/>
                </a:solidFill>
              </a:rPr>
              <a:pPr>
                <a:spcBef>
                  <a:spcPct val="0"/>
                </a:spcBef>
                <a:buFontTx/>
                <a:buNone/>
              </a:pPr>
              <a:t>72</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4369447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044C776F-AD2F-4BBB-B57D-87AE73C1C06C}"/>
              </a:ext>
            </a:extLst>
          </p:cNvPr>
          <p:cNvSpPr>
            <a:spLocks noGrp="1"/>
          </p:cNvSpPr>
          <p:nvPr>
            <p:ph type="title"/>
          </p:nvPr>
        </p:nvSpPr>
        <p:spPr/>
        <p:txBody>
          <a:bodyPr anchor="t"/>
          <a:lstStyle/>
          <a:p>
            <a:pPr eaLnBrk="1" hangingPunct="1"/>
            <a:r>
              <a:rPr lang="en-US" altLang="en-US" b="1"/>
              <a:t>Busulfan</a:t>
            </a:r>
          </a:p>
        </p:txBody>
      </p:sp>
      <p:sp>
        <p:nvSpPr>
          <p:cNvPr id="24579" name="Content Placeholder 2">
            <a:extLst>
              <a:ext uri="{FF2B5EF4-FFF2-40B4-BE49-F238E27FC236}">
                <a16:creationId xmlns:a16="http://schemas.microsoft.com/office/drawing/2014/main" xmlns="" id="{B3AD696F-B59C-4FA8-93EE-AC20F433ABB5}"/>
              </a:ext>
            </a:extLst>
          </p:cNvPr>
          <p:cNvSpPr>
            <a:spLocks noGrp="1"/>
          </p:cNvSpPr>
          <p:nvPr>
            <p:ph idx="1"/>
          </p:nvPr>
        </p:nvSpPr>
        <p:spPr/>
        <p:txBody>
          <a:bodyPr/>
          <a:lstStyle/>
          <a:p>
            <a:pPr eaLnBrk="1" hangingPunct="1"/>
            <a:r>
              <a:rPr lang="en-US" altLang="en-US" b="1"/>
              <a:t>Oral busulfan PK is age dependent and highly variable</a:t>
            </a:r>
          </a:p>
          <a:p>
            <a:pPr eaLnBrk="1" hangingPunct="1"/>
            <a:r>
              <a:rPr lang="en-US" altLang="en-US" b="1"/>
              <a:t>IV busulfan decreases interpatient variability</a:t>
            </a:r>
          </a:p>
          <a:p>
            <a:pPr eaLnBrk="1" hangingPunct="1"/>
            <a:r>
              <a:rPr lang="en-US" altLang="en-US" b="1"/>
              <a:t>Metabolized by Glutathione-S- transferase</a:t>
            </a:r>
          </a:p>
          <a:p>
            <a:pPr eaLnBrk="1" hangingPunct="1"/>
            <a:r>
              <a:rPr lang="en-US" altLang="en-US" b="1"/>
              <a:t>Good CSF penetration</a:t>
            </a:r>
          </a:p>
          <a:p>
            <a:pPr eaLnBrk="1" hangingPunct="1"/>
            <a:r>
              <a:rPr lang="en-US" altLang="en-US" b="1"/>
              <a:t>High dose used for myeloablation in BMT conditioning regimens</a:t>
            </a:r>
          </a:p>
        </p:txBody>
      </p:sp>
      <p:sp>
        <p:nvSpPr>
          <p:cNvPr id="24580" name="Slide Number Placeholder 1">
            <a:extLst>
              <a:ext uri="{FF2B5EF4-FFF2-40B4-BE49-F238E27FC236}">
                <a16:creationId xmlns:a16="http://schemas.microsoft.com/office/drawing/2014/main" xmlns="" id="{247148F9-6D4D-4A44-ACEC-BF70C099FB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15CC56-47D1-46D0-B1FA-098E0DEFD837}" type="slidenum">
              <a:rPr lang="en-US" altLang="en-US" sz="1200">
                <a:solidFill>
                  <a:srgbClr val="898989"/>
                </a:solidFill>
              </a:rPr>
              <a:pPr>
                <a:spcBef>
                  <a:spcPct val="0"/>
                </a:spcBef>
                <a:buFontTx/>
                <a:buNone/>
              </a:pPr>
              <a:t>73</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6542464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C0064D3C-7ACC-4E1F-A971-BE2A9B0E17FA}"/>
              </a:ext>
            </a:extLst>
          </p:cNvPr>
          <p:cNvSpPr>
            <a:spLocks noGrp="1"/>
          </p:cNvSpPr>
          <p:nvPr>
            <p:ph type="title"/>
          </p:nvPr>
        </p:nvSpPr>
        <p:spPr/>
        <p:txBody>
          <a:bodyPr anchor="t"/>
          <a:lstStyle/>
          <a:p>
            <a:pPr eaLnBrk="1" hangingPunct="1"/>
            <a:r>
              <a:rPr lang="en-US" altLang="en-US" b="1"/>
              <a:t>Platinum compounds</a:t>
            </a:r>
          </a:p>
        </p:txBody>
      </p:sp>
      <p:sp>
        <p:nvSpPr>
          <p:cNvPr id="25603" name="Content Placeholder 2">
            <a:extLst>
              <a:ext uri="{FF2B5EF4-FFF2-40B4-BE49-F238E27FC236}">
                <a16:creationId xmlns:a16="http://schemas.microsoft.com/office/drawing/2014/main" xmlns="" id="{4A1F6802-BAD5-45B0-A35C-0D4074A307A0}"/>
              </a:ext>
            </a:extLst>
          </p:cNvPr>
          <p:cNvSpPr>
            <a:spLocks noGrp="1"/>
          </p:cNvSpPr>
          <p:nvPr>
            <p:ph idx="1"/>
          </p:nvPr>
        </p:nvSpPr>
        <p:spPr/>
        <p:txBody>
          <a:bodyPr/>
          <a:lstStyle/>
          <a:p>
            <a:pPr eaLnBrk="1" hangingPunct="1"/>
            <a:r>
              <a:rPr lang="en-US" altLang="en-US" b="1"/>
              <a:t>Cisplatin- nephrotoxicity, ototoxicity</a:t>
            </a:r>
          </a:p>
          <a:p>
            <a:pPr eaLnBrk="1" hangingPunct="1"/>
            <a:r>
              <a:rPr lang="en-US" altLang="en-US" b="1"/>
              <a:t>Carboplatin- myelotoxicity</a:t>
            </a:r>
          </a:p>
          <a:p>
            <a:pPr eaLnBrk="1" hangingPunct="1"/>
            <a:r>
              <a:rPr lang="en-US" altLang="en-US" b="1"/>
              <a:t>Oxaliplatin- neurotoxicity</a:t>
            </a:r>
          </a:p>
          <a:p>
            <a:pPr eaLnBrk="1" hangingPunct="1"/>
            <a:r>
              <a:rPr lang="en-US" altLang="en-US" b="1"/>
              <a:t>Carboplatin clearance highly correlated with GFR</a:t>
            </a:r>
          </a:p>
          <a:p>
            <a:pPr eaLnBrk="1" hangingPunct="1"/>
            <a:r>
              <a:rPr lang="en-US" altLang="en-US" b="1"/>
              <a:t>Targeted dosing of carboplatin using AUC (usually 6-10mg X min/mL)</a:t>
            </a:r>
          </a:p>
        </p:txBody>
      </p:sp>
      <p:sp>
        <p:nvSpPr>
          <p:cNvPr id="25604" name="Slide Number Placeholder 1">
            <a:extLst>
              <a:ext uri="{FF2B5EF4-FFF2-40B4-BE49-F238E27FC236}">
                <a16:creationId xmlns:a16="http://schemas.microsoft.com/office/drawing/2014/main" xmlns="" id="{B328E34D-C929-433F-9492-45BCE6F148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6E0BDD-184D-4696-BAE2-E8C33DA23DF1}" type="slidenum">
              <a:rPr lang="en-US" altLang="en-US" sz="1200">
                <a:solidFill>
                  <a:srgbClr val="898989"/>
                </a:solidFill>
              </a:rPr>
              <a:pPr>
                <a:spcBef>
                  <a:spcPct val="0"/>
                </a:spcBef>
                <a:buFontTx/>
                <a:buNone/>
              </a:pPr>
              <a:t>74</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9992827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CD60A3F7-5B5E-4FA4-982C-941AE71B2271}"/>
              </a:ext>
            </a:extLst>
          </p:cNvPr>
          <p:cNvSpPr>
            <a:spLocks noGrp="1"/>
          </p:cNvSpPr>
          <p:nvPr>
            <p:ph type="title"/>
          </p:nvPr>
        </p:nvSpPr>
        <p:spPr/>
        <p:txBody>
          <a:bodyPr anchor="t"/>
          <a:lstStyle/>
          <a:p>
            <a:pPr eaLnBrk="1" hangingPunct="1"/>
            <a:r>
              <a:rPr lang="en-US" altLang="en-US" b="1"/>
              <a:t>Thiopurines</a:t>
            </a:r>
          </a:p>
        </p:txBody>
      </p:sp>
      <p:sp>
        <p:nvSpPr>
          <p:cNvPr id="26627" name="Content Placeholder 2">
            <a:extLst>
              <a:ext uri="{FF2B5EF4-FFF2-40B4-BE49-F238E27FC236}">
                <a16:creationId xmlns:a16="http://schemas.microsoft.com/office/drawing/2014/main" xmlns="" id="{AD402AC9-1220-473B-840B-90A6BFA8EDD1}"/>
              </a:ext>
            </a:extLst>
          </p:cNvPr>
          <p:cNvSpPr>
            <a:spLocks noGrp="1"/>
          </p:cNvSpPr>
          <p:nvPr>
            <p:ph idx="1"/>
          </p:nvPr>
        </p:nvSpPr>
        <p:spPr>
          <a:xfrm>
            <a:off x="1676400" y="1066801"/>
            <a:ext cx="8534400" cy="4602163"/>
          </a:xfrm>
        </p:spPr>
        <p:txBody>
          <a:bodyPr/>
          <a:lstStyle/>
          <a:p>
            <a:pPr eaLnBrk="1" hangingPunct="1"/>
            <a:r>
              <a:rPr lang="en-US" altLang="en-US" b="1"/>
              <a:t>MP and TG are prodrugs</a:t>
            </a:r>
          </a:p>
          <a:p>
            <a:pPr eaLnBrk="1" hangingPunct="1"/>
            <a:r>
              <a:rPr lang="en-US" altLang="en-US" b="1"/>
              <a:t>MP- TGMP ( 3 steps); TG- TGMP (1 step)</a:t>
            </a:r>
          </a:p>
          <a:p>
            <a:pPr eaLnBrk="1" hangingPunct="1"/>
            <a:r>
              <a:rPr lang="en-US" altLang="en-US" b="1"/>
              <a:t>TGMP is phosphorylated to TGTP which is then converted by ribonucleotide reductase to dTGTP which is incorporated into DNA.</a:t>
            </a:r>
          </a:p>
          <a:p>
            <a:pPr eaLnBrk="1" hangingPunct="1"/>
            <a:r>
              <a:rPr lang="en-US" altLang="en-US" b="1"/>
              <a:t>Thiopurine methyl transferase (TPMT)- S-methylation of thiopurines (active metabolites)</a:t>
            </a:r>
          </a:p>
          <a:p>
            <a:pPr lvl="1" eaLnBrk="1" hangingPunct="1">
              <a:buFont typeface="Arial" panose="020B0604020202020204" pitchFamily="34" charset="0"/>
              <a:buChar char="•"/>
            </a:pPr>
            <a:r>
              <a:rPr lang="en-US" altLang="en-US" b="1"/>
              <a:t>Homozygous TPMT deficiency- severe toxicity (5-10% dosing)- 1 in 300</a:t>
            </a:r>
          </a:p>
          <a:p>
            <a:pPr lvl="1" eaLnBrk="1" hangingPunct="1">
              <a:buFont typeface="Arial" panose="020B0604020202020204" pitchFamily="34" charset="0"/>
              <a:buChar char="•"/>
            </a:pPr>
            <a:r>
              <a:rPr lang="en-US" altLang="en-US" b="1"/>
              <a:t>Heterozygotes TPMT- more frequent dose reductions</a:t>
            </a:r>
          </a:p>
        </p:txBody>
      </p:sp>
      <p:sp>
        <p:nvSpPr>
          <p:cNvPr id="26628" name="Slide Number Placeholder 1">
            <a:extLst>
              <a:ext uri="{FF2B5EF4-FFF2-40B4-BE49-F238E27FC236}">
                <a16:creationId xmlns:a16="http://schemas.microsoft.com/office/drawing/2014/main" xmlns="" id="{9425F627-10C8-44B4-9E07-513A376C4E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276AF4-09BE-4F8D-83E5-9DDB6463AAFF}" type="slidenum">
              <a:rPr lang="en-US" altLang="en-US" sz="1200">
                <a:solidFill>
                  <a:srgbClr val="898989"/>
                </a:solidFill>
              </a:rPr>
              <a:pPr>
                <a:spcBef>
                  <a:spcPct val="0"/>
                </a:spcBef>
                <a:buFontTx/>
                <a:buNone/>
              </a:pPr>
              <a:t>75</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827017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7E68AD5B-E809-4DA2-9D68-0CC4DCCFFB90}"/>
              </a:ext>
            </a:extLst>
          </p:cNvPr>
          <p:cNvSpPr>
            <a:spLocks noGrp="1"/>
          </p:cNvSpPr>
          <p:nvPr>
            <p:ph type="title"/>
          </p:nvPr>
        </p:nvSpPr>
        <p:spPr/>
        <p:txBody>
          <a:bodyPr anchor="t"/>
          <a:lstStyle/>
          <a:p>
            <a:pPr eaLnBrk="1" hangingPunct="1"/>
            <a:r>
              <a:rPr lang="en-US" altLang="en-US" b="1"/>
              <a:t>Thiopurines</a:t>
            </a:r>
          </a:p>
        </p:txBody>
      </p:sp>
      <p:sp>
        <p:nvSpPr>
          <p:cNvPr id="3" name="Content Placeholder 2">
            <a:extLst>
              <a:ext uri="{FF2B5EF4-FFF2-40B4-BE49-F238E27FC236}">
                <a16:creationId xmlns:a16="http://schemas.microsoft.com/office/drawing/2014/main" xmlns="" id="{A661109E-B5A0-43DA-AF26-565E6F17CC6A}"/>
              </a:ext>
            </a:extLst>
          </p:cNvPr>
          <p:cNvSpPr>
            <a:spLocks noGrp="1"/>
          </p:cNvSpPr>
          <p:nvPr>
            <p:ph idx="1"/>
          </p:nvPr>
        </p:nvSpPr>
        <p:spPr/>
        <p:txBody>
          <a:bodyPr/>
          <a:lstStyle/>
          <a:p>
            <a:pPr eaLnBrk="1" hangingPunct="1">
              <a:buFont typeface="Arial" charset="0"/>
              <a:buChar char="•"/>
              <a:defRPr/>
            </a:pPr>
            <a:r>
              <a:rPr lang="en-US" b="1" dirty="0">
                <a:solidFill>
                  <a:srgbClr val="000099"/>
                </a:solidFill>
              </a:rPr>
              <a:t>MP catabolized to </a:t>
            </a:r>
            <a:r>
              <a:rPr lang="en-US" b="1" dirty="0" err="1">
                <a:solidFill>
                  <a:srgbClr val="000099"/>
                </a:solidFill>
              </a:rPr>
              <a:t>thiouric</a:t>
            </a:r>
            <a:r>
              <a:rPr lang="en-US" b="1" dirty="0">
                <a:solidFill>
                  <a:srgbClr val="000099"/>
                </a:solidFill>
              </a:rPr>
              <a:t> acid by xanthine oxidase</a:t>
            </a:r>
          </a:p>
          <a:p>
            <a:pPr lvl="1" eaLnBrk="1" hangingPunct="1">
              <a:buFont typeface="Arial" charset="0"/>
              <a:buChar char="–"/>
              <a:defRPr/>
            </a:pPr>
            <a:r>
              <a:rPr b="1" i="1" dirty="0"/>
              <a:t>Allopurinol increases MP toxicity</a:t>
            </a:r>
          </a:p>
          <a:p>
            <a:pPr eaLnBrk="1" hangingPunct="1">
              <a:buFont typeface="Arial" charset="0"/>
              <a:buChar char="•"/>
              <a:defRPr/>
            </a:pPr>
            <a:r>
              <a:rPr lang="en-US" b="1" dirty="0">
                <a:solidFill>
                  <a:srgbClr val="000099"/>
                </a:solidFill>
              </a:rPr>
              <a:t>TG catabolized to </a:t>
            </a:r>
            <a:r>
              <a:rPr lang="en-US" b="1" dirty="0" err="1">
                <a:solidFill>
                  <a:srgbClr val="000099"/>
                </a:solidFill>
              </a:rPr>
              <a:t>thiouric</a:t>
            </a:r>
            <a:r>
              <a:rPr lang="en-US" b="1" dirty="0">
                <a:solidFill>
                  <a:srgbClr val="000099"/>
                </a:solidFill>
              </a:rPr>
              <a:t> acid by </a:t>
            </a:r>
            <a:r>
              <a:rPr lang="en-US" b="1" dirty="0" err="1">
                <a:solidFill>
                  <a:srgbClr val="000099"/>
                </a:solidFill>
              </a:rPr>
              <a:t>aldehyde</a:t>
            </a:r>
            <a:r>
              <a:rPr lang="en-US" b="1" dirty="0">
                <a:solidFill>
                  <a:srgbClr val="000099"/>
                </a:solidFill>
              </a:rPr>
              <a:t> </a:t>
            </a:r>
            <a:r>
              <a:rPr lang="en-US" b="1" dirty="0" err="1">
                <a:solidFill>
                  <a:srgbClr val="000099"/>
                </a:solidFill>
              </a:rPr>
              <a:t>oxidase</a:t>
            </a:r>
            <a:r>
              <a:rPr lang="en-US" b="1" dirty="0">
                <a:solidFill>
                  <a:srgbClr val="000099"/>
                </a:solidFill>
              </a:rPr>
              <a:t> via 8-OH-thioguanine</a:t>
            </a:r>
          </a:p>
          <a:p>
            <a:pPr lvl="1" eaLnBrk="1" hangingPunct="1">
              <a:buFont typeface="Arial" charset="0"/>
              <a:buChar char="–"/>
              <a:defRPr/>
            </a:pPr>
            <a:r>
              <a:rPr b="1" i="1" dirty="0"/>
              <a:t>Allopurinol has no effect on TG toxicity</a:t>
            </a:r>
          </a:p>
          <a:p>
            <a:pPr marL="0" indent="0">
              <a:buNone/>
              <a:defRPr/>
            </a:pPr>
            <a:endParaRPr lang="en-US" b="1" i="1" dirty="0"/>
          </a:p>
        </p:txBody>
      </p:sp>
      <p:sp>
        <p:nvSpPr>
          <p:cNvPr id="28676" name="Slide Number Placeholder 1">
            <a:extLst>
              <a:ext uri="{FF2B5EF4-FFF2-40B4-BE49-F238E27FC236}">
                <a16:creationId xmlns:a16="http://schemas.microsoft.com/office/drawing/2014/main" xmlns="" id="{DF96D371-9318-4ED0-A94F-61D59E4293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4D43C8-17AA-4ACF-B590-D2FA07E7E37D}" type="slidenum">
              <a:rPr lang="en-US" altLang="en-US" sz="1200">
                <a:solidFill>
                  <a:srgbClr val="898989"/>
                </a:solidFill>
              </a:rPr>
              <a:pPr>
                <a:spcBef>
                  <a:spcPct val="0"/>
                </a:spcBef>
                <a:buFontTx/>
                <a:buNone/>
              </a:pPr>
              <a:t>76</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508618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DE7A7EB4-09FC-4974-9738-462A77F44D22}"/>
              </a:ext>
            </a:extLst>
          </p:cNvPr>
          <p:cNvSpPr>
            <a:spLocks noGrp="1"/>
          </p:cNvSpPr>
          <p:nvPr>
            <p:ph type="title"/>
          </p:nvPr>
        </p:nvSpPr>
        <p:spPr/>
        <p:txBody>
          <a:bodyPr anchor="t"/>
          <a:lstStyle/>
          <a:p>
            <a:pPr eaLnBrk="1" hangingPunct="1"/>
            <a:r>
              <a:rPr lang="en-US" altLang="en-US" b="1"/>
              <a:t>Temozolomide</a:t>
            </a:r>
          </a:p>
        </p:txBody>
      </p:sp>
      <p:sp>
        <p:nvSpPr>
          <p:cNvPr id="3" name="Content Placeholder 2">
            <a:extLst>
              <a:ext uri="{FF2B5EF4-FFF2-40B4-BE49-F238E27FC236}">
                <a16:creationId xmlns:a16="http://schemas.microsoft.com/office/drawing/2014/main" xmlns="" id="{DFB1C5B1-EE04-4C86-9328-A248AAE3D12E}"/>
              </a:ext>
            </a:extLst>
          </p:cNvPr>
          <p:cNvSpPr>
            <a:spLocks noGrp="1"/>
          </p:cNvSpPr>
          <p:nvPr>
            <p:ph idx="1"/>
          </p:nvPr>
        </p:nvSpPr>
        <p:spPr>
          <a:xfrm>
            <a:off x="1676400" y="1219201"/>
            <a:ext cx="8534400" cy="4602163"/>
          </a:xfrm>
        </p:spPr>
        <p:txBody>
          <a:bodyPr/>
          <a:lstStyle/>
          <a:p>
            <a:pPr eaLnBrk="1" hangingPunct="1">
              <a:buFont typeface="Arial" charset="0"/>
              <a:buChar char="•"/>
              <a:defRPr/>
            </a:pPr>
            <a:r>
              <a:rPr lang="en-US" b="1" dirty="0" err="1"/>
              <a:t>Prodrug</a:t>
            </a:r>
            <a:endParaRPr lang="en-US" b="1" dirty="0"/>
          </a:p>
          <a:p>
            <a:pPr eaLnBrk="1" hangingPunct="1">
              <a:buFont typeface="Arial" charset="0"/>
              <a:buChar char="•"/>
              <a:defRPr/>
            </a:pPr>
            <a:r>
              <a:rPr lang="en-US" b="1" dirty="0"/>
              <a:t>Spontaneous change to MTIC in solution at physiological pH</a:t>
            </a:r>
          </a:p>
          <a:p>
            <a:pPr eaLnBrk="1" hangingPunct="1">
              <a:buFont typeface="Arial" charset="0"/>
              <a:buChar char="•"/>
              <a:defRPr/>
            </a:pPr>
            <a:r>
              <a:rPr lang="en-US" b="1" dirty="0"/>
              <a:t>Delayed </a:t>
            </a:r>
            <a:r>
              <a:rPr lang="en-US" b="1" dirty="0" err="1"/>
              <a:t>myelosuppression</a:t>
            </a:r>
            <a:r>
              <a:rPr lang="en-US" b="1" dirty="0"/>
              <a:t>- nadir 21 days</a:t>
            </a:r>
          </a:p>
          <a:p>
            <a:pPr eaLnBrk="1" hangingPunct="1">
              <a:buFont typeface="Arial" charset="0"/>
              <a:buChar char="•"/>
              <a:defRPr/>
            </a:pPr>
            <a:r>
              <a:rPr lang="en-US" b="1" dirty="0"/>
              <a:t>O</a:t>
            </a:r>
            <a:r>
              <a:rPr lang="en-US" b="1" baseline="30000" dirty="0"/>
              <a:t>6</a:t>
            </a:r>
            <a:r>
              <a:rPr lang="en-US" b="1" dirty="0"/>
              <a:t>-methylguanine-DNA </a:t>
            </a:r>
            <a:r>
              <a:rPr lang="en-US" b="1" dirty="0" err="1"/>
              <a:t>methyltransferase</a:t>
            </a:r>
            <a:r>
              <a:rPr lang="en-US" b="1" dirty="0"/>
              <a:t> (MGMT)- DNA repair protein- removes methyl adduct from O</a:t>
            </a:r>
            <a:r>
              <a:rPr lang="en-US" b="1" baseline="30000" dirty="0"/>
              <a:t>6</a:t>
            </a:r>
            <a:r>
              <a:rPr lang="en-US" b="1" dirty="0"/>
              <a:t> position of guanine</a:t>
            </a:r>
          </a:p>
          <a:p>
            <a:pPr eaLnBrk="1" hangingPunct="1">
              <a:buFont typeface="Arial" charset="0"/>
              <a:buChar char="•"/>
              <a:defRPr/>
            </a:pPr>
            <a:r>
              <a:rPr lang="en-US" b="1" dirty="0"/>
              <a:t>Increased expression of MGMT causes </a:t>
            </a:r>
            <a:r>
              <a:rPr lang="en-US" b="1" dirty="0" err="1"/>
              <a:t>temozolomide</a:t>
            </a:r>
            <a:r>
              <a:rPr lang="en-US" b="1" dirty="0"/>
              <a:t> resistance</a:t>
            </a:r>
          </a:p>
          <a:p>
            <a:pPr marL="0" indent="0">
              <a:buNone/>
              <a:defRPr/>
            </a:pPr>
            <a:endParaRPr lang="en-US" b="1" dirty="0"/>
          </a:p>
        </p:txBody>
      </p:sp>
      <p:sp>
        <p:nvSpPr>
          <p:cNvPr id="29700" name="Slide Number Placeholder 1">
            <a:extLst>
              <a:ext uri="{FF2B5EF4-FFF2-40B4-BE49-F238E27FC236}">
                <a16:creationId xmlns:a16="http://schemas.microsoft.com/office/drawing/2014/main" xmlns="" id="{5D925771-CFCA-41CC-BD2B-77ED45A117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677ED1-8B3E-46D4-A61F-775EE879A259}" type="slidenum">
              <a:rPr lang="en-US" altLang="en-US" sz="1200">
                <a:solidFill>
                  <a:srgbClr val="898989"/>
                </a:solidFill>
              </a:rPr>
              <a:pPr>
                <a:spcBef>
                  <a:spcPct val="0"/>
                </a:spcBef>
                <a:buFontTx/>
                <a:buNone/>
              </a:pPr>
              <a:t>77</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3369651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5F30816E-7900-473A-B286-F03DC69FF879}"/>
              </a:ext>
            </a:extLst>
          </p:cNvPr>
          <p:cNvSpPr>
            <a:spLocks noGrp="1"/>
          </p:cNvSpPr>
          <p:nvPr>
            <p:ph type="title"/>
          </p:nvPr>
        </p:nvSpPr>
        <p:spPr/>
        <p:txBody>
          <a:bodyPr anchor="t"/>
          <a:lstStyle/>
          <a:p>
            <a:pPr eaLnBrk="1" hangingPunct="1"/>
            <a:r>
              <a:rPr lang="en-US" altLang="en-US" b="1"/>
              <a:t>Methotrexate</a:t>
            </a:r>
          </a:p>
        </p:txBody>
      </p:sp>
      <p:sp>
        <p:nvSpPr>
          <p:cNvPr id="30723" name="Content Placeholder 2">
            <a:extLst>
              <a:ext uri="{FF2B5EF4-FFF2-40B4-BE49-F238E27FC236}">
                <a16:creationId xmlns:a16="http://schemas.microsoft.com/office/drawing/2014/main" xmlns="" id="{84328E61-4D57-4576-9F66-DEA8B4F8A764}"/>
              </a:ext>
            </a:extLst>
          </p:cNvPr>
          <p:cNvSpPr>
            <a:spLocks noGrp="1"/>
          </p:cNvSpPr>
          <p:nvPr>
            <p:ph idx="1"/>
          </p:nvPr>
        </p:nvSpPr>
        <p:spPr>
          <a:xfrm>
            <a:off x="1981200" y="1295401"/>
            <a:ext cx="8229600" cy="4525963"/>
          </a:xfrm>
        </p:spPr>
        <p:txBody>
          <a:bodyPr/>
          <a:lstStyle/>
          <a:p>
            <a:pPr eaLnBrk="1" hangingPunct="1"/>
            <a:r>
              <a:rPr lang="en-US" altLang="en-US" b="1"/>
              <a:t>Inhibits DHFR and prevents conversion of folates to active tetrahydrofolate</a:t>
            </a:r>
          </a:p>
          <a:p>
            <a:pPr eaLnBrk="1" hangingPunct="1"/>
            <a:r>
              <a:rPr lang="en-US" altLang="en-US" b="1"/>
              <a:t>Single carbon donor for purine synthesis</a:t>
            </a:r>
          </a:p>
          <a:p>
            <a:pPr eaLnBrk="1" hangingPunct="1"/>
            <a:r>
              <a:rPr lang="en-US" altLang="en-US" b="1"/>
              <a:t>Tetrahydrofolate pools depleted</a:t>
            </a:r>
          </a:p>
          <a:p>
            <a:pPr eaLnBrk="1" hangingPunct="1"/>
            <a:r>
              <a:rPr lang="en-US" altLang="en-US" b="1"/>
              <a:t>Intracellular methotrexate is polyglutamated and accumulates within the cell leading to apoptosis</a:t>
            </a:r>
          </a:p>
          <a:p>
            <a:pPr eaLnBrk="1" hangingPunct="1"/>
            <a:r>
              <a:rPr lang="en-US" altLang="en-US" b="1"/>
              <a:t>Asparaginase depletes glutamine (Capizzi I) rescuing cells from methotrexate toxicity</a:t>
            </a:r>
          </a:p>
        </p:txBody>
      </p:sp>
      <p:sp>
        <p:nvSpPr>
          <p:cNvPr id="30724" name="Slide Number Placeholder 1">
            <a:extLst>
              <a:ext uri="{FF2B5EF4-FFF2-40B4-BE49-F238E27FC236}">
                <a16:creationId xmlns:a16="http://schemas.microsoft.com/office/drawing/2014/main" xmlns="" id="{D5B263C4-B1AF-42B7-9F36-CF11C6ABBC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903369-2793-4D95-82A5-3A47DCEBB6D0}" type="slidenum">
              <a:rPr lang="en-US" altLang="en-US" sz="1200">
                <a:solidFill>
                  <a:srgbClr val="898989"/>
                </a:solidFill>
              </a:rPr>
              <a:pPr>
                <a:spcBef>
                  <a:spcPct val="0"/>
                </a:spcBef>
                <a:buFontTx/>
                <a:buNone/>
              </a:pPr>
              <a:t>78</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9729296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46B2482F-ECAB-472E-8FB4-AFB5661087CF}"/>
              </a:ext>
            </a:extLst>
          </p:cNvPr>
          <p:cNvSpPr>
            <a:spLocks noGrp="1"/>
          </p:cNvSpPr>
          <p:nvPr>
            <p:ph type="title"/>
          </p:nvPr>
        </p:nvSpPr>
        <p:spPr/>
        <p:txBody>
          <a:bodyPr anchor="t"/>
          <a:lstStyle/>
          <a:p>
            <a:pPr eaLnBrk="1" hangingPunct="1"/>
            <a:r>
              <a:rPr lang="en-US" altLang="en-US" b="1"/>
              <a:t>Leucovorin rescue</a:t>
            </a:r>
          </a:p>
        </p:txBody>
      </p:sp>
      <p:sp>
        <p:nvSpPr>
          <p:cNvPr id="3" name="Content Placeholder 2">
            <a:extLst>
              <a:ext uri="{FF2B5EF4-FFF2-40B4-BE49-F238E27FC236}">
                <a16:creationId xmlns:a16="http://schemas.microsoft.com/office/drawing/2014/main" xmlns="" id="{CE7AC195-61F4-4D26-970F-C9CF128974A4}"/>
              </a:ext>
            </a:extLst>
          </p:cNvPr>
          <p:cNvSpPr>
            <a:spLocks noGrp="1"/>
          </p:cNvSpPr>
          <p:nvPr>
            <p:ph idx="1"/>
          </p:nvPr>
        </p:nvSpPr>
        <p:spPr/>
        <p:txBody>
          <a:bodyPr/>
          <a:lstStyle/>
          <a:p>
            <a:pPr eaLnBrk="1" hangingPunct="1">
              <a:buFont typeface="Arial" charset="0"/>
              <a:buChar char="•"/>
              <a:defRPr/>
            </a:pPr>
            <a:r>
              <a:rPr lang="en-US" b="1" dirty="0"/>
              <a:t>Does not require DHFR and can be metabolized to </a:t>
            </a:r>
            <a:r>
              <a:rPr lang="en-US" b="1" dirty="0" err="1"/>
              <a:t>tetrahydrofolate</a:t>
            </a:r>
            <a:endParaRPr lang="en-US" b="1" dirty="0"/>
          </a:p>
          <a:p>
            <a:pPr eaLnBrk="1" hangingPunct="1">
              <a:buFont typeface="Arial" charset="0"/>
              <a:buChar char="•"/>
              <a:defRPr/>
            </a:pPr>
            <a:r>
              <a:rPr lang="en-US" b="1" dirty="0"/>
              <a:t>Cancer cells lack transporter for </a:t>
            </a:r>
            <a:r>
              <a:rPr lang="en-US" b="1" dirty="0" err="1"/>
              <a:t>leucovorin</a:t>
            </a:r>
            <a:endParaRPr lang="en-US" b="1" dirty="0"/>
          </a:p>
          <a:p>
            <a:pPr eaLnBrk="1" hangingPunct="1">
              <a:buFont typeface="Arial" charset="0"/>
              <a:buChar char="•"/>
              <a:defRPr/>
            </a:pPr>
            <a:r>
              <a:rPr lang="en-US" b="1" dirty="0"/>
              <a:t>Usually initiated 12-20 hours after end of methotrexate infusion and continues till serum levels are &lt; 0.1 </a:t>
            </a:r>
            <a:r>
              <a:rPr lang="en-US" b="1" dirty="0" err="1"/>
              <a:t>microM</a:t>
            </a:r>
            <a:r>
              <a:rPr lang="en-US" b="1" dirty="0"/>
              <a:t> ( some cases 0.5 </a:t>
            </a:r>
            <a:r>
              <a:rPr lang="en-US" b="1" dirty="0" err="1"/>
              <a:t>microM</a:t>
            </a:r>
            <a:r>
              <a:rPr lang="en-US" b="1" dirty="0"/>
              <a:t>)</a:t>
            </a:r>
          </a:p>
          <a:p>
            <a:pPr marL="0" indent="0">
              <a:buNone/>
              <a:defRPr/>
            </a:pPr>
            <a:endParaRPr lang="en-US" b="1" dirty="0"/>
          </a:p>
        </p:txBody>
      </p:sp>
      <p:sp>
        <p:nvSpPr>
          <p:cNvPr id="31748" name="Slide Number Placeholder 1">
            <a:extLst>
              <a:ext uri="{FF2B5EF4-FFF2-40B4-BE49-F238E27FC236}">
                <a16:creationId xmlns:a16="http://schemas.microsoft.com/office/drawing/2014/main" xmlns="" id="{DD440B45-D7A2-4690-B1A2-4D109E6EF5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F9BEA2-37A5-4B9C-857A-FF9BF1FD559E}" type="slidenum">
              <a:rPr lang="en-US" altLang="en-US" sz="1200">
                <a:solidFill>
                  <a:srgbClr val="898989"/>
                </a:solidFill>
              </a:rPr>
              <a:pPr>
                <a:spcBef>
                  <a:spcPct val="0"/>
                </a:spcBef>
                <a:buFontTx/>
                <a:buNone/>
              </a:pPr>
              <a:t>79</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19835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55728FA1-37D1-4475-B58F-BC4DFC8B7793}"/>
              </a:ext>
            </a:extLst>
          </p:cNvPr>
          <p:cNvSpPr>
            <a:spLocks noGrp="1"/>
          </p:cNvSpPr>
          <p:nvPr>
            <p:ph type="title"/>
          </p:nvPr>
        </p:nvSpPr>
        <p:spPr/>
        <p:txBody>
          <a:bodyPr anchor="t"/>
          <a:lstStyle/>
          <a:p>
            <a:pPr eaLnBrk="1" hangingPunct="1"/>
            <a:r>
              <a:rPr lang="en-US" altLang="en-US" b="1"/>
              <a:t>Definitions (continued)</a:t>
            </a:r>
          </a:p>
        </p:txBody>
      </p:sp>
      <p:sp>
        <p:nvSpPr>
          <p:cNvPr id="12291" name="Content Placeholder 2">
            <a:extLst>
              <a:ext uri="{FF2B5EF4-FFF2-40B4-BE49-F238E27FC236}">
                <a16:creationId xmlns:a16="http://schemas.microsoft.com/office/drawing/2014/main" xmlns="" id="{C6554C7B-63FD-4ECA-8672-109B76E698FF}"/>
              </a:ext>
            </a:extLst>
          </p:cNvPr>
          <p:cNvSpPr>
            <a:spLocks noGrp="1"/>
          </p:cNvSpPr>
          <p:nvPr>
            <p:ph idx="1"/>
          </p:nvPr>
        </p:nvSpPr>
        <p:spPr/>
        <p:txBody>
          <a:bodyPr/>
          <a:lstStyle/>
          <a:p>
            <a:pPr eaLnBrk="1" hangingPunct="1"/>
            <a:r>
              <a:rPr lang="en-US" altLang="en-US" b="1">
                <a:solidFill>
                  <a:srgbClr val="000099"/>
                </a:solidFill>
              </a:rPr>
              <a:t>Cell Cycle</a:t>
            </a:r>
          </a:p>
          <a:p>
            <a:pPr lvl="1" eaLnBrk="1" hangingPunct="1">
              <a:buFont typeface="Arial" panose="020B0604020202020204" pitchFamily="34" charset="0"/>
              <a:buChar char="•"/>
            </a:pPr>
            <a:r>
              <a:rPr lang="en-US" altLang="en-US" sz="3200" b="1"/>
              <a:t>G</a:t>
            </a:r>
            <a:r>
              <a:rPr lang="en-US" altLang="en-US" sz="3200" b="1" baseline="-25000"/>
              <a:t>0</a:t>
            </a:r>
            <a:r>
              <a:rPr lang="en-US" altLang="en-US" sz="3200" b="1"/>
              <a:t>- </a:t>
            </a:r>
            <a:r>
              <a:rPr lang="en-US" altLang="en-US" sz="3200" b="1" i="1"/>
              <a:t>resting phase, cell has left the cell cycle </a:t>
            </a:r>
          </a:p>
          <a:p>
            <a:pPr lvl="1" eaLnBrk="1" hangingPunct="1">
              <a:buFont typeface="Arial" panose="020B0604020202020204" pitchFamily="34" charset="0"/>
              <a:buChar char="•"/>
            </a:pPr>
            <a:r>
              <a:rPr lang="en-US" altLang="en-US" sz="3200" b="1"/>
              <a:t>G</a:t>
            </a:r>
            <a:r>
              <a:rPr lang="en-US" altLang="en-US" sz="3200" b="1" baseline="-25000"/>
              <a:t>1</a:t>
            </a:r>
            <a:r>
              <a:rPr lang="en-US" altLang="en-US" sz="3200" b="1"/>
              <a:t>- </a:t>
            </a:r>
            <a:r>
              <a:rPr lang="en-US" altLang="en-US" sz="3200" b="1" i="1"/>
              <a:t>cells increase in size, ready for DNA synthesis</a:t>
            </a:r>
          </a:p>
          <a:p>
            <a:pPr lvl="1" eaLnBrk="1" hangingPunct="1">
              <a:buFont typeface="Arial" panose="020B0604020202020204" pitchFamily="34" charset="0"/>
              <a:buChar char="•"/>
            </a:pPr>
            <a:r>
              <a:rPr lang="en-US" altLang="en-US" sz="3200" b="1"/>
              <a:t>S -  </a:t>
            </a:r>
            <a:r>
              <a:rPr lang="en-US" altLang="en-US" sz="3200" b="1" i="1"/>
              <a:t>DNA replication</a:t>
            </a:r>
          </a:p>
          <a:p>
            <a:pPr lvl="1" eaLnBrk="1" hangingPunct="1">
              <a:buFont typeface="Arial" panose="020B0604020202020204" pitchFamily="34" charset="0"/>
              <a:buChar char="•"/>
            </a:pPr>
            <a:r>
              <a:rPr lang="en-US" altLang="en-US" sz="3200" b="1"/>
              <a:t>G</a:t>
            </a:r>
            <a:r>
              <a:rPr lang="en-US" altLang="en-US" sz="3200" b="1" baseline="-25000"/>
              <a:t>2</a:t>
            </a:r>
            <a:r>
              <a:rPr lang="en-US" altLang="en-US" sz="3200" b="1"/>
              <a:t>- </a:t>
            </a:r>
            <a:r>
              <a:rPr lang="en-US" altLang="en-US" sz="3200" b="1" i="1"/>
              <a:t>cells increase in size, ready for mitosis</a:t>
            </a:r>
          </a:p>
          <a:p>
            <a:pPr lvl="1" eaLnBrk="1" hangingPunct="1">
              <a:buFont typeface="Arial" panose="020B0604020202020204" pitchFamily="34" charset="0"/>
              <a:buChar char="•"/>
            </a:pPr>
            <a:r>
              <a:rPr lang="en-US" altLang="en-US" sz="3200" b="1"/>
              <a:t>M - </a:t>
            </a:r>
            <a:r>
              <a:rPr lang="en-US" altLang="en-US" sz="3200" b="1" i="1"/>
              <a:t>mitosis</a:t>
            </a:r>
          </a:p>
        </p:txBody>
      </p:sp>
      <p:sp>
        <p:nvSpPr>
          <p:cNvPr id="12292" name="Slide Number Placeholder 1">
            <a:extLst>
              <a:ext uri="{FF2B5EF4-FFF2-40B4-BE49-F238E27FC236}">
                <a16:creationId xmlns:a16="http://schemas.microsoft.com/office/drawing/2014/main" xmlns="" id="{41FF77DB-46ED-4919-A0B1-7D66BE3A69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ADCD80-8669-459F-9C4A-31CA689768A5}" type="slidenum">
              <a:rPr lang="en-US" altLang="en-US" sz="1200">
                <a:solidFill>
                  <a:srgbClr val="898989"/>
                </a:solidFill>
              </a:rPr>
              <a:pPr>
                <a:spcBef>
                  <a:spcPct val="0"/>
                </a:spcBef>
                <a:buFontTx/>
                <a:buNone/>
              </a:pPr>
              <a:t>8</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111933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88DC5AA2-1D78-4D0E-B475-E1C62DC339E7}"/>
              </a:ext>
            </a:extLst>
          </p:cNvPr>
          <p:cNvSpPr>
            <a:spLocks noGrp="1"/>
          </p:cNvSpPr>
          <p:nvPr>
            <p:ph type="title"/>
          </p:nvPr>
        </p:nvSpPr>
        <p:spPr/>
        <p:txBody>
          <a:bodyPr anchor="t"/>
          <a:lstStyle/>
          <a:p>
            <a:pPr eaLnBrk="1" hangingPunct="1"/>
            <a:r>
              <a:rPr lang="en-US" altLang="en-US" b="1"/>
              <a:t>Methotrexate Toxicity</a:t>
            </a:r>
          </a:p>
        </p:txBody>
      </p:sp>
      <p:pic>
        <p:nvPicPr>
          <p:cNvPr id="33795" name="Content Placeholder 3">
            <a:extLst>
              <a:ext uri="{FF2B5EF4-FFF2-40B4-BE49-F238E27FC236}">
                <a16:creationId xmlns:a16="http://schemas.microsoft.com/office/drawing/2014/main" xmlns="" id="{922FCF75-2B0C-44B6-871F-47D0B27660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89264" y="1524001"/>
            <a:ext cx="5908675" cy="4602163"/>
          </a:xfrm>
          <a:noFill/>
        </p:spPr>
      </p:pic>
      <p:sp>
        <p:nvSpPr>
          <p:cNvPr id="33796" name="Slide Number Placeholder 1">
            <a:extLst>
              <a:ext uri="{FF2B5EF4-FFF2-40B4-BE49-F238E27FC236}">
                <a16:creationId xmlns:a16="http://schemas.microsoft.com/office/drawing/2014/main" xmlns="" id="{40912E4A-8D4C-4B51-9909-46C6355C91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E7BFCE-ACBF-4EA8-B963-9A5481660598}" type="slidenum">
              <a:rPr lang="en-US" altLang="en-US" sz="1200">
                <a:solidFill>
                  <a:srgbClr val="898989"/>
                </a:solidFill>
              </a:rPr>
              <a:pPr>
                <a:spcBef>
                  <a:spcPct val="0"/>
                </a:spcBef>
                <a:buFontTx/>
                <a:buNone/>
              </a:pPr>
              <a:t>80</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552188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119D01CF-0F4A-44E5-B1D7-760D3E5B9F45}"/>
              </a:ext>
            </a:extLst>
          </p:cNvPr>
          <p:cNvSpPr>
            <a:spLocks noGrp="1"/>
          </p:cNvSpPr>
          <p:nvPr>
            <p:ph type="title"/>
          </p:nvPr>
        </p:nvSpPr>
        <p:spPr/>
        <p:txBody>
          <a:bodyPr anchor="t"/>
          <a:lstStyle/>
          <a:p>
            <a:pPr eaLnBrk="1" hangingPunct="1"/>
            <a:r>
              <a:rPr lang="en-US" altLang="en-US" b="1"/>
              <a:t>Methotrexate Toxicity</a:t>
            </a:r>
          </a:p>
        </p:txBody>
      </p:sp>
      <p:sp>
        <p:nvSpPr>
          <p:cNvPr id="34819" name="Content Placeholder 2">
            <a:extLst>
              <a:ext uri="{FF2B5EF4-FFF2-40B4-BE49-F238E27FC236}">
                <a16:creationId xmlns:a16="http://schemas.microsoft.com/office/drawing/2014/main" xmlns="" id="{719E7054-7BBC-4775-94A3-0CD6501F384A}"/>
              </a:ext>
            </a:extLst>
          </p:cNvPr>
          <p:cNvSpPr>
            <a:spLocks noGrp="1"/>
          </p:cNvSpPr>
          <p:nvPr>
            <p:ph idx="1"/>
          </p:nvPr>
        </p:nvSpPr>
        <p:spPr>
          <a:xfrm>
            <a:off x="1676400" y="990601"/>
            <a:ext cx="8534400" cy="4602163"/>
          </a:xfrm>
        </p:spPr>
        <p:txBody>
          <a:bodyPr/>
          <a:lstStyle/>
          <a:p>
            <a:pPr eaLnBrk="1" hangingPunct="1"/>
            <a:r>
              <a:rPr lang="en-US" altLang="en-US" b="1"/>
              <a:t>Salicylates, NSAIDS, penicillins, probenicid, sulfasoxazole, iodinated radiographic contrast, proton pump inhibitors</a:t>
            </a:r>
          </a:p>
          <a:p>
            <a:pPr eaLnBrk="1" hangingPunct="1"/>
            <a:r>
              <a:rPr lang="en-US" altLang="en-US" b="1"/>
              <a:t>Glucarpidase hydrolyzes methotrexate to DAMPA and glutamic acid</a:t>
            </a:r>
          </a:p>
          <a:p>
            <a:pPr eaLnBrk="1" hangingPunct="1"/>
            <a:r>
              <a:rPr lang="en-US" altLang="en-US" b="1"/>
              <a:t>Indicated when serum creatinine X 2 times baseline, 24 hour level &gt; 50 microM, 48 hour level &gt; 5 microM </a:t>
            </a:r>
            <a:r>
              <a:rPr lang="en-US" altLang="en-US" b="1" u="sng"/>
              <a:t>OR</a:t>
            </a:r>
            <a:r>
              <a:rPr lang="en-US" altLang="en-US" b="1"/>
              <a:t> 42 hour level &gt; 10 microM and serum creatinine X1.5 times baseline</a:t>
            </a:r>
          </a:p>
          <a:p>
            <a:pPr eaLnBrk="1" hangingPunct="1"/>
            <a:r>
              <a:rPr lang="en-US" altLang="en-US" b="1"/>
              <a:t>Leucovorin should not be given 2 hours before &amp; after</a:t>
            </a:r>
          </a:p>
        </p:txBody>
      </p:sp>
      <p:sp>
        <p:nvSpPr>
          <p:cNvPr id="34820" name="Slide Number Placeholder 1">
            <a:extLst>
              <a:ext uri="{FF2B5EF4-FFF2-40B4-BE49-F238E27FC236}">
                <a16:creationId xmlns:a16="http://schemas.microsoft.com/office/drawing/2014/main" xmlns="" id="{E40845E0-926E-4C6E-A602-83FADCEC52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A370EA-5CC7-45F8-AA3C-D8FD0319E5B1}" type="slidenum">
              <a:rPr lang="en-US" altLang="en-US" sz="1200">
                <a:solidFill>
                  <a:srgbClr val="898989"/>
                </a:solidFill>
              </a:rPr>
              <a:pPr>
                <a:spcBef>
                  <a:spcPct val="0"/>
                </a:spcBef>
                <a:buFontTx/>
                <a:buNone/>
              </a:pPr>
              <a:t>81</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4781282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CBA94B2B-B0AC-452B-B756-B46A1625C221}"/>
              </a:ext>
            </a:extLst>
          </p:cNvPr>
          <p:cNvSpPr>
            <a:spLocks noGrp="1"/>
          </p:cNvSpPr>
          <p:nvPr>
            <p:ph type="title"/>
          </p:nvPr>
        </p:nvSpPr>
        <p:spPr/>
        <p:txBody>
          <a:bodyPr anchor="t"/>
          <a:lstStyle/>
          <a:p>
            <a:pPr eaLnBrk="1" hangingPunct="1"/>
            <a:r>
              <a:rPr lang="en-US" altLang="en-US" b="1"/>
              <a:t>Irinotecan</a:t>
            </a:r>
          </a:p>
        </p:txBody>
      </p:sp>
      <p:sp>
        <p:nvSpPr>
          <p:cNvPr id="35843" name="Content Placeholder 2">
            <a:extLst>
              <a:ext uri="{FF2B5EF4-FFF2-40B4-BE49-F238E27FC236}">
                <a16:creationId xmlns:a16="http://schemas.microsoft.com/office/drawing/2014/main" xmlns="" id="{869C868A-C3F9-4831-9F1B-BBB2F5E66614}"/>
              </a:ext>
            </a:extLst>
          </p:cNvPr>
          <p:cNvSpPr>
            <a:spLocks noGrp="1"/>
          </p:cNvSpPr>
          <p:nvPr>
            <p:ph idx="1"/>
          </p:nvPr>
        </p:nvSpPr>
        <p:spPr>
          <a:xfrm>
            <a:off x="1676400" y="990601"/>
            <a:ext cx="8534400" cy="4602163"/>
          </a:xfrm>
        </p:spPr>
        <p:txBody>
          <a:bodyPr>
            <a:normAutofit fontScale="92500" lnSpcReduction="10000"/>
          </a:bodyPr>
          <a:lstStyle/>
          <a:p>
            <a:pPr eaLnBrk="1" hangingPunct="1"/>
            <a:r>
              <a:rPr lang="en-US" altLang="en-US" b="1"/>
              <a:t>Prodrug- converted in liver and GI tract to SN-38</a:t>
            </a:r>
          </a:p>
          <a:p>
            <a:pPr eaLnBrk="1" hangingPunct="1"/>
            <a:r>
              <a:rPr lang="en-US" altLang="en-US" b="1"/>
              <a:t>100-1000 fold more potent</a:t>
            </a:r>
          </a:p>
          <a:p>
            <a:pPr eaLnBrk="1" hangingPunct="1"/>
            <a:r>
              <a:rPr lang="en-US" altLang="en-US" b="1"/>
              <a:t>Myelosuppression and diarrhea are dose limiting</a:t>
            </a:r>
          </a:p>
          <a:p>
            <a:pPr eaLnBrk="1" hangingPunct="1"/>
            <a:r>
              <a:rPr lang="en-US" altLang="en-US" b="1"/>
              <a:t>SN-38 conjugated in liver to SN-38G by UGT1A1</a:t>
            </a:r>
          </a:p>
          <a:p>
            <a:pPr eaLnBrk="1" hangingPunct="1"/>
            <a:r>
              <a:rPr lang="en-US" altLang="en-US" b="1"/>
              <a:t>UGT1A1 deficiency (Gilbert, Crigler Najjar) or drugs that inhibit UGT1A1 (valproate, sorafenib) can increase irinotecan toxicity</a:t>
            </a:r>
          </a:p>
          <a:p>
            <a:pPr eaLnBrk="1" hangingPunct="1"/>
            <a:r>
              <a:rPr lang="en-US" altLang="en-US" b="1"/>
              <a:t>Bacterial beta-glucoronidase convert SN-38G to SN38 causing delayed diarrhea </a:t>
            </a:r>
          </a:p>
          <a:p>
            <a:pPr eaLnBrk="1" hangingPunct="1"/>
            <a:r>
              <a:rPr lang="en-US" altLang="en-US" b="1"/>
              <a:t>Cefexime/Cefpodoxime eliminate gut bacteria decreasing the incidence of irinotecan induced diarrhea</a:t>
            </a:r>
          </a:p>
        </p:txBody>
      </p:sp>
      <p:sp>
        <p:nvSpPr>
          <p:cNvPr id="35844" name="Slide Number Placeholder 1">
            <a:extLst>
              <a:ext uri="{FF2B5EF4-FFF2-40B4-BE49-F238E27FC236}">
                <a16:creationId xmlns:a16="http://schemas.microsoft.com/office/drawing/2014/main" xmlns="" id="{A0B1913F-3DC4-4AD2-AE2C-1FE248E4D9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110529-7EA1-412C-9522-643007882E15}" type="slidenum">
              <a:rPr lang="en-US" altLang="en-US" sz="1200">
                <a:solidFill>
                  <a:srgbClr val="898989"/>
                </a:solidFill>
              </a:rPr>
              <a:pPr>
                <a:spcBef>
                  <a:spcPct val="0"/>
                </a:spcBef>
                <a:buFontTx/>
                <a:buNone/>
              </a:pPr>
              <a:t>82</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3060841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AD5AAF93-2D12-4D26-B8C6-3C051FD8DD5A}"/>
              </a:ext>
            </a:extLst>
          </p:cNvPr>
          <p:cNvSpPr>
            <a:spLocks noGrp="1"/>
          </p:cNvSpPr>
          <p:nvPr>
            <p:ph type="title"/>
          </p:nvPr>
        </p:nvSpPr>
        <p:spPr/>
        <p:txBody>
          <a:bodyPr/>
          <a:lstStyle/>
          <a:p>
            <a:r>
              <a:rPr lang="en-US" altLang="en-US" sz="4000" b="1"/>
              <a:t>Mechanisms of Drug Resistance (1)</a:t>
            </a:r>
          </a:p>
        </p:txBody>
      </p:sp>
      <p:sp>
        <p:nvSpPr>
          <p:cNvPr id="36867" name="Content Placeholder 2">
            <a:extLst>
              <a:ext uri="{FF2B5EF4-FFF2-40B4-BE49-F238E27FC236}">
                <a16:creationId xmlns:a16="http://schemas.microsoft.com/office/drawing/2014/main" xmlns="" id="{C07263CC-D7AB-4D49-8074-FC85FC555F78}"/>
              </a:ext>
            </a:extLst>
          </p:cNvPr>
          <p:cNvSpPr>
            <a:spLocks noGrp="1"/>
          </p:cNvSpPr>
          <p:nvPr>
            <p:ph idx="1"/>
          </p:nvPr>
        </p:nvSpPr>
        <p:spPr/>
        <p:txBody>
          <a:bodyPr/>
          <a:lstStyle/>
          <a:p>
            <a:r>
              <a:rPr lang="en-US" altLang="en-US" b="1"/>
              <a:t>Alkylating agents</a:t>
            </a:r>
          </a:p>
          <a:p>
            <a:pPr lvl="1"/>
            <a:r>
              <a:rPr lang="en-US" altLang="en-US" b="1"/>
              <a:t>Decreased transport, Increased DNA repair, increased intracellular catabolism, decreased uptake, increased glutathione-S-transferase</a:t>
            </a:r>
          </a:p>
          <a:p>
            <a:r>
              <a:rPr lang="en-US" altLang="en-US" b="1"/>
              <a:t>Antimetabolites</a:t>
            </a:r>
          </a:p>
          <a:p>
            <a:pPr lvl="1"/>
            <a:r>
              <a:rPr lang="en-US" altLang="en-US" b="1"/>
              <a:t>Decreased transport, increased target enzyme, decreased polyglutamation, increased intracellular catabolism, decreased intracellular activation,  increased target enzyme</a:t>
            </a:r>
          </a:p>
          <a:p>
            <a:pPr lvl="1"/>
            <a:endParaRPr lang="en-US" altLang="en-US" b="1"/>
          </a:p>
          <a:p>
            <a:pPr lvl="1"/>
            <a:endParaRPr lang="en-US" altLang="en-US" b="1"/>
          </a:p>
          <a:p>
            <a:pPr lvl="1"/>
            <a:endParaRPr lang="en-US" altLang="en-US" b="1"/>
          </a:p>
        </p:txBody>
      </p:sp>
      <p:sp>
        <p:nvSpPr>
          <p:cNvPr id="36868" name="Slide Number Placeholder 3">
            <a:extLst>
              <a:ext uri="{FF2B5EF4-FFF2-40B4-BE49-F238E27FC236}">
                <a16:creationId xmlns:a16="http://schemas.microsoft.com/office/drawing/2014/main" xmlns="" id="{D48B3CB1-A822-417D-84D7-AE6FFFA82B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402279-9785-4311-8874-ADAB0E81A524}" type="slidenum">
              <a:rPr lang="en-US" altLang="en-US" sz="1200">
                <a:solidFill>
                  <a:srgbClr val="898989"/>
                </a:solidFill>
              </a:rPr>
              <a:pPr>
                <a:spcBef>
                  <a:spcPct val="0"/>
                </a:spcBef>
                <a:buFontTx/>
                <a:buNone/>
              </a:pPr>
              <a:t>83</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6370705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9D209857-03F1-47C3-8CCB-12112E2DE044}"/>
              </a:ext>
            </a:extLst>
          </p:cNvPr>
          <p:cNvSpPr>
            <a:spLocks noGrp="1"/>
          </p:cNvSpPr>
          <p:nvPr>
            <p:ph type="title"/>
          </p:nvPr>
        </p:nvSpPr>
        <p:spPr/>
        <p:txBody>
          <a:bodyPr/>
          <a:lstStyle/>
          <a:p>
            <a:r>
              <a:rPr lang="en-US" altLang="en-US" sz="4000" b="1"/>
              <a:t>Mechanisms of Drug Resistance (2)</a:t>
            </a:r>
          </a:p>
        </p:txBody>
      </p:sp>
      <p:sp>
        <p:nvSpPr>
          <p:cNvPr id="3" name="Content Placeholder 2">
            <a:extLst>
              <a:ext uri="{FF2B5EF4-FFF2-40B4-BE49-F238E27FC236}">
                <a16:creationId xmlns:a16="http://schemas.microsoft.com/office/drawing/2014/main" xmlns="" id="{FE72A916-1A27-400B-84AC-C9AB7FF48653}"/>
              </a:ext>
            </a:extLst>
          </p:cNvPr>
          <p:cNvSpPr>
            <a:spLocks noGrp="1"/>
          </p:cNvSpPr>
          <p:nvPr>
            <p:ph idx="1"/>
          </p:nvPr>
        </p:nvSpPr>
        <p:spPr/>
        <p:txBody>
          <a:bodyPr/>
          <a:lstStyle/>
          <a:p>
            <a:pPr>
              <a:buFont typeface="Arial" charset="0"/>
              <a:buChar char="•"/>
              <a:defRPr/>
            </a:pPr>
            <a:r>
              <a:rPr lang="en-US" b="1" dirty="0"/>
              <a:t>Antibiotics</a:t>
            </a:r>
          </a:p>
          <a:p>
            <a:pPr lvl="1">
              <a:buFont typeface="Arial" charset="0"/>
              <a:buChar char="–"/>
              <a:defRPr/>
            </a:pPr>
            <a:r>
              <a:rPr lang="en-US" b="1" dirty="0"/>
              <a:t>Multidrug resistance, decreased topoisomerase II, increased intracellular catabolism, increased DNA repair</a:t>
            </a:r>
          </a:p>
          <a:p>
            <a:pPr>
              <a:buFont typeface="Arial" charset="0"/>
              <a:buChar char="•"/>
              <a:defRPr/>
            </a:pPr>
            <a:r>
              <a:rPr lang="en-US" b="1" dirty="0" err="1"/>
              <a:t>Vinca</a:t>
            </a:r>
            <a:r>
              <a:rPr lang="en-US" b="1" dirty="0"/>
              <a:t> alkaloids</a:t>
            </a:r>
          </a:p>
          <a:p>
            <a:pPr lvl="1">
              <a:buFont typeface="Arial" charset="0"/>
              <a:buChar char="–"/>
              <a:defRPr/>
            </a:pPr>
            <a:r>
              <a:rPr lang="en-US" b="1" dirty="0"/>
              <a:t>Multidrug resistance, altered tubulin subunit</a:t>
            </a:r>
          </a:p>
          <a:p>
            <a:pPr>
              <a:buFont typeface="Arial" charset="0"/>
              <a:buChar char="•"/>
              <a:defRPr/>
            </a:pPr>
            <a:r>
              <a:rPr lang="en-US" b="1" dirty="0"/>
              <a:t>Corticosteroids</a:t>
            </a:r>
          </a:p>
          <a:p>
            <a:pPr lvl="1">
              <a:buFont typeface="Arial" charset="0"/>
              <a:buChar char="–"/>
              <a:defRPr/>
            </a:pPr>
            <a:r>
              <a:rPr lang="en-US" altLang="en-US" b="1" dirty="0"/>
              <a:t>Loss or defect in glucocorticoid receptor</a:t>
            </a:r>
            <a:endParaRPr lang="en-US" b="1" dirty="0"/>
          </a:p>
          <a:p>
            <a:pPr lvl="1">
              <a:buFont typeface="Arial" charset="0"/>
              <a:buChar char="–"/>
              <a:defRPr/>
            </a:pPr>
            <a:endParaRPr lang="en-US" b="1" dirty="0"/>
          </a:p>
          <a:p>
            <a:pPr marL="457200" lvl="1" indent="0">
              <a:buNone/>
              <a:defRPr/>
            </a:pPr>
            <a:endParaRPr lang="en-US" b="1" dirty="0"/>
          </a:p>
          <a:p>
            <a:pPr lvl="1">
              <a:buFont typeface="Arial" charset="0"/>
              <a:buChar char="–"/>
              <a:defRPr/>
            </a:pPr>
            <a:endParaRPr lang="en-US" b="1" dirty="0"/>
          </a:p>
          <a:p>
            <a:pPr lvl="1">
              <a:buFont typeface="Arial" charset="0"/>
              <a:buChar char="–"/>
              <a:defRPr/>
            </a:pPr>
            <a:endParaRPr lang="en-US" b="1" dirty="0"/>
          </a:p>
          <a:p>
            <a:pPr>
              <a:buFont typeface="Arial" charset="0"/>
              <a:buChar char="•"/>
              <a:defRPr/>
            </a:pPr>
            <a:endParaRPr lang="en-US" b="1" dirty="0"/>
          </a:p>
        </p:txBody>
      </p:sp>
      <p:sp>
        <p:nvSpPr>
          <p:cNvPr id="37892" name="Slide Number Placeholder 3">
            <a:extLst>
              <a:ext uri="{FF2B5EF4-FFF2-40B4-BE49-F238E27FC236}">
                <a16:creationId xmlns:a16="http://schemas.microsoft.com/office/drawing/2014/main" xmlns="" id="{33261049-F4A4-41BE-824A-AB79463BC1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3B8ED7-C6E5-41FC-87FD-E955D931F7ED}" type="slidenum">
              <a:rPr lang="en-US" altLang="en-US" sz="1200">
                <a:solidFill>
                  <a:srgbClr val="898989"/>
                </a:solidFill>
              </a:rPr>
              <a:pPr>
                <a:spcBef>
                  <a:spcPct val="0"/>
                </a:spcBef>
                <a:buFontTx/>
                <a:buNone/>
              </a:pPr>
              <a:t>84</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0619838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7D6B8B3C-4E44-467C-A044-C6A32701D93A}"/>
              </a:ext>
            </a:extLst>
          </p:cNvPr>
          <p:cNvSpPr>
            <a:spLocks noGrp="1"/>
          </p:cNvSpPr>
          <p:nvPr>
            <p:ph type="title"/>
          </p:nvPr>
        </p:nvSpPr>
        <p:spPr/>
        <p:txBody>
          <a:bodyPr/>
          <a:lstStyle/>
          <a:p>
            <a:r>
              <a:rPr lang="en-US" altLang="en-US" sz="4000" b="1"/>
              <a:t>Mechanisms of Drug Resistance (3)</a:t>
            </a:r>
          </a:p>
        </p:txBody>
      </p:sp>
      <p:sp>
        <p:nvSpPr>
          <p:cNvPr id="3" name="Content Placeholder 2">
            <a:extLst>
              <a:ext uri="{FF2B5EF4-FFF2-40B4-BE49-F238E27FC236}">
                <a16:creationId xmlns:a16="http://schemas.microsoft.com/office/drawing/2014/main" xmlns="" id="{94C0AE2B-BD53-4A6D-A82D-8E10739F821C}"/>
              </a:ext>
            </a:extLst>
          </p:cNvPr>
          <p:cNvSpPr>
            <a:spLocks noGrp="1"/>
          </p:cNvSpPr>
          <p:nvPr>
            <p:ph idx="1"/>
          </p:nvPr>
        </p:nvSpPr>
        <p:spPr/>
        <p:txBody>
          <a:bodyPr/>
          <a:lstStyle/>
          <a:p>
            <a:pPr>
              <a:buFont typeface="Arial" charset="0"/>
              <a:buChar char="•"/>
              <a:defRPr/>
            </a:pPr>
            <a:r>
              <a:rPr lang="en-US" b="1" dirty="0" err="1"/>
              <a:t>Asparaginase</a:t>
            </a:r>
            <a:endParaRPr lang="en-US" b="1" dirty="0"/>
          </a:p>
          <a:p>
            <a:pPr lvl="1">
              <a:buFont typeface="Arial" charset="0"/>
              <a:buChar char="–"/>
              <a:defRPr/>
            </a:pPr>
            <a:r>
              <a:rPr lang="en-US" altLang="en-US" b="1" dirty="0"/>
              <a:t>increased intracellular asparagine synthase, neutralizing antibodies</a:t>
            </a:r>
          </a:p>
          <a:p>
            <a:pPr>
              <a:buFont typeface="Arial" charset="0"/>
              <a:buChar char="•"/>
              <a:defRPr/>
            </a:pPr>
            <a:r>
              <a:rPr lang="en-US" altLang="en-US" b="1" dirty="0" err="1"/>
              <a:t>Retinoids</a:t>
            </a:r>
            <a:r>
              <a:rPr lang="en-US" altLang="en-US" b="1" dirty="0"/>
              <a:t> and Arsenic</a:t>
            </a:r>
          </a:p>
          <a:p>
            <a:pPr lvl="1">
              <a:buFont typeface="Arial" charset="0"/>
              <a:buChar char="–"/>
              <a:defRPr/>
            </a:pPr>
            <a:r>
              <a:rPr lang="en-US" b="1" dirty="0"/>
              <a:t>Mutations in PML/RAR-alpha</a:t>
            </a:r>
          </a:p>
          <a:p>
            <a:pPr>
              <a:buFont typeface="Arial" charset="0"/>
              <a:buChar char="•"/>
              <a:defRPr/>
            </a:pPr>
            <a:r>
              <a:rPr lang="en-US" b="1" dirty="0" err="1"/>
              <a:t>Imatinib</a:t>
            </a:r>
            <a:endParaRPr lang="en-US" b="1" dirty="0"/>
          </a:p>
          <a:p>
            <a:pPr lvl="1">
              <a:buFont typeface="Arial" charset="0"/>
              <a:buChar char="–"/>
              <a:defRPr/>
            </a:pPr>
            <a:r>
              <a:rPr lang="en-US" b="1" dirty="0" err="1"/>
              <a:t>Abl</a:t>
            </a:r>
            <a:r>
              <a:rPr lang="en-US" b="1" dirty="0"/>
              <a:t>-kinase domain mutations, MDR overexpression</a:t>
            </a:r>
          </a:p>
          <a:p>
            <a:pPr lvl="1">
              <a:buFont typeface="Arial" charset="0"/>
              <a:buChar char="–"/>
              <a:defRPr/>
            </a:pPr>
            <a:endParaRPr lang="en-US" altLang="en-US" b="1" dirty="0"/>
          </a:p>
          <a:p>
            <a:pPr marL="457200" lvl="1" indent="0">
              <a:buNone/>
              <a:defRPr/>
            </a:pPr>
            <a:endParaRPr lang="en-US" altLang="en-US" b="1" dirty="0"/>
          </a:p>
          <a:p>
            <a:pPr lvl="1">
              <a:buFont typeface="Arial" charset="0"/>
              <a:buChar char="–"/>
              <a:defRPr/>
            </a:pPr>
            <a:endParaRPr lang="en-US" b="1" dirty="0"/>
          </a:p>
          <a:p>
            <a:pPr lvl="1">
              <a:buFont typeface="Arial" charset="0"/>
              <a:buChar char="–"/>
              <a:defRPr/>
            </a:pPr>
            <a:endParaRPr lang="en-US" b="1" dirty="0"/>
          </a:p>
        </p:txBody>
      </p:sp>
      <p:sp>
        <p:nvSpPr>
          <p:cNvPr id="38916" name="Slide Number Placeholder 3">
            <a:extLst>
              <a:ext uri="{FF2B5EF4-FFF2-40B4-BE49-F238E27FC236}">
                <a16:creationId xmlns:a16="http://schemas.microsoft.com/office/drawing/2014/main" xmlns="" id="{CFF9C52F-89B6-48E1-8B6E-5891AE51F5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6C2106-FA6E-41FE-9F2F-5B9193B20689}" type="slidenum">
              <a:rPr lang="en-US" altLang="en-US" sz="1200">
                <a:solidFill>
                  <a:srgbClr val="898989"/>
                </a:solidFill>
              </a:rPr>
              <a:pPr>
                <a:spcBef>
                  <a:spcPct val="0"/>
                </a:spcBef>
                <a:buFontTx/>
                <a:buNone/>
              </a:pPr>
              <a:t>85</a:t>
            </a:fld>
            <a:endParaRPr lang="en-US" altLang="en-US" sz="1200">
              <a:solidFill>
                <a:srgbClr val="898989"/>
              </a:solidFill>
            </a:endParaRPr>
          </a:p>
        </p:txBody>
      </p:sp>
      <p:sp>
        <p:nvSpPr>
          <p:cNvPr id="5" name="Rectangle 4"/>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37512908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2B8FE92-12D4-4992-AD88-06872A8F3916}"/>
              </a:ext>
            </a:extLst>
          </p:cNvPr>
          <p:cNvGraphicFramePr>
            <a:graphicFrameLocks noGrp="1"/>
          </p:cNvGraphicFramePr>
          <p:nvPr>
            <p:ph idx="1"/>
          </p:nvPr>
        </p:nvGraphicFramePr>
        <p:xfrm>
          <a:off x="1752600" y="84138"/>
          <a:ext cx="8763000" cy="669766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0000"/>
                    </a:ext>
                  </a:extLst>
                </a:gridCol>
                <a:gridCol w="3175000">
                  <a:extLst>
                    <a:ext uri="{9D8B030D-6E8A-4147-A177-3AD203B41FA5}">
                      <a16:colId xmlns:a16="http://schemas.microsoft.com/office/drawing/2014/main" xmlns="" val="20001"/>
                    </a:ext>
                  </a:extLst>
                </a:gridCol>
                <a:gridCol w="2921000">
                  <a:extLst>
                    <a:ext uri="{9D8B030D-6E8A-4147-A177-3AD203B41FA5}">
                      <a16:colId xmlns:a16="http://schemas.microsoft.com/office/drawing/2014/main" xmlns="" val="20002"/>
                    </a:ext>
                  </a:extLst>
                </a:gridCol>
              </a:tblGrid>
              <a:tr h="377075">
                <a:tc>
                  <a:txBody>
                    <a:bodyPr/>
                    <a:lstStyle/>
                    <a:p>
                      <a:pPr algn="ctr"/>
                      <a:r>
                        <a:rPr lang="en-US" sz="1800" b="1" dirty="0"/>
                        <a:t>Mechanism</a:t>
                      </a:r>
                      <a:r>
                        <a:rPr lang="en-US" sz="1800" b="1" baseline="0" dirty="0"/>
                        <a:t> of Resistance</a:t>
                      </a:r>
                      <a:endParaRPr lang="en-US" sz="1800" b="1" dirty="0"/>
                    </a:p>
                  </a:txBody>
                  <a:tcPr marT="45719" marB="45719"/>
                </a:tc>
                <a:tc>
                  <a:txBody>
                    <a:bodyPr/>
                    <a:lstStyle/>
                    <a:p>
                      <a:pPr algn="ctr"/>
                      <a:r>
                        <a:rPr lang="en-US" sz="1800" b="1" dirty="0"/>
                        <a:t>Drug</a:t>
                      </a:r>
                    </a:p>
                  </a:txBody>
                  <a:tcPr marT="45719" marB="45719"/>
                </a:tc>
                <a:tc>
                  <a:txBody>
                    <a:bodyPr/>
                    <a:lstStyle/>
                    <a:p>
                      <a:pPr algn="ctr"/>
                      <a:r>
                        <a:rPr lang="en-US" sz="1800" b="1" dirty="0"/>
                        <a:t>Pharmacologic</a:t>
                      </a:r>
                      <a:r>
                        <a:rPr lang="en-US" sz="1800" b="1" baseline="0" dirty="0"/>
                        <a:t> Defect</a:t>
                      </a:r>
                      <a:endParaRPr lang="en-US" sz="1800" b="1" dirty="0"/>
                    </a:p>
                  </a:txBody>
                  <a:tcPr marT="45719" marB="45719"/>
                </a:tc>
                <a:extLst>
                  <a:ext uri="{0D108BD9-81ED-4DB2-BD59-A6C34878D82A}">
                    <a16:rowId xmlns:a16="http://schemas.microsoft.com/office/drawing/2014/main" xmlns="" val="10000"/>
                  </a:ext>
                </a:extLst>
              </a:tr>
              <a:tr h="650842">
                <a:tc>
                  <a:txBody>
                    <a:bodyPr/>
                    <a:lstStyle/>
                    <a:p>
                      <a:r>
                        <a:rPr lang="en-US" sz="1800" b="1" dirty="0"/>
                        <a:t>Decreased uptake</a:t>
                      </a:r>
                    </a:p>
                  </a:txBody>
                  <a:tcPr marT="45719" marB="45719"/>
                </a:tc>
                <a:tc>
                  <a:txBody>
                    <a:bodyPr/>
                    <a:lstStyle/>
                    <a:p>
                      <a:r>
                        <a:rPr lang="en-US" sz="1800" b="1" dirty="0"/>
                        <a:t>Methotrexate</a:t>
                      </a:r>
                    </a:p>
                  </a:txBody>
                  <a:tcPr marT="45719" marB="45719"/>
                </a:tc>
                <a:tc>
                  <a:txBody>
                    <a:bodyPr/>
                    <a:lstStyle/>
                    <a:p>
                      <a:r>
                        <a:rPr lang="en-US" sz="1800" b="1" dirty="0"/>
                        <a:t> expression of folate receptor</a:t>
                      </a:r>
                    </a:p>
                  </a:txBody>
                  <a:tcPr marT="45719" marB="45719"/>
                </a:tc>
                <a:extLst>
                  <a:ext uri="{0D108BD9-81ED-4DB2-BD59-A6C34878D82A}">
                    <a16:rowId xmlns:a16="http://schemas.microsoft.com/office/drawing/2014/main" xmlns="" val="10001"/>
                  </a:ext>
                </a:extLst>
              </a:tr>
              <a:tr h="914478">
                <a:tc>
                  <a:txBody>
                    <a:bodyPr/>
                    <a:lstStyle/>
                    <a:p>
                      <a:r>
                        <a:rPr lang="en-US" sz="1800" b="1" dirty="0"/>
                        <a:t>Decreased activation</a:t>
                      </a:r>
                    </a:p>
                  </a:txBody>
                  <a:tcPr marT="45719" marB="45719"/>
                </a:tc>
                <a:tc>
                  <a:txBody>
                    <a:bodyPr/>
                    <a:lstStyle/>
                    <a:p>
                      <a:r>
                        <a:rPr lang="en-US" sz="1800" b="1" dirty="0"/>
                        <a:t>Ara-C,</a:t>
                      </a:r>
                      <a:r>
                        <a:rPr lang="en-US" sz="1800" b="1" baseline="0" dirty="0"/>
                        <a:t> </a:t>
                      </a:r>
                      <a:r>
                        <a:rPr lang="en-US" sz="1800" b="1" baseline="0" dirty="0" err="1"/>
                        <a:t>Fludarabine</a:t>
                      </a:r>
                      <a:r>
                        <a:rPr lang="en-US" sz="1800" b="1" baseline="0" dirty="0"/>
                        <a:t>, </a:t>
                      </a:r>
                      <a:r>
                        <a:rPr lang="en-US" sz="1800" b="1" baseline="0" dirty="0" err="1"/>
                        <a:t>Cladribine</a:t>
                      </a:r>
                      <a:endParaRPr lang="en-US" sz="1800" b="1" baseline="0" dirty="0"/>
                    </a:p>
                    <a:p>
                      <a:r>
                        <a:rPr lang="en-US" sz="1800" b="1" baseline="0" dirty="0"/>
                        <a:t>Methotrexate</a:t>
                      </a:r>
                      <a:endParaRPr lang="en-US" sz="1800" b="1" dirty="0"/>
                    </a:p>
                  </a:txBody>
                  <a:tcPr marT="45719" marB="45719"/>
                </a:tc>
                <a:tc>
                  <a:txBody>
                    <a:bodyPr/>
                    <a:lstStyle/>
                    <a:p>
                      <a:r>
                        <a:rPr lang="en-US" sz="1800" b="1" dirty="0"/>
                        <a:t> </a:t>
                      </a:r>
                      <a:r>
                        <a:rPr lang="en-US" sz="1800" b="1" dirty="0" err="1"/>
                        <a:t>deoxycytidine</a:t>
                      </a:r>
                      <a:r>
                        <a:rPr lang="en-US" sz="1800" b="1" dirty="0"/>
                        <a:t> kinase</a:t>
                      </a:r>
                    </a:p>
                    <a:p>
                      <a:r>
                        <a:rPr lang="en-US" sz="1800" b="1" dirty="0"/>
                        <a:t> </a:t>
                      </a:r>
                      <a:r>
                        <a:rPr lang="en-US" sz="1800" b="1" dirty="0" err="1"/>
                        <a:t>folylpolyglutamyl</a:t>
                      </a:r>
                      <a:r>
                        <a:rPr lang="en-US" sz="1800" b="1" baseline="0" dirty="0"/>
                        <a:t> </a:t>
                      </a:r>
                      <a:r>
                        <a:rPr lang="en-US" sz="1800" b="1" baseline="0" dirty="0" err="1"/>
                        <a:t>synthetase</a:t>
                      </a:r>
                      <a:endParaRPr lang="en-US" sz="1800" b="1" baseline="0" dirty="0"/>
                    </a:p>
                  </a:txBody>
                  <a:tcPr marT="45719" marB="45719"/>
                </a:tc>
                <a:extLst>
                  <a:ext uri="{0D108BD9-81ED-4DB2-BD59-A6C34878D82A}">
                    <a16:rowId xmlns:a16="http://schemas.microsoft.com/office/drawing/2014/main" xmlns="" val="10002"/>
                  </a:ext>
                </a:extLst>
              </a:tr>
              <a:tr h="640132">
                <a:tc>
                  <a:txBody>
                    <a:bodyPr/>
                    <a:lstStyle/>
                    <a:p>
                      <a:r>
                        <a:rPr lang="en-US" sz="1800" b="1" dirty="0"/>
                        <a:t>Increased drug</a:t>
                      </a:r>
                      <a:r>
                        <a:rPr lang="en-US" sz="1800" b="1" baseline="0" dirty="0"/>
                        <a:t> target</a:t>
                      </a:r>
                      <a:endParaRPr lang="en-US" sz="1800" b="1" dirty="0"/>
                    </a:p>
                  </a:txBody>
                  <a:tcPr marT="45719" marB="45719"/>
                </a:tc>
                <a:tc>
                  <a:txBody>
                    <a:bodyPr/>
                    <a:lstStyle/>
                    <a:p>
                      <a:r>
                        <a:rPr lang="en-US" sz="1800" b="1" dirty="0"/>
                        <a:t>Methotrexate, 5-FU,</a:t>
                      </a:r>
                      <a:r>
                        <a:rPr lang="en-US" sz="1800" b="1" baseline="0" dirty="0"/>
                        <a:t> </a:t>
                      </a:r>
                      <a:r>
                        <a:rPr lang="en-US" sz="1800" b="1" baseline="0" dirty="0" err="1"/>
                        <a:t>Imatinib</a:t>
                      </a:r>
                      <a:endParaRPr lang="en-US" sz="1800" b="1" dirty="0"/>
                    </a:p>
                  </a:txBody>
                  <a:tcPr marT="45719" marB="45719"/>
                </a:tc>
                <a:tc>
                  <a:txBody>
                    <a:bodyPr/>
                    <a:lstStyle/>
                    <a:p>
                      <a:r>
                        <a:rPr lang="en-US" sz="1800" b="1" dirty="0"/>
                        <a:t>Amplified</a:t>
                      </a:r>
                      <a:r>
                        <a:rPr lang="en-US" sz="1800" b="1" baseline="0" dirty="0"/>
                        <a:t> DHFR, TS, </a:t>
                      </a:r>
                      <a:r>
                        <a:rPr lang="en-US" sz="1800" b="1" baseline="0" dirty="0" err="1"/>
                        <a:t>bcr-abl</a:t>
                      </a:r>
                      <a:r>
                        <a:rPr lang="en-US" sz="1800" b="1" baseline="0" dirty="0"/>
                        <a:t> kinase</a:t>
                      </a:r>
                      <a:endParaRPr lang="en-US" sz="1800" b="1" dirty="0"/>
                    </a:p>
                  </a:txBody>
                  <a:tcPr marT="45719" marB="45719"/>
                </a:tc>
                <a:extLst>
                  <a:ext uri="{0D108BD9-81ED-4DB2-BD59-A6C34878D82A}">
                    <a16:rowId xmlns:a16="http://schemas.microsoft.com/office/drawing/2014/main" xmlns="" val="10003"/>
                  </a:ext>
                </a:extLst>
              </a:tr>
              <a:tr h="640132">
                <a:tc>
                  <a:txBody>
                    <a:bodyPr/>
                    <a:lstStyle/>
                    <a:p>
                      <a:r>
                        <a:rPr lang="en-US" sz="1800" b="1" dirty="0"/>
                        <a:t>Altered drug target</a:t>
                      </a:r>
                    </a:p>
                  </a:txBody>
                  <a:tcPr marT="45719" marB="45719"/>
                </a:tc>
                <a:tc>
                  <a:txBody>
                    <a:bodyPr/>
                    <a:lstStyle/>
                    <a:p>
                      <a:r>
                        <a:rPr lang="en-US" sz="1800" b="1" dirty="0"/>
                        <a:t>VP-16,</a:t>
                      </a:r>
                      <a:r>
                        <a:rPr lang="en-US" sz="1800" b="1" baseline="0" dirty="0"/>
                        <a:t> Doxorubicin, </a:t>
                      </a:r>
                      <a:r>
                        <a:rPr lang="en-US" sz="1800" b="1" baseline="0" dirty="0" err="1"/>
                        <a:t>Imatinib</a:t>
                      </a:r>
                      <a:endParaRPr lang="en-US" sz="1800" b="1" dirty="0"/>
                    </a:p>
                  </a:txBody>
                  <a:tcPr marT="45719" marB="45719"/>
                </a:tc>
                <a:tc>
                  <a:txBody>
                    <a:bodyPr/>
                    <a:lstStyle/>
                    <a:p>
                      <a:r>
                        <a:rPr lang="en-US" sz="1800" b="1" dirty="0"/>
                        <a:t>   Altered topo II, DHFR, </a:t>
                      </a:r>
                    </a:p>
                    <a:p>
                      <a:r>
                        <a:rPr lang="en-US" sz="1800" b="1" dirty="0" err="1"/>
                        <a:t>bcr-abl</a:t>
                      </a:r>
                      <a:r>
                        <a:rPr lang="en-US" sz="1800" b="1" baseline="0" dirty="0"/>
                        <a:t> kinase</a:t>
                      </a:r>
                      <a:endParaRPr lang="en-US" sz="1800" b="1" dirty="0"/>
                    </a:p>
                  </a:txBody>
                  <a:tcPr marT="45719" marB="45719"/>
                </a:tc>
                <a:extLst>
                  <a:ext uri="{0D108BD9-81ED-4DB2-BD59-A6C34878D82A}">
                    <a16:rowId xmlns:a16="http://schemas.microsoft.com/office/drawing/2014/main" xmlns="" val="10004"/>
                  </a:ext>
                </a:extLst>
              </a:tr>
              <a:tr h="640132">
                <a:tc>
                  <a:txBody>
                    <a:bodyPr/>
                    <a:lstStyle/>
                    <a:p>
                      <a:r>
                        <a:rPr lang="en-US" sz="1800" b="1" dirty="0"/>
                        <a:t>Increased detoxification</a:t>
                      </a:r>
                    </a:p>
                  </a:txBody>
                  <a:tcPr marT="45719" marB="45719"/>
                </a:tc>
                <a:tc>
                  <a:txBody>
                    <a:bodyPr/>
                    <a:lstStyle/>
                    <a:p>
                      <a:r>
                        <a:rPr lang="en-US" sz="1800" b="1" dirty="0" err="1"/>
                        <a:t>Alkylators</a:t>
                      </a:r>
                      <a:endParaRPr lang="en-US" sz="1800" b="1" dirty="0"/>
                    </a:p>
                  </a:txBody>
                  <a:tcPr marT="45719" marB="45719"/>
                </a:tc>
                <a:tc>
                  <a:txBody>
                    <a:bodyPr/>
                    <a:lstStyle/>
                    <a:p>
                      <a:r>
                        <a:rPr lang="en-US" sz="1800" b="1" dirty="0"/>
                        <a:t>  glutathione or glutathione </a:t>
                      </a:r>
                      <a:r>
                        <a:rPr lang="en-US" sz="1800" b="1" dirty="0" err="1"/>
                        <a:t>transferase</a:t>
                      </a:r>
                      <a:endParaRPr lang="en-US" sz="1800" b="1" dirty="0"/>
                    </a:p>
                  </a:txBody>
                  <a:tcPr marT="45719" marB="45719"/>
                </a:tc>
                <a:extLst>
                  <a:ext uri="{0D108BD9-81ED-4DB2-BD59-A6C34878D82A}">
                    <a16:rowId xmlns:a16="http://schemas.microsoft.com/office/drawing/2014/main" xmlns="" val="10005"/>
                  </a:ext>
                </a:extLst>
              </a:tr>
              <a:tr h="914478">
                <a:tc>
                  <a:txBody>
                    <a:bodyPr/>
                    <a:lstStyle/>
                    <a:p>
                      <a:r>
                        <a:rPr lang="en-US" sz="1800" b="1" dirty="0"/>
                        <a:t>Enhanced</a:t>
                      </a:r>
                      <a:r>
                        <a:rPr lang="en-US" sz="1800" b="1" baseline="0" dirty="0"/>
                        <a:t> DNA repair</a:t>
                      </a:r>
                      <a:endParaRPr lang="en-US" sz="1800" b="1" dirty="0"/>
                    </a:p>
                  </a:txBody>
                  <a:tcPr marT="45719" marB="45719"/>
                </a:tc>
                <a:tc>
                  <a:txBody>
                    <a:bodyPr/>
                    <a:lstStyle/>
                    <a:p>
                      <a:r>
                        <a:rPr lang="en-US" sz="1800" b="1" dirty="0" err="1"/>
                        <a:t>Alkylators</a:t>
                      </a:r>
                      <a:r>
                        <a:rPr lang="en-US" sz="1800" b="1" dirty="0"/>
                        <a:t>,</a:t>
                      </a:r>
                      <a:r>
                        <a:rPr lang="en-US" sz="1800" b="1" baseline="0" dirty="0"/>
                        <a:t> platinum analogs</a:t>
                      </a:r>
                    </a:p>
                    <a:p>
                      <a:r>
                        <a:rPr lang="en-US" sz="1800" b="1" baseline="0" dirty="0" err="1"/>
                        <a:t>Nitrosoureas</a:t>
                      </a:r>
                      <a:r>
                        <a:rPr lang="en-US" sz="1800" b="1" baseline="0" dirty="0"/>
                        <a:t>, </a:t>
                      </a:r>
                      <a:r>
                        <a:rPr lang="en-US" sz="1800" b="1" baseline="0" dirty="0" err="1"/>
                        <a:t>procarbazine</a:t>
                      </a:r>
                      <a:r>
                        <a:rPr lang="en-US" sz="1800" b="1" baseline="0" dirty="0"/>
                        <a:t>, </a:t>
                      </a:r>
                      <a:r>
                        <a:rPr lang="en-US" sz="1800" b="1" baseline="0" dirty="0" err="1"/>
                        <a:t>temozolomide</a:t>
                      </a:r>
                      <a:endParaRPr lang="en-US" sz="1800" b="1" dirty="0"/>
                    </a:p>
                  </a:txBody>
                  <a:tcPr marT="45719" marB="45719"/>
                </a:tc>
                <a:tc>
                  <a:txBody>
                    <a:bodyPr/>
                    <a:lstStyle/>
                    <a:p>
                      <a:r>
                        <a:rPr lang="en-US" sz="1800" b="1" dirty="0"/>
                        <a:t>  nucleotide excision repair O</a:t>
                      </a:r>
                      <a:r>
                        <a:rPr lang="en-US" sz="1800" b="1" baseline="30000" dirty="0"/>
                        <a:t>6</a:t>
                      </a:r>
                      <a:r>
                        <a:rPr lang="en-US" sz="1800" b="1" dirty="0"/>
                        <a:t>-alkyl-guanine alkyl transferase</a:t>
                      </a:r>
                    </a:p>
                  </a:txBody>
                  <a:tcPr marT="45719" marB="45719"/>
                </a:tc>
                <a:extLst>
                  <a:ext uri="{0D108BD9-81ED-4DB2-BD59-A6C34878D82A}">
                    <a16:rowId xmlns:a16="http://schemas.microsoft.com/office/drawing/2014/main" xmlns="" val="10006"/>
                  </a:ext>
                </a:extLst>
              </a:tr>
              <a:tr h="640132">
                <a:tc>
                  <a:txBody>
                    <a:bodyPr/>
                    <a:lstStyle/>
                    <a:p>
                      <a:r>
                        <a:rPr lang="en-US" sz="1800" b="1" dirty="0"/>
                        <a:t>Defective recognition</a:t>
                      </a:r>
                      <a:r>
                        <a:rPr lang="en-US" sz="1800" b="1" baseline="0" dirty="0"/>
                        <a:t> of DNA adducts</a:t>
                      </a:r>
                      <a:endParaRPr lang="en-US" sz="1800" b="1" dirty="0"/>
                    </a:p>
                  </a:txBody>
                  <a:tcPr marT="45719" marB="45719"/>
                </a:tc>
                <a:tc>
                  <a:txBody>
                    <a:bodyPr/>
                    <a:lstStyle/>
                    <a:p>
                      <a:r>
                        <a:rPr lang="en-US" sz="1800" b="1" dirty="0"/>
                        <a:t>Cisplatin</a:t>
                      </a:r>
                    </a:p>
                  </a:txBody>
                  <a:tcPr marT="45719" marB="45719"/>
                </a:tc>
                <a:tc>
                  <a:txBody>
                    <a:bodyPr/>
                    <a:lstStyle/>
                    <a:p>
                      <a:r>
                        <a:rPr lang="en-US" sz="1800" b="1" dirty="0"/>
                        <a:t>Mismatch</a:t>
                      </a:r>
                      <a:r>
                        <a:rPr lang="en-US" sz="1800" b="1" baseline="0" dirty="0"/>
                        <a:t> repair defect</a:t>
                      </a:r>
                      <a:endParaRPr lang="en-US" sz="1800" b="1" dirty="0"/>
                    </a:p>
                  </a:txBody>
                  <a:tcPr marT="45719" marB="45719"/>
                </a:tc>
                <a:extLst>
                  <a:ext uri="{0D108BD9-81ED-4DB2-BD59-A6C34878D82A}">
                    <a16:rowId xmlns:a16="http://schemas.microsoft.com/office/drawing/2014/main" xmlns="" val="10007"/>
                  </a:ext>
                </a:extLst>
              </a:tr>
              <a:tr h="640132">
                <a:tc>
                  <a:txBody>
                    <a:bodyPr/>
                    <a:lstStyle/>
                    <a:p>
                      <a:r>
                        <a:rPr lang="en-US" sz="1800" b="1" dirty="0"/>
                        <a:t>Increased drug</a:t>
                      </a:r>
                      <a:r>
                        <a:rPr lang="en-US" sz="1800" b="1" baseline="0" dirty="0"/>
                        <a:t> efflux</a:t>
                      </a:r>
                      <a:endParaRPr lang="en-US" sz="1800" b="1" dirty="0"/>
                    </a:p>
                  </a:txBody>
                  <a:tcPr marT="45719" marB="45719"/>
                </a:tc>
                <a:tc>
                  <a:txBody>
                    <a:bodyPr/>
                    <a:lstStyle/>
                    <a:p>
                      <a:r>
                        <a:rPr lang="en-US" sz="1800" b="1" dirty="0"/>
                        <a:t>Doxorubicin, VP-16, </a:t>
                      </a:r>
                      <a:r>
                        <a:rPr lang="en-US" sz="1800" b="1" dirty="0" err="1"/>
                        <a:t>vinca</a:t>
                      </a:r>
                      <a:r>
                        <a:rPr lang="en-US" sz="1800" b="1" dirty="0"/>
                        <a:t> alkaloids, paclitaxel,</a:t>
                      </a:r>
                      <a:r>
                        <a:rPr lang="en-US" sz="1800" b="1" baseline="0" dirty="0"/>
                        <a:t> </a:t>
                      </a:r>
                      <a:r>
                        <a:rPr lang="en-US" sz="1800" b="1" baseline="0" dirty="0" err="1"/>
                        <a:t>topotecan</a:t>
                      </a:r>
                      <a:endParaRPr lang="en-US" sz="1800" b="1" dirty="0"/>
                    </a:p>
                  </a:txBody>
                  <a:tcPr marT="45719" marB="45719"/>
                </a:tc>
                <a:tc>
                  <a:txBody>
                    <a:bodyPr/>
                    <a:lstStyle/>
                    <a:p>
                      <a:r>
                        <a:rPr lang="en-US" sz="1800" b="1" dirty="0"/>
                        <a:t>  MDR expression or MDR gene amplification</a:t>
                      </a:r>
                    </a:p>
                  </a:txBody>
                  <a:tcPr marT="45719" marB="45719"/>
                </a:tc>
                <a:extLst>
                  <a:ext uri="{0D108BD9-81ED-4DB2-BD59-A6C34878D82A}">
                    <a16:rowId xmlns:a16="http://schemas.microsoft.com/office/drawing/2014/main" xmlns="" val="10008"/>
                  </a:ext>
                </a:extLst>
              </a:tr>
              <a:tr h="640132">
                <a:tc>
                  <a:txBody>
                    <a:bodyPr/>
                    <a:lstStyle/>
                    <a:p>
                      <a:r>
                        <a:rPr lang="en-US" sz="1800" b="1" dirty="0"/>
                        <a:t>Defective checkpoint</a:t>
                      </a:r>
                      <a:r>
                        <a:rPr lang="en-US" sz="1800" b="1" baseline="0" dirty="0"/>
                        <a:t> function and apoptosis</a:t>
                      </a:r>
                      <a:endParaRPr lang="en-US" sz="1800" b="1" dirty="0"/>
                    </a:p>
                  </a:txBody>
                  <a:tcPr marT="45719" marB="45719"/>
                </a:tc>
                <a:tc>
                  <a:txBody>
                    <a:bodyPr/>
                    <a:lstStyle/>
                    <a:p>
                      <a:r>
                        <a:rPr lang="en-US" sz="1800" b="1" dirty="0"/>
                        <a:t>Most anticancer drugs</a:t>
                      </a:r>
                    </a:p>
                  </a:txBody>
                  <a:tcPr marT="45719" marB="45719"/>
                </a:tc>
                <a:tc>
                  <a:txBody>
                    <a:bodyPr/>
                    <a:lstStyle/>
                    <a:p>
                      <a:r>
                        <a:rPr lang="en-US" sz="1800" b="1" dirty="0"/>
                        <a:t>p53 mutations</a:t>
                      </a:r>
                    </a:p>
                  </a:txBody>
                  <a:tcPr marT="45719" marB="45719"/>
                </a:tc>
                <a:extLst>
                  <a:ext uri="{0D108BD9-81ED-4DB2-BD59-A6C34878D82A}">
                    <a16:rowId xmlns:a16="http://schemas.microsoft.com/office/drawing/2014/main" xmlns="" val="10009"/>
                  </a:ext>
                </a:extLst>
              </a:tr>
            </a:tbl>
          </a:graphicData>
        </a:graphic>
      </p:graphicFrame>
      <p:cxnSp>
        <p:nvCxnSpPr>
          <p:cNvPr id="7" name="Straight Arrow Connector 6">
            <a:extLst>
              <a:ext uri="{FF2B5EF4-FFF2-40B4-BE49-F238E27FC236}">
                <a16:creationId xmlns:a16="http://schemas.microsoft.com/office/drawing/2014/main" xmlns="" id="{B36B7CD3-3326-408F-9368-6956D11FA832}"/>
              </a:ext>
            </a:extLst>
          </p:cNvPr>
          <p:cNvCxnSpPr/>
          <p:nvPr/>
        </p:nvCxnSpPr>
        <p:spPr>
          <a:xfrm>
            <a:off x="7680325" y="5334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C1436E63-4BF1-4DE2-ABFB-A1FCDBE6D6C8}"/>
              </a:ext>
            </a:extLst>
          </p:cNvPr>
          <p:cNvCxnSpPr/>
          <p:nvPr/>
        </p:nvCxnSpPr>
        <p:spPr>
          <a:xfrm>
            <a:off x="7696200" y="12192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585DAAB6-8CA9-4D04-A761-75B104BE359F}"/>
              </a:ext>
            </a:extLst>
          </p:cNvPr>
          <p:cNvCxnSpPr/>
          <p:nvPr/>
        </p:nvCxnSpPr>
        <p:spPr>
          <a:xfrm>
            <a:off x="7696200" y="27432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4E97E2C7-20FB-4FB4-8DA0-CF34CED0EDD1}"/>
              </a:ext>
            </a:extLst>
          </p:cNvPr>
          <p:cNvCxnSpPr/>
          <p:nvPr/>
        </p:nvCxnSpPr>
        <p:spPr>
          <a:xfrm>
            <a:off x="7696200" y="3276600"/>
            <a:ext cx="0" cy="304800"/>
          </a:xfrm>
          <a:prstGeom prst="straightConnector1">
            <a:avLst/>
          </a:prstGeom>
          <a:ln w="28575">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17A598F1-783C-46DA-8F27-256790050088}"/>
              </a:ext>
            </a:extLst>
          </p:cNvPr>
          <p:cNvCxnSpPr/>
          <p:nvPr/>
        </p:nvCxnSpPr>
        <p:spPr>
          <a:xfrm>
            <a:off x="7696200" y="3886200"/>
            <a:ext cx="0" cy="304800"/>
          </a:xfrm>
          <a:prstGeom prst="straightConnector1">
            <a:avLst/>
          </a:prstGeom>
          <a:ln w="28575">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B65AD7B1-1D83-4BA8-BE74-87638107BF3B}"/>
              </a:ext>
            </a:extLst>
          </p:cNvPr>
          <p:cNvCxnSpPr/>
          <p:nvPr/>
        </p:nvCxnSpPr>
        <p:spPr>
          <a:xfrm>
            <a:off x="7696200" y="5410200"/>
            <a:ext cx="0" cy="304800"/>
          </a:xfrm>
          <a:prstGeom prst="straightConnector1">
            <a:avLst/>
          </a:prstGeom>
          <a:ln w="28575">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sp>
        <p:nvSpPr>
          <p:cNvPr id="39990" name="Slide Number Placeholder 13">
            <a:extLst>
              <a:ext uri="{FF2B5EF4-FFF2-40B4-BE49-F238E27FC236}">
                <a16:creationId xmlns:a16="http://schemas.microsoft.com/office/drawing/2014/main" xmlns="" id="{14E78707-8C38-45E6-B6BE-EEBF5BC3E3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15A943-4D37-4DE8-8F08-EAA70E9A4CB0}" type="slidenum">
              <a:rPr lang="en-US" altLang="en-US" sz="1200">
                <a:solidFill>
                  <a:srgbClr val="898989"/>
                </a:solidFill>
              </a:rPr>
              <a:pPr>
                <a:spcBef>
                  <a:spcPct val="0"/>
                </a:spcBef>
                <a:buFontTx/>
                <a:buNone/>
              </a:pPr>
              <a:t>86</a:t>
            </a:fld>
            <a:endParaRPr lang="en-US" altLang="en-US" sz="1200">
              <a:solidFill>
                <a:srgbClr val="898989"/>
              </a:solidFill>
            </a:endParaRPr>
          </a:p>
        </p:txBody>
      </p:sp>
      <p:sp>
        <p:nvSpPr>
          <p:cNvPr id="13" name="Rectangle 12"/>
          <p:cNvSpPr>
            <a:spLocks noChangeArrowheads="1"/>
          </p:cNvSpPr>
          <p:nvPr/>
        </p:nvSpPr>
        <p:spPr bwMode="auto">
          <a:xfrm>
            <a:off x="-72828" y="6627815"/>
            <a:ext cx="315559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67409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68ACA4F6-FBD5-4E24-ACBF-B14F090AA281}"/>
              </a:ext>
            </a:extLst>
          </p:cNvPr>
          <p:cNvSpPr>
            <a:spLocks noGrp="1"/>
          </p:cNvSpPr>
          <p:nvPr>
            <p:ph type="title"/>
          </p:nvPr>
        </p:nvSpPr>
        <p:spPr/>
        <p:txBody>
          <a:bodyPr/>
          <a:lstStyle/>
          <a:p>
            <a:r>
              <a:rPr lang="en-US" altLang="en-US" b="1"/>
              <a:t>Drugs- Cell Cycle</a:t>
            </a:r>
          </a:p>
        </p:txBody>
      </p:sp>
      <p:graphicFrame>
        <p:nvGraphicFramePr>
          <p:cNvPr id="5" name="Content Placeholder 4">
            <a:extLst>
              <a:ext uri="{FF2B5EF4-FFF2-40B4-BE49-F238E27FC236}">
                <a16:creationId xmlns:a16="http://schemas.microsoft.com/office/drawing/2014/main" xmlns="" id="{F1F2E948-DFC8-4E55-818E-D2CBFB0BA9E5}"/>
              </a:ext>
            </a:extLst>
          </p:cNvPr>
          <p:cNvGraphicFramePr>
            <a:graphicFrameLocks noGrp="1"/>
          </p:cNvGraphicFramePr>
          <p:nvPr>
            <p:ph idx="1"/>
          </p:nvPr>
        </p:nvGraphicFramePr>
        <p:xfrm>
          <a:off x="1981200" y="1600200"/>
          <a:ext cx="8229600" cy="34750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579173">
                <a:tc>
                  <a:txBody>
                    <a:bodyPr/>
                    <a:lstStyle/>
                    <a:p>
                      <a:r>
                        <a:rPr lang="en-US" sz="3200" b="1" dirty="0"/>
                        <a:t>Drug class</a:t>
                      </a:r>
                    </a:p>
                  </a:txBody>
                  <a:tcPr marT="45724" marB="45724"/>
                </a:tc>
                <a:tc>
                  <a:txBody>
                    <a:bodyPr/>
                    <a:lstStyle/>
                    <a:p>
                      <a:r>
                        <a:rPr lang="en-US" sz="3200" b="1" dirty="0"/>
                        <a:t>Cell Cycle Phase</a:t>
                      </a:r>
                    </a:p>
                  </a:txBody>
                  <a:tcPr marT="45724" marB="45724"/>
                </a:tc>
                <a:extLst>
                  <a:ext uri="{0D108BD9-81ED-4DB2-BD59-A6C34878D82A}">
                    <a16:rowId xmlns:a16="http://schemas.microsoft.com/office/drawing/2014/main" xmlns="" val="10000"/>
                  </a:ext>
                </a:extLst>
              </a:tr>
              <a:tr h="579173">
                <a:tc>
                  <a:txBody>
                    <a:bodyPr/>
                    <a:lstStyle/>
                    <a:p>
                      <a:r>
                        <a:rPr lang="en-US" sz="3200" b="1" dirty="0"/>
                        <a:t>Alkylating agents</a:t>
                      </a:r>
                    </a:p>
                  </a:txBody>
                  <a:tcPr marT="45724" marB="45724"/>
                </a:tc>
                <a:tc>
                  <a:txBody>
                    <a:bodyPr/>
                    <a:lstStyle/>
                    <a:p>
                      <a:r>
                        <a:rPr lang="en-US" sz="3200" b="1" dirty="0"/>
                        <a:t>G0</a:t>
                      </a:r>
                    </a:p>
                  </a:txBody>
                  <a:tcPr marT="45724" marB="45724"/>
                </a:tc>
                <a:extLst>
                  <a:ext uri="{0D108BD9-81ED-4DB2-BD59-A6C34878D82A}">
                    <a16:rowId xmlns:a16="http://schemas.microsoft.com/office/drawing/2014/main" xmlns="" val="10001"/>
                  </a:ext>
                </a:extLst>
              </a:tr>
              <a:tr h="579173">
                <a:tc>
                  <a:txBody>
                    <a:bodyPr/>
                    <a:lstStyle/>
                    <a:p>
                      <a:r>
                        <a:rPr lang="en-US" sz="3200" b="1" dirty="0"/>
                        <a:t>Antitumor Antibiotics</a:t>
                      </a:r>
                    </a:p>
                  </a:txBody>
                  <a:tcPr marT="45724" marB="45724"/>
                </a:tc>
                <a:tc>
                  <a:txBody>
                    <a:bodyPr/>
                    <a:lstStyle/>
                    <a:p>
                      <a:r>
                        <a:rPr lang="en-US" sz="3200" b="1" dirty="0"/>
                        <a:t>Cell cycle non-specific</a:t>
                      </a:r>
                    </a:p>
                  </a:txBody>
                  <a:tcPr marT="45724" marB="45724"/>
                </a:tc>
                <a:extLst>
                  <a:ext uri="{0D108BD9-81ED-4DB2-BD59-A6C34878D82A}">
                    <a16:rowId xmlns:a16="http://schemas.microsoft.com/office/drawing/2014/main" xmlns="" val="10002"/>
                  </a:ext>
                </a:extLst>
              </a:tr>
              <a:tr h="579173">
                <a:tc>
                  <a:txBody>
                    <a:bodyPr/>
                    <a:lstStyle/>
                    <a:p>
                      <a:r>
                        <a:rPr lang="en-US" sz="3200" b="1" dirty="0"/>
                        <a:t>Antimetabolites</a:t>
                      </a:r>
                    </a:p>
                  </a:txBody>
                  <a:tcPr marT="45724" marB="45724"/>
                </a:tc>
                <a:tc>
                  <a:txBody>
                    <a:bodyPr/>
                    <a:lstStyle/>
                    <a:p>
                      <a:r>
                        <a:rPr lang="en-US" sz="3200" b="1" dirty="0"/>
                        <a:t>S</a:t>
                      </a:r>
                    </a:p>
                  </a:txBody>
                  <a:tcPr marT="45724" marB="45724"/>
                </a:tc>
                <a:extLst>
                  <a:ext uri="{0D108BD9-81ED-4DB2-BD59-A6C34878D82A}">
                    <a16:rowId xmlns:a16="http://schemas.microsoft.com/office/drawing/2014/main" xmlns="" val="10003"/>
                  </a:ext>
                </a:extLst>
              </a:tr>
              <a:tr h="579173">
                <a:tc>
                  <a:txBody>
                    <a:bodyPr/>
                    <a:lstStyle/>
                    <a:p>
                      <a:r>
                        <a:rPr lang="en-US" sz="3200" b="1" dirty="0"/>
                        <a:t>Plant alkaloids</a:t>
                      </a:r>
                    </a:p>
                  </a:txBody>
                  <a:tcPr marT="45724" marB="45724"/>
                </a:tc>
                <a:tc>
                  <a:txBody>
                    <a:bodyPr/>
                    <a:lstStyle/>
                    <a:p>
                      <a:r>
                        <a:rPr lang="en-US" sz="3200" b="1" dirty="0"/>
                        <a:t>M</a:t>
                      </a:r>
                    </a:p>
                  </a:txBody>
                  <a:tcPr marT="45724" marB="45724"/>
                </a:tc>
                <a:extLst>
                  <a:ext uri="{0D108BD9-81ED-4DB2-BD59-A6C34878D82A}">
                    <a16:rowId xmlns:a16="http://schemas.microsoft.com/office/drawing/2014/main" xmlns="" val="10004"/>
                  </a:ext>
                </a:extLst>
              </a:tr>
              <a:tr h="579173">
                <a:tc>
                  <a:txBody>
                    <a:bodyPr/>
                    <a:lstStyle/>
                    <a:p>
                      <a:r>
                        <a:rPr lang="en-US" sz="3200" b="1" dirty="0"/>
                        <a:t>Hormones</a:t>
                      </a:r>
                    </a:p>
                  </a:txBody>
                  <a:tcPr marT="45724" marB="45724"/>
                </a:tc>
                <a:tc>
                  <a:txBody>
                    <a:bodyPr/>
                    <a:lstStyle/>
                    <a:p>
                      <a:r>
                        <a:rPr lang="en-US" sz="3200" b="1" dirty="0"/>
                        <a:t>Cell cycle non-specific</a:t>
                      </a:r>
                    </a:p>
                  </a:txBody>
                  <a:tcPr marT="45724" marB="45724"/>
                </a:tc>
                <a:extLst>
                  <a:ext uri="{0D108BD9-81ED-4DB2-BD59-A6C34878D82A}">
                    <a16:rowId xmlns:a16="http://schemas.microsoft.com/office/drawing/2014/main" xmlns="" val="10005"/>
                  </a:ext>
                </a:extLst>
              </a:tr>
            </a:tbl>
          </a:graphicData>
        </a:graphic>
      </p:graphicFrame>
      <p:sp>
        <p:nvSpPr>
          <p:cNvPr id="14362" name="Slide Number Placeholder 3">
            <a:extLst>
              <a:ext uri="{FF2B5EF4-FFF2-40B4-BE49-F238E27FC236}">
                <a16:creationId xmlns:a16="http://schemas.microsoft.com/office/drawing/2014/main" xmlns="" id="{8B010C25-E922-47E3-901B-A9FB28A762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A14EF3-5219-4456-9C27-FAEA6B36C267}" type="slidenum">
              <a:rPr lang="en-US" altLang="en-US" sz="1200">
                <a:solidFill>
                  <a:srgbClr val="898989"/>
                </a:solidFill>
              </a:rPr>
              <a:pPr>
                <a:spcBef>
                  <a:spcPct val="0"/>
                </a:spcBef>
                <a:buFontTx/>
                <a:buNone/>
              </a:pPr>
              <a:t>9</a:t>
            </a:fld>
            <a:endParaRPr lang="en-US" altLang="en-US" sz="1200">
              <a:solidFill>
                <a:srgbClr val="898989"/>
              </a:solidFill>
            </a:endParaRPr>
          </a:p>
        </p:txBody>
      </p:sp>
      <p:sp>
        <p:nvSpPr>
          <p:cNvPr id="6" name="Rectangle 5"/>
          <p:cNvSpPr>
            <a:spLocks noChangeArrowheads="1"/>
          </p:cNvSpPr>
          <p:nvPr/>
        </p:nvSpPr>
        <p:spPr bwMode="auto">
          <a:xfrm>
            <a:off x="-15875" y="6534150"/>
            <a:ext cx="310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998869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4684</Words>
  <Application>Microsoft Office PowerPoint</Application>
  <PresentationFormat>Widescreen</PresentationFormat>
  <Paragraphs>1010</Paragraphs>
  <Slides>86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Calibri</vt:lpstr>
      <vt:lpstr>Calibri Light</vt:lpstr>
      <vt:lpstr>Symbol</vt:lpstr>
      <vt:lpstr>Trebuchet MS</vt:lpstr>
      <vt:lpstr>Wingdings</vt:lpstr>
      <vt:lpstr>Office Theme</vt:lpstr>
      <vt:lpstr>PowerPoint Presentation</vt:lpstr>
      <vt:lpstr>Principles of Treatment in Pediatric Oncology</vt:lpstr>
      <vt:lpstr>Disclosure Information</vt:lpstr>
      <vt:lpstr>Syllabus: ABP Pediatric Hematology-Oncology     Content Outline</vt:lpstr>
      <vt:lpstr>7. A. 1. Principles of Chemotherapy</vt:lpstr>
      <vt:lpstr>Principles of Chemotherapy</vt:lpstr>
      <vt:lpstr>Definitions</vt:lpstr>
      <vt:lpstr>Definitions (continued)</vt:lpstr>
      <vt:lpstr>Drugs- Cell Cycle</vt:lpstr>
      <vt:lpstr>Drug Resistance- mostly genetic</vt:lpstr>
      <vt:lpstr>Drug Resistance (continued)</vt:lpstr>
      <vt:lpstr>CNS Pharmacology</vt:lpstr>
      <vt:lpstr>CNS Pharmacology (continued)</vt:lpstr>
      <vt:lpstr>CNS Pharmacology (continued)</vt:lpstr>
      <vt:lpstr>Classification/Mechanism of Action</vt:lpstr>
      <vt:lpstr>7. A.2. Principles of Radiation Therapy</vt:lpstr>
      <vt:lpstr>Mechanism of Action</vt:lpstr>
      <vt:lpstr>Time: Dose Relationship</vt:lpstr>
      <vt:lpstr>Factors Affecting Radiation Sensitivity</vt:lpstr>
      <vt:lpstr>External Beam Radiation Therapy</vt:lpstr>
      <vt:lpstr>PowerPoint Presentation</vt:lpstr>
      <vt:lpstr>Brachytherapy</vt:lpstr>
      <vt:lpstr>Tumor Volume Definitions</vt:lpstr>
      <vt:lpstr>Organ at Risk COG Radiation Oncology Recommendations</vt:lpstr>
      <vt:lpstr>Central Nervous System (CNS) Threshold Radiation Dose</vt:lpstr>
      <vt:lpstr>Pediatric Radiation Oncology</vt:lpstr>
      <vt:lpstr>PowerPoint Presentation</vt:lpstr>
      <vt:lpstr>7.B.1. Oncologic Emergencies</vt:lpstr>
      <vt:lpstr>Tumor Lysis Syndrome </vt:lpstr>
      <vt:lpstr>Laboratory Tumor Lysis Syndrome</vt:lpstr>
      <vt:lpstr>Pathophysiology</vt:lpstr>
      <vt:lpstr>Management </vt:lpstr>
      <vt:lpstr>Hyperleukocytosis</vt:lpstr>
      <vt:lpstr>Hyperleukocytosis- Clinical Features</vt:lpstr>
      <vt:lpstr>Hyperleukocytosis- Management</vt:lpstr>
      <vt:lpstr>SVCS and SMS</vt:lpstr>
      <vt:lpstr>SVCS, SMS- Management</vt:lpstr>
      <vt:lpstr>SVCS, SMS- Management</vt:lpstr>
      <vt:lpstr>Febrile Neutropenia</vt:lpstr>
      <vt:lpstr>Febrile Neutropenia</vt:lpstr>
      <vt:lpstr>Increased Intracranial Pressure (ICP)</vt:lpstr>
      <vt:lpstr>Increased Intracranial Pressure (ICP)</vt:lpstr>
      <vt:lpstr>Spinal Cord Compression</vt:lpstr>
      <vt:lpstr>Spinal Cord Compression</vt:lpstr>
      <vt:lpstr>7.B.2. Anti-emetic management</vt:lpstr>
      <vt:lpstr>Emetogenic Chemotherapy</vt:lpstr>
      <vt:lpstr>Anti- emetic agents</vt:lpstr>
      <vt:lpstr>Pediatric Recommendations for CINV (ASCO)</vt:lpstr>
      <vt:lpstr>7.C.1. Cancer Predisposition</vt:lpstr>
      <vt:lpstr>Cancer and Predisposition Syndromes</vt:lpstr>
      <vt:lpstr>Cancers for testing TP53 germline mutation</vt:lpstr>
      <vt:lpstr>Li Fraumeni Syndrome (LFS)</vt:lpstr>
      <vt:lpstr>Additional reading </vt:lpstr>
      <vt:lpstr>PowerPoint Presentation</vt:lpstr>
      <vt:lpstr>PowerPoint Presentation</vt:lpstr>
      <vt:lpstr>7.A.3. CYTOTOXIC CHEMOTHERAPY </vt:lpstr>
      <vt:lpstr>Classification/Mechanism of Action</vt:lpstr>
      <vt:lpstr>Mechanism of Action</vt:lpstr>
      <vt:lpstr>Alkylating Agents</vt:lpstr>
      <vt:lpstr>Alkylating Agents (continued)</vt:lpstr>
      <vt:lpstr>Antimetabolites</vt:lpstr>
      <vt:lpstr>Antimetabolites (continued)</vt:lpstr>
      <vt:lpstr>Antibiotics</vt:lpstr>
      <vt:lpstr>Plant Products</vt:lpstr>
      <vt:lpstr>Plant Products (continued)</vt:lpstr>
      <vt:lpstr>Topoisomerase inhibitors</vt:lpstr>
      <vt:lpstr>Miscellaneous (1)</vt:lpstr>
      <vt:lpstr>Miscellaneous (2)</vt:lpstr>
      <vt:lpstr>Toxicity</vt:lpstr>
      <vt:lpstr>Toxicity (continued)</vt:lpstr>
      <vt:lpstr>Toxicity (continued)</vt:lpstr>
      <vt:lpstr>Oxazaphosphorines</vt:lpstr>
      <vt:lpstr>Busulfan</vt:lpstr>
      <vt:lpstr>Platinum compounds</vt:lpstr>
      <vt:lpstr>Thiopurines</vt:lpstr>
      <vt:lpstr>Thiopurines</vt:lpstr>
      <vt:lpstr>Temozolomide</vt:lpstr>
      <vt:lpstr>Methotrexate</vt:lpstr>
      <vt:lpstr>Leucovorin rescue</vt:lpstr>
      <vt:lpstr>Methotrexate Toxicity</vt:lpstr>
      <vt:lpstr>Methotrexate Toxicity</vt:lpstr>
      <vt:lpstr>Irinotecan</vt:lpstr>
      <vt:lpstr>Mechanisms of Drug Resistance (1)</vt:lpstr>
      <vt:lpstr>Mechanisms of Drug Resistance (2)</vt:lpstr>
      <vt:lpstr>Mechanisms of Drug Resistance (3)</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Romack</dc:creator>
  <cp:lastModifiedBy>Jackie Holcomb</cp:lastModifiedBy>
  <cp:revision>85</cp:revision>
  <dcterms:created xsi:type="dcterms:W3CDTF">2018-09-04T19:59:44Z</dcterms:created>
  <dcterms:modified xsi:type="dcterms:W3CDTF">2018-12-13T13:59:02Z</dcterms:modified>
</cp:coreProperties>
</file>